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tags/tag6.xml" ContentType="application/vnd.openxmlformats-officedocument.presentationml.tags+xml"/>
  <Override PartName="/ppt/tags/tag7.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257" r:id="rId2"/>
    <p:sldId id="260" r:id="rId3"/>
    <p:sldId id="281" r:id="rId4"/>
    <p:sldId id="282" r:id="rId5"/>
    <p:sldId id="283" r:id="rId6"/>
    <p:sldId id="284" r:id="rId7"/>
  </p:sldIdLst>
  <p:sldSz cx="9144000" cy="6858000" type="screen4x3"/>
  <p:notesSz cx="6794500" cy="9931400"/>
  <p:custDataLst>
    <p:tags r:id="rId10"/>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94654" autoAdjust="0"/>
  </p:normalViewPr>
  <p:slideViewPr>
    <p:cSldViewPr>
      <p:cViewPr varScale="1">
        <p:scale>
          <a:sx n="63" d="100"/>
          <a:sy n="63" d="100"/>
        </p:scale>
        <p:origin x="-120" y="-27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0FA60515-9594-45F7-AE15-6390CC625E45}" type="datetimeFigureOut">
              <a:rPr lang="en-GB" smtClean="0"/>
              <a:pPr/>
              <a:t>22/06/2011</a:t>
            </a:fld>
            <a:endParaRPr lang="en-GB"/>
          </a:p>
        </p:txBody>
      </p:sp>
      <p:sp>
        <p:nvSpPr>
          <p:cNvPr id="4" name="Footer Placehold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EEDA3043-476C-4BDD-B8CB-92C5B52AEF6A}"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024" cy="49704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7890" y="0"/>
            <a:ext cx="2945024" cy="497047"/>
          </a:xfrm>
          <a:prstGeom prst="rect">
            <a:avLst/>
          </a:prstGeom>
        </p:spPr>
        <p:txBody>
          <a:bodyPr vert="horz" lIns="91440" tIns="45720" rIns="91440" bIns="45720" rtlCol="0"/>
          <a:lstStyle>
            <a:lvl1pPr algn="r">
              <a:defRPr sz="1200"/>
            </a:lvl1pPr>
          </a:lstStyle>
          <a:p>
            <a:fld id="{2A774261-930E-421D-80D7-A28762C7C435}" type="datetimeFigureOut">
              <a:rPr lang="en-GB" smtClean="0"/>
              <a:pPr/>
              <a:t>22/06/2011</a:t>
            </a:fld>
            <a:endParaRPr lang="en-GB"/>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133" y="4717972"/>
            <a:ext cx="5436235" cy="44686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2766"/>
            <a:ext cx="2945024" cy="49704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7890" y="9432766"/>
            <a:ext cx="2945024" cy="497047"/>
          </a:xfrm>
          <a:prstGeom prst="rect">
            <a:avLst/>
          </a:prstGeom>
        </p:spPr>
        <p:txBody>
          <a:bodyPr vert="horz" lIns="91440" tIns="45720" rIns="91440" bIns="45720" rtlCol="0" anchor="b"/>
          <a:lstStyle>
            <a:lvl1pPr algn="r">
              <a:defRPr sz="1200"/>
            </a:lvl1pPr>
          </a:lstStyle>
          <a:p>
            <a:fld id="{7AC3CBC3-1B1A-439E-BBC2-0F9CB288CBA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D89E9A8-5A72-4474-8941-AD8A80C0A6C1}" type="datetimeFigureOut">
              <a:rPr lang="en-US"/>
              <a:pPr>
                <a:defRPr/>
              </a:pPr>
              <a:t>6/22/2011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E48AB9-FC8E-4DA4-8491-DAC8E3946D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0F62731-20CF-49C7-8FEA-0AD049D1F6CF}" type="datetimeFigureOut">
              <a:rPr lang="en-US"/>
              <a:pPr>
                <a:defRPr/>
              </a:pPr>
              <a:t>6/22/2011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281F7FE-006B-4E9C-95B6-47A9DC83BD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12526D-F486-4AFE-AE90-4FA519B25F48}" type="datetimeFigureOut">
              <a:rPr lang="en-US"/>
              <a:pPr>
                <a:defRPr/>
              </a:pPr>
              <a:t>6/22/2011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2EF184-E3BC-454B-9F23-770155235DD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D7BAC1-D3A7-4B4A-AD42-F1B08EB26DEE}" type="datetimeFigureOut">
              <a:rPr lang="en-US"/>
              <a:pPr>
                <a:defRPr/>
              </a:pPr>
              <a:t>6/22/2011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68EC091-7059-4B8D-99CB-0457462A51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F27D9F4-2CC4-46CA-BE41-AD97173167A8}" type="datetimeFigureOut">
              <a:rPr lang="en-US"/>
              <a:pPr>
                <a:defRPr/>
              </a:pPr>
              <a:t>6/22/2011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C36C85-0002-45A6-B64E-3AA2BDDC452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64FD56E-BFC1-4A9B-B749-C08CFB9CFC6A}" type="datetimeFigureOut">
              <a:rPr lang="en-US"/>
              <a:pPr>
                <a:defRPr/>
              </a:pPr>
              <a:t>6/22/2011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EDDDAD4-02C2-406A-8922-344ABEA80CF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1302901-C578-4070-9632-FA8474B4F469}" type="datetimeFigureOut">
              <a:rPr lang="en-US"/>
              <a:pPr>
                <a:defRPr/>
              </a:pPr>
              <a:t>6/22/2011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EC3BE4E-2CE6-452A-A70E-81FD06F664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CDF6ABE-4DF0-4C3A-9B98-4CD00C34E068}" type="datetimeFigureOut">
              <a:rPr lang="en-US"/>
              <a:pPr>
                <a:defRPr/>
              </a:pPr>
              <a:t>6/22/2011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EE9763C-9BEA-4F8E-990A-B743DA3BD43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D7D0C68-84FF-4CFD-AB9E-409FA9B52DBA}" type="datetimeFigureOut">
              <a:rPr lang="en-US"/>
              <a:pPr>
                <a:defRPr/>
              </a:pPr>
              <a:t>6/22/2011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C35EE8C-F3AB-41C9-AD7D-77DA4373FC0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CF3581-8C33-4BF5-85C0-6158A6C6A160}" type="datetimeFigureOut">
              <a:rPr lang="en-US"/>
              <a:pPr>
                <a:defRPr/>
              </a:pPr>
              <a:t>6/22/2011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286D590-85C7-4A39-A8FE-267D0F7D0B2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87A64DA-5E76-470C-9E08-6CBA098F1904}" type="datetimeFigureOut">
              <a:rPr lang="en-US"/>
              <a:pPr>
                <a:defRPr/>
              </a:pPr>
              <a:t>6/22/2011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3C4AAFE-BF2F-42F1-A931-5259487D72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7C0393F-1293-4BA2-84FF-D5B53526BDBF}" type="datetimeFigureOut">
              <a:rPr lang="en-US"/>
              <a:pPr>
                <a:defRPr/>
              </a:pPr>
              <a:t>6/22/2011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FDEB21E-FDD7-494C-9D1E-EA28810152E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5.xml"/><Relationship Id="rId1" Type="http://schemas.openxmlformats.org/officeDocument/2006/relationships/vmlDrawing" Target="../drawings/vmlDrawing1.vml"/><Relationship Id="rId5" Type="http://schemas.openxmlformats.org/officeDocument/2006/relationships/package" Target="../embeddings/Microsoft_Office_Word_Document1.docx"/><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endParaRPr lang="en-US" smtClean="0"/>
          </a:p>
        </p:txBody>
      </p:sp>
      <p:sp>
        <p:nvSpPr>
          <p:cNvPr id="3" name="Subtitle 2"/>
          <p:cNvSpPr>
            <a:spLocks noGrp="1"/>
          </p:cNvSpPr>
          <p:nvPr>
            <p:ph type="subTitle" idx="1"/>
          </p:nvPr>
        </p:nvSpPr>
        <p:spPr/>
        <p:txBody>
          <a:bodyPr rtlCol="0">
            <a:normAutofit/>
          </a:bodyPr>
          <a:lstStyle/>
          <a:p>
            <a:pPr eaLnBrk="1" fontAlgn="auto" hangingPunct="1">
              <a:spcAft>
                <a:spcPts val="0"/>
              </a:spcAft>
              <a:defRPr/>
            </a:pPr>
            <a:endParaRPr lang="en-US" smtClean="0"/>
          </a:p>
        </p:txBody>
      </p:sp>
      <p:pic>
        <p:nvPicPr>
          <p:cNvPr id="2052" name="Picture 3" descr="PowerPoint p1.pn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2053" name="Text Placeholder 2"/>
          <p:cNvSpPr>
            <a:spLocks noGrp="1"/>
          </p:cNvSpPr>
          <p:nvPr/>
        </p:nvSpPr>
        <p:spPr bwMode="auto">
          <a:xfrm>
            <a:off x="1691680" y="2204864"/>
            <a:ext cx="5791200" cy="1143000"/>
          </a:xfrm>
          <a:prstGeom prst="rect">
            <a:avLst/>
          </a:prstGeom>
          <a:noFill/>
          <a:ln w="9525">
            <a:noFill/>
            <a:miter lim="800000"/>
            <a:headEnd/>
            <a:tailEnd/>
          </a:ln>
        </p:spPr>
        <p:txBody>
          <a:bodyPr wrap="none" anchor="ctr"/>
          <a:lstStyle/>
          <a:p>
            <a:pPr marL="342900" indent="-342900" algn="ctr" defTabSz="457200">
              <a:spcBef>
                <a:spcPct val="20000"/>
              </a:spcBef>
              <a:buFont typeface="Arial" pitchFamily="34" charset="0"/>
              <a:buNone/>
            </a:pPr>
            <a:r>
              <a:rPr lang="en-US" sz="3200" b="1" dirty="0" smtClean="0">
                <a:latin typeface="+mn-lt"/>
                <a:ea typeface="ＭＳ Ｐゴシック"/>
                <a:cs typeface="ＭＳ Ｐゴシック"/>
              </a:rPr>
              <a:t>ESPON and Territorial Impact Assessment (EATIA)</a:t>
            </a:r>
          </a:p>
        </p:txBody>
      </p:sp>
      <p:sp>
        <p:nvSpPr>
          <p:cNvPr id="2054" name="Text Placeholder 1"/>
          <p:cNvSpPr>
            <a:spLocks noGrp="1"/>
          </p:cNvSpPr>
          <p:nvPr/>
        </p:nvSpPr>
        <p:spPr bwMode="auto">
          <a:xfrm>
            <a:off x="323528" y="3429000"/>
            <a:ext cx="8424936" cy="1872208"/>
          </a:xfrm>
          <a:prstGeom prst="rect">
            <a:avLst/>
          </a:prstGeom>
          <a:noFill/>
          <a:ln w="9525">
            <a:noFill/>
            <a:miter lim="800000"/>
            <a:headEnd/>
            <a:tailEnd/>
          </a:ln>
        </p:spPr>
        <p:txBody>
          <a:bodyPr/>
          <a:lstStyle/>
          <a:p>
            <a:pPr marL="342900" indent="-342900" algn="ctr" defTabSz="457200">
              <a:spcBef>
                <a:spcPct val="20000"/>
              </a:spcBef>
            </a:pPr>
            <a:r>
              <a:rPr lang="en-US" sz="2400" b="1" dirty="0" err="1" smtClean="0">
                <a:latin typeface="+mn-lt"/>
              </a:rPr>
              <a:t>Gödöllő</a:t>
            </a:r>
            <a:r>
              <a:rPr lang="en-US" sz="2400" b="1" dirty="0" smtClean="0">
                <a:latin typeface="+mn-lt"/>
                <a:ea typeface="ＭＳ Ｐゴシック"/>
                <a:cs typeface="ＭＳ Ｐゴシック"/>
              </a:rPr>
              <a:t>, 22 June 2011</a:t>
            </a:r>
          </a:p>
          <a:p>
            <a:pPr marL="342900" indent="-342900" algn="ctr" defTabSz="457200">
              <a:spcBef>
                <a:spcPct val="20000"/>
              </a:spcBef>
            </a:pPr>
            <a:endParaRPr lang="en-US" sz="2400" b="1" dirty="0" smtClean="0">
              <a:ea typeface="ＭＳ Ｐゴシック"/>
              <a:cs typeface="ＭＳ Ｐゴシック"/>
            </a:endParaRPr>
          </a:p>
          <a:p>
            <a:pPr marL="342900" indent="-342900" algn="ctr" defTabSz="457200">
              <a:spcBef>
                <a:spcPct val="20000"/>
              </a:spcBef>
              <a:buFont typeface="Arial" pitchFamily="34" charset="0"/>
              <a:buNone/>
            </a:pPr>
            <a:r>
              <a:rPr lang="en-GB" sz="2400" i="1" dirty="0" smtClean="0">
                <a:effectLst>
                  <a:outerShdw blurRad="38100" dist="38100" dir="2700000" algn="tl">
                    <a:srgbClr val="000000">
                      <a:alpha val="43137"/>
                    </a:srgbClr>
                  </a:outerShdw>
                </a:effectLst>
                <a:latin typeface="Calibri" pitchFamily="34" charset="0"/>
                <a:ea typeface="ＭＳ Ｐゴシック"/>
                <a:cs typeface="ＭＳ Ｐゴシック"/>
              </a:rPr>
              <a:t>Thomas B Fischer and Tom Gore, University of Liverpool</a:t>
            </a:r>
            <a:endParaRPr lang="en-US" sz="2400" i="1" dirty="0">
              <a:latin typeface="Calibri" pitchFamily="34" charset="0"/>
              <a:ea typeface="ＭＳ Ｐゴシック"/>
              <a:cs typeface="ＭＳ Ｐゴシック"/>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srcRect/>
          <a:tile tx="0" ty="0" sx="100000" sy="100000" flip="none" algn="tl"/>
        </a:blipFill>
        <a:effectLst/>
      </p:bgPr>
    </p:bg>
    <p:spTree>
      <p:nvGrpSpPr>
        <p:cNvPr id="1" name=""/>
        <p:cNvGrpSpPr/>
        <p:nvPr/>
      </p:nvGrpSpPr>
      <p:grpSpPr>
        <a:xfrm>
          <a:off x="0" y="0"/>
          <a:ext cx="0" cy="0"/>
          <a:chOff x="0" y="0"/>
          <a:chExt cx="0" cy="0"/>
        </a:xfrm>
      </p:grpSpPr>
      <p:pic>
        <p:nvPicPr>
          <p:cNvPr id="3074" name="Picture 12" descr="PowerPoint p222.png"/>
          <p:cNvPicPr>
            <a:picLocks noChangeAspect="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3075" name="Text Placeholder 2"/>
          <p:cNvSpPr>
            <a:spLocks noGrp="1"/>
          </p:cNvSpPr>
          <p:nvPr/>
        </p:nvSpPr>
        <p:spPr bwMode="auto">
          <a:xfrm>
            <a:off x="457200" y="838200"/>
            <a:ext cx="8229600" cy="533400"/>
          </a:xfrm>
          <a:prstGeom prst="rect">
            <a:avLst/>
          </a:prstGeom>
          <a:noFill/>
          <a:ln w="9525">
            <a:noFill/>
            <a:miter lim="800000"/>
            <a:headEnd/>
            <a:tailEnd/>
          </a:ln>
        </p:spPr>
        <p:txBody>
          <a:bodyPr anchor="ctr"/>
          <a:lstStyle/>
          <a:p>
            <a:pPr marL="342900" indent="-342900" algn="ctr" defTabSz="457200">
              <a:spcBef>
                <a:spcPct val="20000"/>
              </a:spcBef>
              <a:buFont typeface="Arial" pitchFamily="34" charset="0"/>
              <a:buNone/>
            </a:pPr>
            <a:r>
              <a:rPr lang="en-US" sz="3200" dirty="0" smtClean="0">
                <a:ea typeface="ＭＳ Ｐゴシック"/>
                <a:cs typeface="Arial" pitchFamily="34" charset="0"/>
              </a:rPr>
              <a:t>Background </a:t>
            </a:r>
            <a:endParaRPr lang="en-US" sz="3200" dirty="0">
              <a:ea typeface="ＭＳ Ｐゴシック"/>
              <a:cs typeface="Arial" pitchFamily="34" charset="0"/>
            </a:endParaRPr>
          </a:p>
        </p:txBody>
      </p:sp>
      <p:sp>
        <p:nvSpPr>
          <p:cNvPr id="14" name="TextBox 13"/>
          <p:cNvSpPr txBox="1"/>
          <p:nvPr/>
        </p:nvSpPr>
        <p:spPr>
          <a:xfrm>
            <a:off x="827584" y="1628800"/>
            <a:ext cx="7467600" cy="4572000"/>
          </a:xfrm>
          <a:prstGeom prst="rect">
            <a:avLst/>
          </a:prstGeom>
          <a:noFill/>
        </p:spPr>
        <p:txBody>
          <a:bodyPr/>
          <a:lstStyle/>
          <a:p>
            <a:pPr marL="457200" indent="-457200">
              <a:buFont typeface="Arial" pitchFamily="34" charset="0"/>
              <a:buChar char="•"/>
              <a:defRPr/>
            </a:pPr>
            <a:r>
              <a:rPr lang="en-US" sz="1600" dirty="0" smtClean="0"/>
              <a:t>EU policies/directives (including those on energy) can have differing impacts on different parts of the EU territory that can easily be overlooked. These can include those on spatial usage, governance or on wider environmental, social and economic aspects, and can be both, positive and negative.</a:t>
            </a:r>
          </a:p>
          <a:p>
            <a:pPr marL="457200" indent="-457200">
              <a:buFont typeface="Arial" pitchFamily="34" charset="0"/>
              <a:buChar char="•"/>
              <a:defRPr/>
            </a:pPr>
            <a:endParaRPr lang="en-US" sz="1600" dirty="0" smtClean="0"/>
          </a:p>
          <a:p>
            <a:pPr marL="452438" indent="-452438">
              <a:buFont typeface="Arial" pitchFamily="34" charset="0"/>
              <a:buChar char="•"/>
            </a:pPr>
            <a:r>
              <a:rPr lang="en-GB" sz="1600" dirty="0" smtClean="0"/>
              <a:t>Since 2003, the EC has undertaken impact assessment (IA) of most of its policy/directive proposals, but making reliable predictions at this level of decision-making is notoriously difficult, particularly as impacts normally vary quite substantially across Europe and may depend in particular on the unique characteristics of a specific region or locality.</a:t>
            </a:r>
          </a:p>
          <a:p>
            <a:pPr marL="457200" indent="-457200">
              <a:buFont typeface="Arial" pitchFamily="34" charset="0"/>
              <a:buChar char="•"/>
              <a:defRPr/>
            </a:pPr>
            <a:endParaRPr lang="en-GB" sz="1600" dirty="0" smtClean="0"/>
          </a:p>
          <a:p>
            <a:pPr marL="457200" indent="-457200">
              <a:buFont typeface="Arial" pitchFamily="34" charset="0"/>
              <a:buChar char="•"/>
              <a:defRPr/>
            </a:pPr>
            <a:r>
              <a:rPr lang="en-GB" sz="1600" dirty="0" smtClean="0"/>
              <a:t>TIA is an ex-ante assessment instrument for identifying and evaluating impacts of EU policies/directives. To date, TIA efforts have been on devising technical models predicting impacts of policies on ‘space’; this project broadens the scope of possible applications of TIA to consider more participatory assessment processes for involving various other levels (national, regional and local) in TIA of EU policies/directives.</a:t>
            </a:r>
          </a:p>
          <a:p>
            <a:pPr marL="457200" indent="-457200">
              <a:buFont typeface="Arial" pitchFamily="34" charset="0"/>
              <a:buChar char="•"/>
              <a:defRPr/>
            </a:pPr>
            <a:r>
              <a:rPr lang="en-GB" sz="1600" dirty="0" smtClean="0"/>
              <a:t>. </a:t>
            </a:r>
            <a:endParaRPr lang="en-US" sz="1600" dirty="0" smtClean="0"/>
          </a:p>
          <a:p>
            <a:pPr marL="452438" indent="-452438">
              <a:buFont typeface="Arial" pitchFamily="34" charset="0"/>
              <a:buChar char="•"/>
            </a:pPr>
            <a:endParaRPr lang="en-GB" sz="1600" dirty="0" smtClean="0"/>
          </a:p>
          <a:p>
            <a:pPr marL="452438" indent="-452438">
              <a:buFont typeface="Arial" pitchFamily="34" charset="0"/>
              <a:buChar char="•"/>
            </a:pPr>
            <a:endParaRPr lang="en-GB" sz="1600" dirty="0" smtClean="0"/>
          </a:p>
          <a:p>
            <a:pPr marL="452438" indent="-452438">
              <a:buFont typeface="Arial" pitchFamily="34" charset="0"/>
              <a:buChar char="•"/>
            </a:pPr>
            <a:endParaRPr lang="en-GB" dirty="0" smtClean="0"/>
          </a:p>
          <a:p>
            <a:pPr marL="452438" indent="-452438">
              <a:buFont typeface="Arial" pitchFamily="34" charset="0"/>
              <a:buChar char="•"/>
            </a:pPr>
            <a:endParaRPr lang="en-GB" dirty="0" smtClean="0"/>
          </a:p>
          <a:p>
            <a:pPr indent="-457200">
              <a:buFont typeface="Arial" pitchFamily="34" charset="0"/>
              <a:buChar char="•"/>
              <a:defRPr/>
            </a:pPr>
            <a:endParaRPr lang="en-US" dirty="0"/>
          </a:p>
        </p:txBody>
      </p:sp>
      <p:sp>
        <p:nvSpPr>
          <p:cNvPr id="5" name="TextBox 4"/>
          <p:cNvSpPr txBox="1"/>
          <p:nvPr/>
        </p:nvSpPr>
        <p:spPr>
          <a:xfrm>
            <a:off x="539552" y="6453336"/>
            <a:ext cx="1152128" cy="369332"/>
          </a:xfrm>
          <a:prstGeom prst="rect">
            <a:avLst/>
          </a:prstGeom>
          <a:noFill/>
        </p:spPr>
        <p:txBody>
          <a:bodyPr wrap="square" rtlCol="0">
            <a:spAutoFit/>
          </a:bodyPr>
          <a:lstStyle/>
          <a:p>
            <a:r>
              <a:rPr lang="en-GB" dirty="0" smtClean="0"/>
              <a:t>Slide 1</a:t>
            </a:r>
            <a:endParaRPr lang="en-GB"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2" descr="PowerPoint p222.pn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Text Placeholder 2"/>
          <p:cNvSpPr>
            <a:spLocks noGrp="1"/>
          </p:cNvSpPr>
          <p:nvPr/>
        </p:nvSpPr>
        <p:spPr bwMode="auto">
          <a:xfrm>
            <a:off x="457200" y="838200"/>
            <a:ext cx="8229600" cy="533400"/>
          </a:xfrm>
          <a:prstGeom prst="rect">
            <a:avLst/>
          </a:prstGeom>
          <a:noFill/>
          <a:ln w="9525">
            <a:noFill/>
            <a:miter lim="800000"/>
            <a:headEnd/>
            <a:tailEnd/>
          </a:ln>
        </p:spPr>
        <p:txBody>
          <a:bodyPr anchor="ctr"/>
          <a:lstStyle/>
          <a:p>
            <a:pPr marL="342900" indent="-342900" algn="ctr" defTabSz="457200">
              <a:spcBef>
                <a:spcPct val="20000"/>
              </a:spcBef>
              <a:buFont typeface="Arial" pitchFamily="34" charset="0"/>
              <a:buNone/>
            </a:pPr>
            <a:r>
              <a:rPr lang="en-US" sz="3200" dirty="0" smtClean="0">
                <a:ea typeface="ＭＳ Ｐゴシック"/>
                <a:cs typeface="Arial" pitchFamily="34" charset="0"/>
              </a:rPr>
              <a:t>TIA development criteria  </a:t>
            </a:r>
            <a:endParaRPr lang="en-US" sz="3200" dirty="0">
              <a:ea typeface="ＭＳ Ｐゴシック"/>
              <a:cs typeface="Arial" pitchFamily="34" charset="0"/>
            </a:endParaRPr>
          </a:p>
        </p:txBody>
      </p:sp>
      <p:sp>
        <p:nvSpPr>
          <p:cNvPr id="14" name="TextBox 13"/>
          <p:cNvSpPr txBox="1"/>
          <p:nvPr/>
        </p:nvSpPr>
        <p:spPr>
          <a:xfrm>
            <a:off x="827584" y="1556792"/>
            <a:ext cx="7848872" cy="4572000"/>
          </a:xfrm>
          <a:prstGeom prst="rect">
            <a:avLst/>
          </a:prstGeom>
          <a:noFill/>
        </p:spPr>
        <p:txBody>
          <a:bodyPr/>
          <a:lstStyle/>
          <a:p>
            <a:r>
              <a:rPr lang="en-GB" sz="1600" dirty="0" smtClean="0"/>
              <a:t>EATIA seeks to support and build from existing work on TIA (TEQUILA, TIPTAP, ARTS...) to develop a ‘policy maker friendly’ approach:</a:t>
            </a:r>
          </a:p>
          <a:p>
            <a:pPr marL="342900" indent="-342900"/>
            <a:endParaRPr lang="en-GB" sz="1600" dirty="0" smtClean="0"/>
          </a:p>
          <a:p>
            <a:pPr marL="342900" lvl="0" indent="-342900">
              <a:buFont typeface="+mj-lt"/>
              <a:buAutoNum type="arabicPeriod"/>
            </a:pPr>
            <a:r>
              <a:rPr lang="en-GB" sz="1600" dirty="0" smtClean="0"/>
              <a:t>An </a:t>
            </a:r>
            <a:r>
              <a:rPr lang="en-GB" sz="1600" i="1" dirty="0" smtClean="0"/>
              <a:t>ex-ante</a:t>
            </a:r>
            <a:r>
              <a:rPr lang="en-GB" sz="1600" dirty="0" smtClean="0"/>
              <a:t> assessment tool applicable within the preparation (and transposition) process of EU directives and possibly other policy;</a:t>
            </a:r>
          </a:p>
          <a:p>
            <a:pPr marL="342900" lvl="0" indent="-342900">
              <a:buFont typeface="+mj-lt"/>
              <a:buAutoNum type="arabicPeriod"/>
            </a:pPr>
            <a:r>
              <a:rPr lang="en-GB" sz="1600" dirty="0" smtClean="0"/>
              <a:t>Embedded at the Member State level, enabling policy-makers and practitioners to anticipate EU policy impacts and so to influence those policies (integrated with </a:t>
            </a:r>
            <a:r>
              <a:rPr lang="en-GB" sz="1600" dirty="0" err="1" smtClean="0"/>
              <a:t>eg</a:t>
            </a:r>
            <a:r>
              <a:rPr lang="en-GB" sz="1600" dirty="0" smtClean="0"/>
              <a:t> [regulatory] impact assessment); </a:t>
            </a:r>
          </a:p>
          <a:p>
            <a:pPr marL="342900" lvl="0" indent="-342900">
              <a:buFont typeface="+mj-lt"/>
              <a:buAutoNum type="arabicPeriod"/>
            </a:pPr>
            <a:r>
              <a:rPr lang="en-GB" sz="1600" dirty="0" smtClean="0"/>
              <a:t>Focus on impacts at national, regional [and local] levels; stakeholders are ministries responsible for spatial planning in the UK, Portugal and Slovenia (project partners are universities of Liverpool, Lisbon, Bratislava and Delft);</a:t>
            </a:r>
          </a:p>
          <a:p>
            <a:pPr marL="342900" lvl="0" indent="-342900">
              <a:buFont typeface="+mj-lt"/>
              <a:buAutoNum type="arabicPeriod"/>
            </a:pPr>
            <a:r>
              <a:rPr lang="en-GB" sz="1600" dirty="0" smtClean="0"/>
              <a:t>The approach of the project is to develop an instrument which is both, simple and flexible (‘policy maker friendly’) and which does not lead to delays in policy making due to heavy data requirements;</a:t>
            </a:r>
          </a:p>
          <a:p>
            <a:pPr marL="342900" lvl="0" indent="-342900">
              <a:buFont typeface="+mj-lt"/>
              <a:buAutoNum type="arabicPeriod"/>
            </a:pPr>
            <a:r>
              <a:rPr lang="en-GB" sz="1600" dirty="0" smtClean="0"/>
              <a:t>Should not introduce new formal assessment obligations as in e.g. EIA and SEA.</a:t>
            </a:r>
            <a:endParaRPr lang="en-GB" dirty="0" smtClean="0"/>
          </a:p>
          <a:p>
            <a:pPr marL="452438" indent="-452438">
              <a:buFont typeface="Arial" pitchFamily="34" charset="0"/>
              <a:buChar char="•"/>
            </a:pPr>
            <a:endParaRPr lang="en-GB" dirty="0" smtClean="0"/>
          </a:p>
          <a:p>
            <a:pPr indent="-457200">
              <a:defRPr/>
            </a:pPr>
            <a:r>
              <a:rPr lang="en-GB" sz="1600" i="1" dirty="0" smtClean="0"/>
              <a:t>Essentially, a tool that can help ensure that EU policy making (including in the energy field) is sensitive to the spatial dimension – impacts often differ depending on where they take place</a:t>
            </a:r>
          </a:p>
          <a:p>
            <a:pPr indent="-457200">
              <a:buFont typeface="Arial" pitchFamily="34" charset="0"/>
              <a:buChar char="•"/>
              <a:defRPr/>
            </a:pPr>
            <a:endParaRPr lang="en-US" dirty="0"/>
          </a:p>
        </p:txBody>
      </p:sp>
      <p:sp>
        <p:nvSpPr>
          <p:cNvPr id="5" name="TextBox 4"/>
          <p:cNvSpPr txBox="1"/>
          <p:nvPr/>
        </p:nvSpPr>
        <p:spPr>
          <a:xfrm>
            <a:off x="539552" y="6453336"/>
            <a:ext cx="1224136" cy="369332"/>
          </a:xfrm>
          <a:prstGeom prst="rect">
            <a:avLst/>
          </a:prstGeom>
          <a:noFill/>
        </p:spPr>
        <p:txBody>
          <a:bodyPr wrap="square" rtlCol="0">
            <a:spAutoFit/>
          </a:bodyPr>
          <a:lstStyle/>
          <a:p>
            <a:r>
              <a:rPr lang="en-GB" dirty="0" smtClean="0"/>
              <a:t>Slide 1.25</a:t>
            </a:r>
            <a:endParaRPr lang="en-GB"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2" descr="PowerPoint p222.png"/>
          <p:cNvPicPr>
            <a:picLocks noChangeAspect="1"/>
          </p:cNvPicPr>
          <p:nvPr/>
        </p:nvPicPr>
        <p:blipFill>
          <a:blip r:embed="rId4" cstate="print"/>
          <a:srcRect/>
          <a:stretch>
            <a:fillRect/>
          </a:stretch>
        </p:blipFill>
        <p:spPr bwMode="auto">
          <a:xfrm>
            <a:off x="0" y="0"/>
            <a:ext cx="9144000" cy="6858000"/>
          </a:xfrm>
          <a:prstGeom prst="rect">
            <a:avLst/>
          </a:prstGeom>
          <a:noFill/>
          <a:ln w="9525">
            <a:noFill/>
            <a:miter lim="800000"/>
            <a:headEnd/>
            <a:tailEnd/>
          </a:ln>
        </p:spPr>
      </p:pic>
      <p:sp>
        <p:nvSpPr>
          <p:cNvPr id="3075" name="Text Placeholder 2"/>
          <p:cNvSpPr>
            <a:spLocks noGrp="1"/>
          </p:cNvSpPr>
          <p:nvPr/>
        </p:nvSpPr>
        <p:spPr bwMode="auto">
          <a:xfrm>
            <a:off x="457200" y="838200"/>
            <a:ext cx="8229600" cy="533400"/>
          </a:xfrm>
          <a:prstGeom prst="rect">
            <a:avLst/>
          </a:prstGeom>
          <a:noFill/>
          <a:ln w="9525">
            <a:noFill/>
            <a:miter lim="800000"/>
            <a:headEnd/>
            <a:tailEnd/>
          </a:ln>
        </p:spPr>
        <p:txBody>
          <a:bodyPr anchor="ctr"/>
          <a:lstStyle/>
          <a:p>
            <a:pPr marL="342900" indent="-342900" algn="ctr" defTabSz="457200">
              <a:spcBef>
                <a:spcPct val="20000"/>
              </a:spcBef>
              <a:buFont typeface="Arial" pitchFamily="34" charset="0"/>
              <a:buNone/>
            </a:pPr>
            <a:r>
              <a:rPr lang="en-US" sz="3200" dirty="0" smtClean="0">
                <a:ea typeface="ＭＳ Ｐゴシック"/>
                <a:cs typeface="Arial" pitchFamily="34" charset="0"/>
              </a:rPr>
              <a:t>Scientific Approach</a:t>
            </a:r>
            <a:endParaRPr lang="en-US" sz="3200" dirty="0">
              <a:ea typeface="ＭＳ Ｐゴシック"/>
              <a:cs typeface="Arial" pitchFamily="34" charset="0"/>
            </a:endParaRPr>
          </a:p>
        </p:txBody>
      </p:sp>
      <p:graphicFrame>
        <p:nvGraphicFramePr>
          <p:cNvPr id="2" name="Object 2"/>
          <p:cNvGraphicFramePr>
            <a:graphicFrameLocks noChangeAspect="1"/>
          </p:cNvGraphicFramePr>
          <p:nvPr/>
        </p:nvGraphicFramePr>
        <p:xfrm>
          <a:off x="1976438" y="1695450"/>
          <a:ext cx="6002337" cy="3821113"/>
        </p:xfrm>
        <a:graphic>
          <a:graphicData uri="http://schemas.openxmlformats.org/presentationml/2006/ole">
            <p:oleObj spid="_x0000_s1026" name="Document" r:id="rId5" imgW="6070799" imgH="3849722" progId="Word.Document.12">
              <p:embed/>
            </p:oleObj>
          </a:graphicData>
        </a:graphic>
      </p:graphicFrame>
      <p:sp>
        <p:nvSpPr>
          <p:cNvPr id="5" name="TextBox 4"/>
          <p:cNvSpPr txBox="1"/>
          <p:nvPr/>
        </p:nvSpPr>
        <p:spPr>
          <a:xfrm>
            <a:off x="539552" y="6453336"/>
            <a:ext cx="1080120" cy="369332"/>
          </a:xfrm>
          <a:prstGeom prst="rect">
            <a:avLst/>
          </a:prstGeom>
          <a:noFill/>
        </p:spPr>
        <p:txBody>
          <a:bodyPr wrap="square" rtlCol="0">
            <a:spAutoFit/>
          </a:bodyPr>
          <a:lstStyle/>
          <a:p>
            <a:r>
              <a:rPr lang="en-GB" dirty="0" smtClean="0"/>
              <a:t>Slide 1.5</a:t>
            </a:r>
            <a:endParaRPr lang="en-GB" dirty="0"/>
          </a:p>
        </p:txBody>
      </p:sp>
    </p:spTree>
    <p:custDataLst>
      <p:tags r:id="rId2"/>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2" descr="PowerPoint p222.pn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Text Placeholder 2"/>
          <p:cNvSpPr>
            <a:spLocks noGrp="1"/>
          </p:cNvSpPr>
          <p:nvPr/>
        </p:nvSpPr>
        <p:spPr bwMode="auto">
          <a:xfrm>
            <a:off x="457200" y="838200"/>
            <a:ext cx="8229600" cy="533400"/>
          </a:xfrm>
          <a:prstGeom prst="rect">
            <a:avLst/>
          </a:prstGeom>
          <a:noFill/>
          <a:ln w="9525">
            <a:noFill/>
            <a:miter lim="800000"/>
            <a:headEnd/>
            <a:tailEnd/>
          </a:ln>
        </p:spPr>
        <p:txBody>
          <a:bodyPr anchor="ctr"/>
          <a:lstStyle/>
          <a:p>
            <a:pPr marL="342900" indent="-342900" algn="ctr" defTabSz="457200">
              <a:spcBef>
                <a:spcPct val="20000"/>
              </a:spcBef>
              <a:buFont typeface="Arial" pitchFamily="34" charset="0"/>
              <a:buNone/>
            </a:pPr>
            <a:r>
              <a:rPr lang="en-US" sz="3200" dirty="0" smtClean="0">
                <a:ea typeface="ＭＳ Ｐゴシック"/>
                <a:cs typeface="Arial" pitchFamily="34" charset="0"/>
              </a:rPr>
              <a:t>The TIA framework / how to do it…</a:t>
            </a:r>
            <a:endParaRPr lang="en-US" sz="3200" dirty="0">
              <a:ea typeface="ＭＳ Ｐゴシック"/>
              <a:cs typeface="Arial" pitchFamily="34" charset="0"/>
            </a:endParaRPr>
          </a:p>
        </p:txBody>
      </p:sp>
      <p:sp>
        <p:nvSpPr>
          <p:cNvPr id="14" name="TextBox 13"/>
          <p:cNvSpPr txBox="1"/>
          <p:nvPr/>
        </p:nvSpPr>
        <p:spPr>
          <a:xfrm>
            <a:off x="539552" y="1772816"/>
            <a:ext cx="8064896" cy="4572000"/>
          </a:xfrm>
          <a:prstGeom prst="rect">
            <a:avLst/>
          </a:prstGeom>
          <a:noFill/>
        </p:spPr>
        <p:txBody>
          <a:bodyPr/>
          <a:lstStyle/>
          <a:p>
            <a:pPr marL="452438" indent="-452438">
              <a:buFont typeface="Arial" pitchFamily="34" charset="0"/>
              <a:buChar char="•"/>
            </a:pPr>
            <a:r>
              <a:rPr lang="en-GB" sz="1600" dirty="0" smtClean="0"/>
              <a:t>Three main aspects of TIA framework</a:t>
            </a:r>
          </a:p>
          <a:p>
            <a:pPr marL="909638" lvl="1" indent="-452438">
              <a:buFont typeface="Arial" pitchFamily="34" charset="0"/>
              <a:buChar char="•"/>
            </a:pPr>
            <a:r>
              <a:rPr lang="en-GB" sz="1600" dirty="0" smtClean="0"/>
              <a:t>Governance</a:t>
            </a:r>
          </a:p>
          <a:p>
            <a:pPr marL="909638" lvl="1" indent="-452438">
              <a:buFont typeface="Arial" pitchFamily="34" charset="0"/>
              <a:buChar char="•"/>
            </a:pPr>
            <a:r>
              <a:rPr lang="en-GB" sz="1600" dirty="0" smtClean="0"/>
              <a:t>Methods</a:t>
            </a:r>
          </a:p>
          <a:p>
            <a:pPr marL="909638" lvl="1" indent="-452438">
              <a:buFont typeface="Arial" pitchFamily="34" charset="0"/>
              <a:buChar char="•"/>
            </a:pPr>
            <a:r>
              <a:rPr lang="en-GB" sz="1600" dirty="0" smtClean="0"/>
              <a:t>Process</a:t>
            </a:r>
          </a:p>
          <a:p>
            <a:pPr marL="909638" lvl="1" indent="-452438">
              <a:buFont typeface="Arial" pitchFamily="34" charset="0"/>
              <a:buChar char="•"/>
            </a:pPr>
            <a:endParaRPr lang="en-GB" sz="1600" dirty="0" smtClean="0"/>
          </a:p>
          <a:p>
            <a:pPr marL="452438" indent="-452438">
              <a:buFont typeface="Arial" pitchFamily="34" charset="0"/>
              <a:buChar char="•"/>
            </a:pPr>
            <a:r>
              <a:rPr lang="en-GB" sz="1600" dirty="0" smtClean="0"/>
              <a:t>Methodological (+ governance aspects)</a:t>
            </a:r>
          </a:p>
          <a:p>
            <a:pPr marL="909638" lvl="1" indent="-452438">
              <a:buFont typeface="Arial" pitchFamily="34" charset="0"/>
              <a:buChar char="•"/>
            </a:pPr>
            <a:r>
              <a:rPr lang="en-GB" sz="1600" dirty="0" smtClean="0"/>
              <a:t>Screening matrix (</a:t>
            </a:r>
            <a:r>
              <a:rPr lang="en-GB" sz="1600" dirty="0" err="1" smtClean="0"/>
              <a:t>eg</a:t>
            </a:r>
            <a:r>
              <a:rPr lang="en-GB" sz="1600" dirty="0" smtClean="0"/>
              <a:t> national body allocating draft directives to </a:t>
            </a:r>
            <a:r>
              <a:rPr lang="en-GB" sz="1600" dirty="0" err="1" smtClean="0"/>
              <a:t>gov</a:t>
            </a:r>
            <a:r>
              <a:rPr lang="en-GB" sz="1600" dirty="0" smtClean="0"/>
              <a:t> </a:t>
            </a:r>
            <a:r>
              <a:rPr lang="en-GB" sz="1600" dirty="0" err="1" smtClean="0"/>
              <a:t>dpmts</a:t>
            </a:r>
            <a:r>
              <a:rPr lang="en-GB" sz="1600" dirty="0" smtClean="0"/>
              <a:t>)</a:t>
            </a:r>
          </a:p>
          <a:p>
            <a:pPr marL="909638" lvl="1" indent="-452438">
              <a:buFont typeface="Arial" pitchFamily="34" charset="0"/>
              <a:buChar char="•"/>
            </a:pPr>
            <a:r>
              <a:rPr lang="en-GB" sz="1600" dirty="0" smtClean="0"/>
              <a:t>Scoping matrix (</a:t>
            </a:r>
            <a:r>
              <a:rPr lang="en-GB" sz="1600" dirty="0" err="1" smtClean="0"/>
              <a:t>eg</a:t>
            </a:r>
            <a:r>
              <a:rPr lang="en-GB" sz="1600" dirty="0" smtClean="0"/>
              <a:t> government department)</a:t>
            </a:r>
          </a:p>
          <a:p>
            <a:pPr marL="909638" lvl="1" indent="-452438">
              <a:buFont typeface="Arial" pitchFamily="34" charset="0"/>
              <a:buChar char="•"/>
            </a:pPr>
            <a:r>
              <a:rPr lang="en-GB" sz="1600" dirty="0" smtClean="0"/>
              <a:t>Assessment matrix (</a:t>
            </a:r>
            <a:r>
              <a:rPr lang="en-GB" sz="1600" dirty="0" err="1" smtClean="0"/>
              <a:t>eg</a:t>
            </a:r>
            <a:r>
              <a:rPr lang="en-GB" sz="1600" dirty="0" smtClean="0"/>
              <a:t> regional or local administration)</a:t>
            </a:r>
          </a:p>
          <a:p>
            <a:pPr marL="452438" indent="-452438">
              <a:buFont typeface="Arial" pitchFamily="34" charset="0"/>
              <a:buChar char="•"/>
            </a:pPr>
            <a:endParaRPr lang="en-GB" dirty="0" smtClean="0"/>
          </a:p>
          <a:p>
            <a:pPr marL="452438" indent="-452438">
              <a:buFont typeface="Arial" pitchFamily="34" charset="0"/>
              <a:buChar char="•"/>
            </a:pPr>
            <a:endParaRPr lang="en-GB" dirty="0" smtClean="0"/>
          </a:p>
          <a:p>
            <a:pPr indent="-457200">
              <a:buFont typeface="Arial" pitchFamily="34" charset="0"/>
              <a:buChar char="•"/>
              <a:defRPr/>
            </a:pPr>
            <a:endParaRPr lang="en-US" dirty="0"/>
          </a:p>
        </p:txBody>
      </p:sp>
      <p:sp>
        <p:nvSpPr>
          <p:cNvPr id="5" name="TextBox 4"/>
          <p:cNvSpPr txBox="1"/>
          <p:nvPr/>
        </p:nvSpPr>
        <p:spPr>
          <a:xfrm>
            <a:off x="3419872" y="2420888"/>
            <a:ext cx="2808312" cy="338554"/>
          </a:xfrm>
          <a:prstGeom prst="rect">
            <a:avLst/>
          </a:prstGeom>
          <a:noFill/>
        </p:spPr>
        <p:txBody>
          <a:bodyPr wrap="square" rtlCol="0">
            <a:spAutoFit/>
          </a:bodyPr>
          <a:lstStyle/>
          <a:p>
            <a:r>
              <a:rPr lang="en-GB" sz="1600" dirty="0" smtClean="0"/>
              <a:t>Methodological</a:t>
            </a:r>
            <a:endParaRPr lang="en-GB" sz="1600" dirty="0"/>
          </a:p>
        </p:txBody>
      </p:sp>
      <p:sp>
        <p:nvSpPr>
          <p:cNvPr id="7" name="Right Brace 6"/>
          <p:cNvSpPr/>
          <p:nvPr/>
        </p:nvSpPr>
        <p:spPr>
          <a:xfrm>
            <a:off x="2987824" y="2420888"/>
            <a:ext cx="288032" cy="432048"/>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aphicFrame>
        <p:nvGraphicFramePr>
          <p:cNvPr id="9" name="Table 8"/>
          <p:cNvGraphicFramePr>
            <a:graphicFrameLocks noGrp="1"/>
          </p:cNvGraphicFramePr>
          <p:nvPr/>
        </p:nvGraphicFramePr>
        <p:xfrm>
          <a:off x="1907704" y="4077072"/>
          <a:ext cx="5559425" cy="2208911"/>
        </p:xfrm>
        <a:graphic>
          <a:graphicData uri="http://schemas.openxmlformats.org/drawingml/2006/table">
            <a:tbl>
              <a:tblPr/>
              <a:tblGrid>
                <a:gridCol w="1958975"/>
                <a:gridCol w="1076325"/>
                <a:gridCol w="2524125"/>
              </a:tblGrid>
              <a:tr h="254000">
                <a:tc gridSpan="3">
                  <a:txBody>
                    <a:bodyPr/>
                    <a:lstStyle/>
                    <a:p>
                      <a:pPr>
                        <a:lnSpc>
                          <a:spcPct val="115000"/>
                        </a:lnSpc>
                        <a:spcAft>
                          <a:spcPts val="0"/>
                        </a:spcAft>
                      </a:pPr>
                      <a:r>
                        <a:rPr lang="en-GB" sz="1000" b="1" i="1">
                          <a:latin typeface="Calibri"/>
                          <a:ea typeface="Calibri"/>
                          <a:cs typeface="Times New Roman"/>
                        </a:rPr>
                        <a:t>Table 1: Draft screening checklist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GB"/>
                    </a:p>
                  </a:txBody>
                  <a:tcPr/>
                </a:tc>
                <a:tc hMerge="1">
                  <a:txBody>
                    <a:bodyPr/>
                    <a:lstStyle/>
                    <a:p>
                      <a:endParaRPr lang="en-GB"/>
                    </a:p>
                  </a:txBody>
                  <a:tcPr/>
                </a:tc>
              </a:tr>
              <a:tr h="347345">
                <a:tc>
                  <a:txBody>
                    <a:bodyPr/>
                    <a:lstStyle/>
                    <a:p>
                      <a:pPr>
                        <a:lnSpc>
                          <a:spcPct val="115000"/>
                        </a:lnSpc>
                        <a:spcAft>
                          <a:spcPts val="0"/>
                        </a:spcAft>
                      </a:pPr>
                      <a:r>
                        <a:rPr lang="en-GB" sz="900" b="1" i="1">
                          <a:latin typeface="Calibri"/>
                          <a:ea typeface="Calibri"/>
                          <a:cs typeface="Times New Roman"/>
                        </a:rPr>
                        <a:t>Common criteria</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en-GB" sz="900" b="1" i="1">
                          <a:latin typeface="Calibri"/>
                          <a:ea typeface="Calibri"/>
                          <a:cs typeface="Times New Roman"/>
                        </a:rPr>
                        <a:t>Potential Impact: Yes (</a:t>
                      </a:r>
                      <a:r>
                        <a:rPr lang="en-GB" sz="900" b="1">
                          <a:latin typeface="Agency FB"/>
                          <a:ea typeface="Calibri"/>
                          <a:cs typeface="Times New Roman"/>
                        </a:rPr>
                        <a:t>√</a:t>
                      </a:r>
                      <a:r>
                        <a:rPr lang="en-GB" sz="900" b="1" i="1">
                          <a:latin typeface="Calibri"/>
                          <a:ea typeface="Calibri"/>
                          <a:cs typeface="Times New Roman"/>
                        </a:rPr>
                        <a:t>)</a:t>
                      </a:r>
                      <a:endParaRPr lang="en-GB" sz="1100">
                        <a:latin typeface="Calibri"/>
                        <a:ea typeface="Calibri"/>
                        <a:cs typeface="Times New Roman"/>
                      </a:endParaRPr>
                    </a:p>
                    <a:p>
                      <a:pPr algn="ctr">
                        <a:lnSpc>
                          <a:spcPct val="115000"/>
                        </a:lnSpc>
                        <a:spcAft>
                          <a:spcPts val="0"/>
                        </a:spcAft>
                      </a:pPr>
                      <a:r>
                        <a:rPr lang="en-GB" sz="900" b="1" i="1">
                          <a:latin typeface="Calibri"/>
                          <a:ea typeface="Calibri"/>
                          <a:cs typeface="Times New Roman"/>
                        </a:rPr>
                        <a:t>No (X)</a:t>
                      </a:r>
                      <a:endParaRPr lang="en-GB" sz="1100">
                        <a:latin typeface="Calibri"/>
                        <a:ea typeface="Calibri"/>
                        <a:cs typeface="Times New Roman"/>
                      </a:endParaRPr>
                    </a:p>
                    <a:p>
                      <a:pPr algn="ctr">
                        <a:lnSpc>
                          <a:spcPct val="115000"/>
                        </a:lnSpc>
                        <a:spcAft>
                          <a:spcPts val="0"/>
                        </a:spcAft>
                      </a:pPr>
                      <a:r>
                        <a:rPr lang="en-GB" sz="900" b="1" i="1">
                          <a:latin typeface="Calibri"/>
                          <a:ea typeface="Calibri"/>
                          <a:cs typeface="Times New Roman"/>
                        </a:rPr>
                        <a:t>Uncertain (?)</a:t>
                      </a: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Aft>
                          <a:spcPts val="0"/>
                        </a:spcAft>
                      </a:pPr>
                      <a:r>
                        <a:rPr lang="en-GB" sz="900" b="1" i="1">
                          <a:latin typeface="Calibri"/>
                          <a:ea typeface="Calibri"/>
                          <a:cs typeface="Times New Roman"/>
                        </a:rPr>
                        <a:t>Comments (nature of impact e.g. magnitude, positive, negative, short term, long term...)</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r>
              <a:tr h="262255">
                <a:tc>
                  <a:txBody>
                    <a:bodyPr/>
                    <a:lstStyle/>
                    <a:p>
                      <a:pPr>
                        <a:lnSpc>
                          <a:spcPct val="115000"/>
                        </a:lnSpc>
                        <a:spcAft>
                          <a:spcPts val="0"/>
                        </a:spcAft>
                      </a:pPr>
                      <a:r>
                        <a:rPr lang="en-GB" sz="900">
                          <a:latin typeface="Calibri"/>
                          <a:ea typeface="Calibri"/>
                          <a:cs typeface="Times New Roman"/>
                        </a:rPr>
                        <a:t>Air quality</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a:lnSpc>
                          <a:spcPct val="115000"/>
                        </a:lnSpc>
                        <a:spcAft>
                          <a:spcPts val="0"/>
                        </a:spcAft>
                      </a:pPr>
                      <a:r>
                        <a:rPr lang="en-GB" sz="900">
                          <a:latin typeface="Calibri"/>
                          <a:ea typeface="Calibri"/>
                          <a:cs typeface="Times New Roman"/>
                        </a:rPr>
                        <a:t>Soil quality</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1620">
                <a:tc>
                  <a:txBody>
                    <a:bodyPr/>
                    <a:lstStyle/>
                    <a:p>
                      <a:pPr>
                        <a:lnSpc>
                          <a:spcPct val="115000"/>
                        </a:lnSpc>
                        <a:spcAft>
                          <a:spcPts val="0"/>
                        </a:spcAft>
                      </a:pPr>
                      <a:r>
                        <a:rPr lang="en-GB" sz="900">
                          <a:latin typeface="Calibri"/>
                          <a:ea typeface="Calibri"/>
                          <a:cs typeface="Times New Roman"/>
                        </a:rPr>
                        <a:t>Biodiversity</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795">
                <a:tc>
                  <a:txBody>
                    <a:bodyPr/>
                    <a:lstStyle/>
                    <a:p>
                      <a:pPr>
                        <a:lnSpc>
                          <a:spcPct val="115000"/>
                        </a:lnSpc>
                        <a:spcAft>
                          <a:spcPts val="0"/>
                        </a:spcAft>
                      </a:pPr>
                      <a:r>
                        <a:rPr lang="en-GB" sz="900">
                          <a:latin typeface="Calibri"/>
                          <a:ea typeface="Calibri"/>
                          <a:cs typeface="Times New Roman"/>
                        </a:rPr>
                        <a:t>Natural hazard risk</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605">
                <a:tc>
                  <a:txBody>
                    <a:bodyPr/>
                    <a:lstStyle/>
                    <a:p>
                      <a:pPr>
                        <a:lnSpc>
                          <a:spcPct val="115000"/>
                        </a:lnSpc>
                        <a:spcAft>
                          <a:spcPts val="0"/>
                        </a:spcAft>
                      </a:pPr>
                      <a:r>
                        <a:rPr lang="en-GB" sz="1100" b="1">
                          <a:latin typeface="Calibri"/>
                          <a:ea typeface="Calibri"/>
                          <a:cs typeface="Times New Roman"/>
                        </a:rPr>
                        <a:t>.....</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GB" sz="1100" b="1" i="1" u="none" strike="noStrike" cap="none" normalizeH="0" baseline="0" smtClean="0">
                <a:ln>
                  <a:noFill/>
                </a:ln>
                <a:solidFill>
                  <a:schemeClr val="tx1"/>
                </a:solidFill>
                <a:effectLst/>
                <a:latin typeface="Calibri" pitchFamily="34" charset="0"/>
                <a:ea typeface="Calibri" pitchFamily="34" charset="0"/>
                <a:cs typeface="Times New Roman" pitchFamily="18" charset="0"/>
              </a:rPr>
              <a:t>Screening </a:t>
            </a:r>
            <a:endParaRPr kumimoji="0" lang="en-GB" sz="11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pitchFamily="34" charset="0"/>
            </a:endParaRPr>
          </a:p>
        </p:txBody>
      </p:sp>
      <p:sp>
        <p:nvSpPr>
          <p:cNvPr id="10" name="TextBox 9"/>
          <p:cNvSpPr txBox="1"/>
          <p:nvPr/>
        </p:nvSpPr>
        <p:spPr>
          <a:xfrm>
            <a:off x="539552" y="6453336"/>
            <a:ext cx="1296144" cy="369332"/>
          </a:xfrm>
          <a:prstGeom prst="rect">
            <a:avLst/>
          </a:prstGeom>
          <a:noFill/>
        </p:spPr>
        <p:txBody>
          <a:bodyPr wrap="square" rtlCol="0">
            <a:spAutoFit/>
          </a:bodyPr>
          <a:lstStyle/>
          <a:p>
            <a:r>
              <a:rPr lang="en-GB" dirty="0" smtClean="0"/>
              <a:t>Slide 1.75</a:t>
            </a:r>
            <a:endParaRPr lang="en-GB" dirty="0"/>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2" descr="PowerPoint p222.pn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
        <p:nvSpPr>
          <p:cNvPr id="3075" name="Text Placeholder 2"/>
          <p:cNvSpPr>
            <a:spLocks noGrp="1"/>
          </p:cNvSpPr>
          <p:nvPr/>
        </p:nvSpPr>
        <p:spPr bwMode="auto">
          <a:xfrm>
            <a:off x="457200" y="838200"/>
            <a:ext cx="8229600" cy="533400"/>
          </a:xfrm>
          <a:prstGeom prst="rect">
            <a:avLst/>
          </a:prstGeom>
          <a:noFill/>
          <a:ln w="9525">
            <a:noFill/>
            <a:miter lim="800000"/>
            <a:headEnd/>
            <a:tailEnd/>
          </a:ln>
        </p:spPr>
        <p:txBody>
          <a:bodyPr anchor="ctr"/>
          <a:lstStyle/>
          <a:p>
            <a:pPr marL="342900" indent="-342900" algn="ctr" defTabSz="457200">
              <a:spcBef>
                <a:spcPct val="20000"/>
              </a:spcBef>
              <a:buFont typeface="Arial" pitchFamily="34" charset="0"/>
              <a:buNone/>
            </a:pPr>
            <a:r>
              <a:rPr lang="en-US" sz="3200" dirty="0" smtClean="0">
                <a:ea typeface="ＭＳ Ｐゴシック"/>
                <a:cs typeface="Arial" pitchFamily="34" charset="0"/>
              </a:rPr>
              <a:t>How to do it…</a:t>
            </a:r>
            <a:endParaRPr lang="en-US" sz="3200" dirty="0">
              <a:ea typeface="ＭＳ Ｐゴシック"/>
              <a:cs typeface="Arial" pitchFamily="34" charset="0"/>
            </a:endParaRPr>
          </a:p>
        </p:txBody>
      </p:sp>
      <p:graphicFrame>
        <p:nvGraphicFramePr>
          <p:cNvPr id="6" name="Table 5"/>
          <p:cNvGraphicFramePr>
            <a:graphicFrameLocks noGrp="1"/>
          </p:cNvGraphicFramePr>
          <p:nvPr/>
        </p:nvGraphicFramePr>
        <p:xfrm>
          <a:off x="251520" y="1340768"/>
          <a:ext cx="4392488" cy="3868016"/>
        </p:xfrm>
        <a:graphic>
          <a:graphicData uri="http://schemas.openxmlformats.org/drawingml/2006/table">
            <a:tbl>
              <a:tblPr/>
              <a:tblGrid>
                <a:gridCol w="750970"/>
                <a:gridCol w="636809"/>
                <a:gridCol w="636809"/>
                <a:gridCol w="1183950"/>
                <a:gridCol w="1183950"/>
              </a:tblGrid>
              <a:tr h="217388">
                <a:tc gridSpan="5">
                  <a:txBody>
                    <a:bodyPr/>
                    <a:lstStyle/>
                    <a:p>
                      <a:pPr>
                        <a:lnSpc>
                          <a:spcPct val="115000"/>
                        </a:lnSpc>
                        <a:spcBef>
                          <a:spcPts val="135"/>
                        </a:spcBef>
                        <a:spcAft>
                          <a:spcPts val="0"/>
                        </a:spcAft>
                      </a:pPr>
                      <a:r>
                        <a:rPr lang="en-GB" sz="800" b="1" i="1">
                          <a:latin typeface="Calibri"/>
                          <a:ea typeface="Calibri"/>
                          <a:cs typeface="Times New Roman"/>
                        </a:rPr>
                        <a:t>Table 2: Draft scoping checklist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449556">
                <a:tc>
                  <a:txBody>
                    <a:bodyPr/>
                    <a:lstStyle/>
                    <a:p>
                      <a:pPr>
                        <a:lnSpc>
                          <a:spcPct val="115000"/>
                        </a:lnSpc>
                        <a:spcBef>
                          <a:spcPts val="135"/>
                        </a:spcBef>
                        <a:spcAft>
                          <a:spcPts val="0"/>
                        </a:spcAft>
                      </a:pPr>
                      <a:r>
                        <a:rPr lang="en-GB" sz="700" b="1" i="1">
                          <a:latin typeface="Calibri"/>
                          <a:ea typeface="Calibri"/>
                          <a:cs typeface="Times New Roman"/>
                        </a:rPr>
                        <a:t>Policy elements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Bef>
                          <a:spcPts val="135"/>
                        </a:spcBef>
                        <a:spcAft>
                          <a:spcPts val="0"/>
                        </a:spcAft>
                      </a:pPr>
                      <a:r>
                        <a:rPr lang="en-GB" sz="700" b="1" i="1">
                          <a:latin typeface="Calibri"/>
                          <a:ea typeface="Calibri"/>
                          <a:cs typeface="Times New Roman"/>
                        </a:rPr>
                        <a:t>Common criteria</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Bef>
                          <a:spcPts val="135"/>
                        </a:spcBef>
                        <a:spcAft>
                          <a:spcPts val="0"/>
                        </a:spcAft>
                      </a:pPr>
                      <a:r>
                        <a:rPr lang="en-GB" sz="700" b="1" i="1">
                          <a:latin typeface="Calibri"/>
                          <a:ea typeface="Calibri"/>
                          <a:cs typeface="Times New Roman"/>
                        </a:rPr>
                        <a:t>Area typology </a:t>
                      </a:r>
                      <a:r>
                        <a:rPr lang="en-GB" sz="700" b="1" i="1" u="sng">
                          <a:latin typeface="Calibri"/>
                          <a:ea typeface="Calibri"/>
                          <a:cs typeface="Times New Roman"/>
                        </a:rPr>
                        <a:t>(optional)</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Bef>
                          <a:spcPts val="135"/>
                        </a:spcBef>
                        <a:spcAft>
                          <a:spcPts val="0"/>
                        </a:spcAft>
                      </a:pPr>
                      <a:r>
                        <a:rPr lang="en-GB" sz="700" b="1" i="1">
                          <a:latin typeface="Calibri"/>
                          <a:ea typeface="Calibri"/>
                          <a:cs typeface="Times New Roman"/>
                        </a:rPr>
                        <a:t>Impact? Yes (</a:t>
                      </a:r>
                      <a:r>
                        <a:rPr lang="en-GB" sz="700" b="1">
                          <a:latin typeface="Agency FB"/>
                          <a:ea typeface="Calibri"/>
                          <a:cs typeface="Times New Roman"/>
                        </a:rPr>
                        <a:t>√</a:t>
                      </a:r>
                      <a:r>
                        <a:rPr lang="en-GB" sz="700" b="1" i="1">
                          <a:latin typeface="Calibri"/>
                          <a:ea typeface="Calibri"/>
                          <a:cs typeface="Times New Roman"/>
                        </a:rPr>
                        <a:t>)/no(X)/uncertain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Bef>
                          <a:spcPts val="135"/>
                        </a:spcBef>
                        <a:spcAft>
                          <a:spcPts val="0"/>
                        </a:spcAft>
                      </a:pPr>
                      <a:r>
                        <a:rPr lang="en-GB" sz="700" b="1" i="1">
                          <a:latin typeface="Calibri"/>
                          <a:ea typeface="Calibri"/>
                          <a:cs typeface="Times New Roman"/>
                        </a:rPr>
                        <a:t>Comments (nature of impact e.g. magnitude, positive, negative, short term, long term...)</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r>
              <a:tr h="112389">
                <a:tc rowSpan="25">
                  <a:txBody>
                    <a:bodyPr/>
                    <a:lstStyle/>
                    <a:p>
                      <a:pPr>
                        <a:lnSpc>
                          <a:spcPct val="115000"/>
                        </a:lnSpc>
                        <a:spcBef>
                          <a:spcPts val="135"/>
                        </a:spcBef>
                        <a:spcAft>
                          <a:spcPts val="0"/>
                        </a:spcAft>
                      </a:pPr>
                      <a:r>
                        <a:rPr lang="en-GB" sz="700">
                          <a:latin typeface="Calibri"/>
                          <a:ea typeface="Calibri"/>
                          <a:cs typeface="Times New Roman"/>
                        </a:rPr>
                        <a:t>A </a:t>
                      </a:r>
                      <a:r>
                        <a:rPr lang="en-GB" sz="700" i="1">
                          <a:latin typeface="Calibri"/>
                          <a:ea typeface="Calibri"/>
                          <a:cs typeface="Times New Roman"/>
                        </a:rPr>
                        <a:t>-  emergency planning</a:t>
                      </a:r>
                      <a:r>
                        <a:rPr lang="en-GB" sz="700">
                          <a:latin typeface="Calibri"/>
                          <a:ea typeface="Calibri"/>
                          <a:cs typeface="Times New Roman"/>
                        </a:rPr>
                        <a:t> </a:t>
                      </a:r>
                      <a:endParaRPr lang="en-GB" sz="900">
                        <a:latin typeface="Calibri"/>
                        <a:ea typeface="Calibri"/>
                        <a:cs typeface="Times New Roman"/>
                      </a:endParaRPr>
                    </a:p>
                    <a:p>
                      <a:pPr>
                        <a:lnSpc>
                          <a:spcPct val="115000"/>
                        </a:lnSpc>
                        <a:spcBef>
                          <a:spcPts val="135"/>
                        </a:spcBef>
                        <a:spcAft>
                          <a:spcPts val="0"/>
                        </a:spcAft>
                      </a:pPr>
                      <a:r>
                        <a:rPr lang="en-GB" sz="600">
                          <a:latin typeface="Calibri"/>
                          <a:ea typeface="Calibri"/>
                          <a:cs typeface="Calibri"/>
                        </a:rPr>
                        <a:t>Internal Emergency plans for response measures to be taken inside establishments have to be drawn up by the operator and to be supplied to the local authorities to enable them to draw up External Emergency Plans. These have to be regularly tested.</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nSpc>
                          <a:spcPct val="115000"/>
                        </a:lnSpc>
                        <a:spcBef>
                          <a:spcPts val="135"/>
                        </a:spcBef>
                        <a:spcAft>
                          <a:spcPts val="0"/>
                        </a:spcAft>
                      </a:pPr>
                      <a:r>
                        <a:rPr lang="en-GB" sz="600">
                          <a:latin typeface="Calibri"/>
                          <a:ea typeface="Calibri"/>
                          <a:cs typeface="Times New Roman"/>
                        </a:rPr>
                        <a:t>Air quality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r>
                        <a:rPr lang="en-GB" sz="600">
                          <a:latin typeface="Calibri"/>
                          <a:ea typeface="Calibri"/>
                          <a:cs typeface="Times New Roman"/>
                        </a:rPr>
                        <a:t>Urban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r>
                        <a:rPr lang="en-GB" sz="700">
                          <a:latin typeface="Agency FB"/>
                          <a:ea typeface="Calibri"/>
                          <a:cs typeface="Times New Roman"/>
                        </a:rPr>
                        <a:t>√</a:t>
                      </a:r>
                      <a:endParaRPr lang="en-GB" sz="9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389">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Rural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r>
                        <a:rPr lang="en-GB" sz="700">
                          <a:latin typeface="Agency FB"/>
                          <a:ea typeface="Calibri"/>
                          <a:cs typeface="Times New Roman"/>
                        </a:rPr>
                        <a:t>?</a:t>
                      </a:r>
                      <a:endParaRPr lang="en-GB" sz="9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389">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Coastal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r>
                        <a:rPr lang="en-GB" sz="700">
                          <a:latin typeface="Agency FB"/>
                          <a:ea typeface="Calibri"/>
                          <a:cs typeface="Times New Roman"/>
                        </a:rPr>
                        <a:t>√</a:t>
                      </a:r>
                      <a:endParaRPr lang="en-GB" sz="9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389">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Northern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r>
                        <a:rPr lang="en-GB" sz="700">
                          <a:latin typeface="Agency FB"/>
                          <a:ea typeface="Calibri"/>
                          <a:cs typeface="Times New Roman"/>
                        </a:rPr>
                        <a:t>√</a:t>
                      </a:r>
                      <a:endParaRPr lang="en-GB" sz="9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Etc ...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rowSpan="5">
                  <a:txBody>
                    <a:bodyPr/>
                    <a:lstStyle/>
                    <a:p>
                      <a:pPr>
                        <a:lnSpc>
                          <a:spcPct val="115000"/>
                        </a:lnSpc>
                        <a:spcBef>
                          <a:spcPts val="135"/>
                        </a:spcBef>
                        <a:spcAft>
                          <a:spcPts val="0"/>
                        </a:spcAft>
                      </a:pPr>
                      <a:r>
                        <a:rPr lang="en-GB" sz="600">
                          <a:latin typeface="Calibri"/>
                          <a:ea typeface="Calibri"/>
                          <a:cs typeface="Times New Roman"/>
                        </a:rPr>
                        <a:t>Soil quality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r>
                        <a:rPr lang="en-GB" sz="600">
                          <a:latin typeface="Calibri"/>
                          <a:ea typeface="Calibri"/>
                          <a:cs typeface="Times New Roman"/>
                        </a:rPr>
                        <a:t>Urban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Rural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Coastal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Northern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Etc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rowSpan="5">
                  <a:txBody>
                    <a:bodyPr/>
                    <a:lstStyle/>
                    <a:p>
                      <a:pPr>
                        <a:lnSpc>
                          <a:spcPct val="115000"/>
                        </a:lnSpc>
                        <a:spcBef>
                          <a:spcPts val="135"/>
                        </a:spcBef>
                        <a:spcAft>
                          <a:spcPts val="0"/>
                        </a:spcAft>
                      </a:pPr>
                      <a:r>
                        <a:rPr lang="en-GB" sz="600">
                          <a:latin typeface="Calibri"/>
                          <a:ea typeface="Calibri"/>
                          <a:cs typeface="Times New Roman"/>
                        </a:rPr>
                        <a:t>Natural hazard risk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r>
                        <a:rPr lang="en-GB" sz="600">
                          <a:latin typeface="Calibri"/>
                          <a:ea typeface="Calibri"/>
                          <a:cs typeface="Times New Roman"/>
                        </a:rPr>
                        <a:t>Urban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Rural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Coastal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Northern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Etc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rowSpan="5">
                  <a:txBody>
                    <a:bodyPr/>
                    <a:lstStyle/>
                    <a:p>
                      <a:pPr>
                        <a:lnSpc>
                          <a:spcPct val="115000"/>
                        </a:lnSpc>
                        <a:spcBef>
                          <a:spcPts val="135"/>
                        </a:spcBef>
                        <a:spcAft>
                          <a:spcPts val="0"/>
                        </a:spcAft>
                      </a:pPr>
                      <a:r>
                        <a:rPr lang="en-GB" sz="600">
                          <a:latin typeface="Calibri"/>
                          <a:ea typeface="Calibri"/>
                          <a:cs typeface="Times New Roman"/>
                        </a:rPr>
                        <a:t>Biodiversity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r>
                        <a:rPr lang="en-GB" sz="600">
                          <a:latin typeface="Calibri"/>
                          <a:ea typeface="Calibri"/>
                          <a:cs typeface="Times New Roman"/>
                        </a:rPr>
                        <a:t>Urban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Rural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Coastal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Northern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Etc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rowSpan="5">
                  <a:txBody>
                    <a:bodyPr/>
                    <a:lstStyle/>
                    <a:p>
                      <a:pPr>
                        <a:lnSpc>
                          <a:spcPct val="115000"/>
                        </a:lnSpc>
                        <a:spcBef>
                          <a:spcPts val="135"/>
                        </a:spcBef>
                        <a:spcAft>
                          <a:spcPts val="0"/>
                        </a:spcAft>
                      </a:pPr>
                      <a:r>
                        <a:rPr lang="en-GB" sz="600">
                          <a:latin typeface="Calibri"/>
                          <a:ea typeface="Calibri"/>
                          <a:cs typeface="Times New Roman"/>
                        </a:rPr>
                        <a:t>etc .....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r>
                        <a:rPr lang="en-GB" sz="600">
                          <a:latin typeface="Calibri"/>
                          <a:ea typeface="Calibri"/>
                          <a:cs typeface="Times New Roman"/>
                        </a:rPr>
                        <a:t>Urban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Rural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Coastal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Northern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334">
                <a:tc vMerge="1">
                  <a:txBody>
                    <a:bodyPr/>
                    <a:lstStyle/>
                    <a:p>
                      <a:endParaRPr lang="en-GB"/>
                    </a:p>
                  </a:txBody>
                  <a:tcPr/>
                </a:tc>
                <a:tc vMerge="1">
                  <a:txBody>
                    <a:bodyPr/>
                    <a:lstStyle/>
                    <a:p>
                      <a:endParaRPr lang="en-GB"/>
                    </a:p>
                  </a:txBody>
                  <a:tcPr/>
                </a:tc>
                <a:tc>
                  <a:txBody>
                    <a:bodyPr/>
                    <a:lstStyle/>
                    <a:p>
                      <a:pPr>
                        <a:lnSpc>
                          <a:spcPct val="115000"/>
                        </a:lnSpc>
                        <a:spcBef>
                          <a:spcPts val="135"/>
                        </a:spcBef>
                        <a:spcAft>
                          <a:spcPts val="0"/>
                        </a:spcAft>
                      </a:pPr>
                      <a:r>
                        <a:rPr lang="en-GB" sz="600">
                          <a:latin typeface="Calibri"/>
                          <a:ea typeface="Calibri"/>
                          <a:cs typeface="Times New Roman"/>
                        </a:rPr>
                        <a:t>Etc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Bef>
                          <a:spcPts val="135"/>
                        </a:spcBef>
                        <a:spcAft>
                          <a:spcPts val="0"/>
                        </a:spcAft>
                      </a:pPr>
                      <a:endParaRPr lang="en-GB" sz="600">
                        <a:latin typeface="Calibri"/>
                        <a:ea typeface="Calibri"/>
                        <a:cs typeface="Times New Roman"/>
                      </a:endParaRPr>
                    </a:p>
                  </a:txBody>
                  <a:tcPr marL="54963" marR="5496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135"/>
                        </a:spcBef>
                        <a:spcAft>
                          <a:spcPts val="0"/>
                        </a:spcAft>
                      </a:pPr>
                      <a:endParaRPr lang="en-GB" sz="6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896">
                <a:tc>
                  <a:txBody>
                    <a:bodyPr/>
                    <a:lstStyle/>
                    <a:p>
                      <a:pPr>
                        <a:lnSpc>
                          <a:spcPct val="115000"/>
                        </a:lnSpc>
                        <a:spcBef>
                          <a:spcPts val="135"/>
                        </a:spcBef>
                        <a:spcAft>
                          <a:spcPts val="0"/>
                        </a:spcAft>
                      </a:pPr>
                      <a:r>
                        <a:rPr lang="en-GB" sz="700">
                          <a:latin typeface="Calibri"/>
                          <a:ea typeface="Calibri"/>
                          <a:cs typeface="Times New Roman"/>
                        </a:rPr>
                        <a:t>B  - </a:t>
                      </a:r>
                      <a:r>
                        <a:rPr lang="en-GB" sz="700" i="1">
                          <a:latin typeface="Calibri"/>
                          <a:ea typeface="Calibri"/>
                          <a:cs typeface="Times New Roman"/>
                        </a:rPr>
                        <a:t>land use planning</a:t>
                      </a:r>
                      <a:r>
                        <a:rPr lang="en-GB" sz="700">
                          <a:latin typeface="Calibri"/>
                          <a:ea typeface="Calibri"/>
                          <a:cs typeface="Times New Roman"/>
                        </a:rPr>
                        <a:t> .... </a:t>
                      </a:r>
                      <a:endParaRPr lang="en-GB" sz="90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15000"/>
                        </a:lnSpc>
                        <a:spcBef>
                          <a:spcPts val="135"/>
                        </a:spcBef>
                        <a:spcAft>
                          <a:spcPts val="0"/>
                        </a:spcAft>
                      </a:pPr>
                      <a:r>
                        <a:rPr lang="en-GB" sz="600" dirty="0">
                          <a:latin typeface="Calibri"/>
                          <a:ea typeface="Calibri"/>
                          <a:cs typeface="Times New Roman"/>
                        </a:rPr>
                        <a:t>As above....... </a:t>
                      </a:r>
                      <a:endParaRPr lang="en-GB" sz="900" dirty="0">
                        <a:latin typeface="Calibri"/>
                        <a:ea typeface="Calibri"/>
                        <a:cs typeface="Times New Roman"/>
                      </a:endParaRPr>
                    </a:p>
                  </a:txBody>
                  <a:tcPr marL="54963" marR="5496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8" name="Table 7"/>
          <p:cNvGraphicFramePr>
            <a:graphicFrameLocks noGrp="1"/>
          </p:cNvGraphicFramePr>
          <p:nvPr/>
        </p:nvGraphicFramePr>
        <p:xfrm>
          <a:off x="3923928" y="3429000"/>
          <a:ext cx="4869531" cy="2832718"/>
        </p:xfrm>
        <a:graphic>
          <a:graphicData uri="http://schemas.openxmlformats.org/drawingml/2006/table">
            <a:tbl>
              <a:tblPr/>
              <a:tblGrid>
                <a:gridCol w="751299"/>
                <a:gridCol w="940681"/>
                <a:gridCol w="940681"/>
                <a:gridCol w="1118435"/>
                <a:gridCol w="1118435"/>
              </a:tblGrid>
              <a:tr h="230139">
                <a:tc gridSpan="5">
                  <a:txBody>
                    <a:bodyPr/>
                    <a:lstStyle/>
                    <a:p>
                      <a:pPr>
                        <a:lnSpc>
                          <a:spcPct val="115000"/>
                        </a:lnSpc>
                        <a:spcAft>
                          <a:spcPts val="0"/>
                        </a:spcAft>
                      </a:pPr>
                      <a:r>
                        <a:rPr lang="en-GB" sz="1000" b="1" i="1">
                          <a:latin typeface="Calibri"/>
                          <a:ea typeface="Calibri"/>
                          <a:cs typeface="Times New Roman"/>
                        </a:rPr>
                        <a:t>Table 3: Draft assessment matrix template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32945">
                <a:tc rowSpan="2">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gridSpan="2">
                  <a:txBody>
                    <a:bodyPr/>
                    <a:lstStyle/>
                    <a:p>
                      <a:pPr>
                        <a:lnSpc>
                          <a:spcPct val="115000"/>
                        </a:lnSpc>
                        <a:spcAft>
                          <a:spcPts val="0"/>
                        </a:spcAft>
                      </a:pPr>
                      <a:r>
                        <a:rPr lang="en-GB" sz="900" b="1">
                          <a:latin typeface="Calibri"/>
                          <a:ea typeface="Calibri"/>
                          <a:cs typeface="Times New Roman"/>
                        </a:rPr>
                        <a:t>1. Hazard risk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endParaRPr lang="en-GB"/>
                    </a:p>
                  </a:txBody>
                  <a:tcPr/>
                </a:tc>
                <a:tc gridSpan="2">
                  <a:txBody>
                    <a:bodyPr/>
                    <a:lstStyle/>
                    <a:p>
                      <a:pPr>
                        <a:lnSpc>
                          <a:spcPct val="115000"/>
                        </a:lnSpc>
                        <a:spcAft>
                          <a:spcPts val="0"/>
                        </a:spcAft>
                      </a:pPr>
                      <a:r>
                        <a:rPr lang="en-GB" sz="900" b="1">
                          <a:latin typeface="Calibri"/>
                          <a:ea typeface="Calibri"/>
                          <a:cs typeface="Times New Roman"/>
                        </a:rPr>
                        <a:t>2. Soil quality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hMerge="1">
                  <a:txBody>
                    <a:bodyPr/>
                    <a:lstStyle/>
                    <a:p>
                      <a:endParaRPr lang="en-GB"/>
                    </a:p>
                  </a:txBody>
                  <a:tcPr/>
                </a:tc>
              </a:tr>
              <a:tr h="306673">
                <a:tc vMerge="1">
                  <a:txBody>
                    <a:bodyPr/>
                    <a:lstStyle/>
                    <a:p>
                      <a:endParaRPr lang="en-GB"/>
                    </a:p>
                  </a:txBody>
                  <a:tcPr/>
                </a:tc>
                <a:tc>
                  <a:txBody>
                    <a:bodyPr/>
                    <a:lstStyle/>
                    <a:p>
                      <a:pPr algn="ctr">
                        <a:lnSpc>
                          <a:spcPct val="115000"/>
                        </a:lnSpc>
                        <a:spcAft>
                          <a:spcPts val="0"/>
                        </a:spcAft>
                      </a:pPr>
                      <a:r>
                        <a:rPr lang="en-GB" sz="800">
                          <a:latin typeface="Calibri"/>
                          <a:ea typeface="Calibri"/>
                          <a:cs typeface="Times New Roman"/>
                        </a:rPr>
                        <a:t>Impact Significance </a:t>
                      </a: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en-GB" sz="800">
                          <a:latin typeface="Calibri"/>
                          <a:ea typeface="Calibri"/>
                          <a:cs typeface="Times New Roman"/>
                        </a:rPr>
                        <a:t>Rationale</a:t>
                      </a: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en-GB" sz="800">
                          <a:latin typeface="Calibri"/>
                          <a:ea typeface="Calibri"/>
                          <a:cs typeface="Times New Roman"/>
                        </a:rPr>
                        <a:t>Impact Significance </a:t>
                      </a: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gn="ctr">
                        <a:lnSpc>
                          <a:spcPct val="115000"/>
                        </a:lnSpc>
                        <a:spcAft>
                          <a:spcPts val="0"/>
                        </a:spcAft>
                      </a:pPr>
                      <a:r>
                        <a:rPr lang="en-GB" sz="800">
                          <a:latin typeface="Calibri"/>
                          <a:ea typeface="Calibri"/>
                          <a:cs typeface="Times New Roman"/>
                        </a:rPr>
                        <a:t>Rationale</a:t>
                      </a:r>
                      <a:endParaRPr lang="en-GB" sz="11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r>
              <a:tr h="310206">
                <a:tc>
                  <a:txBody>
                    <a:bodyPr/>
                    <a:lstStyle/>
                    <a:p>
                      <a:pPr>
                        <a:lnSpc>
                          <a:spcPct val="115000"/>
                        </a:lnSpc>
                        <a:spcAft>
                          <a:spcPts val="0"/>
                        </a:spcAft>
                      </a:pPr>
                      <a:r>
                        <a:rPr lang="en-GB" sz="1000" b="1">
                          <a:latin typeface="Calibri"/>
                          <a:ea typeface="Calibri"/>
                          <a:cs typeface="Times New Roman"/>
                        </a:rPr>
                        <a:t>Policy element A</a:t>
                      </a:r>
                      <a:r>
                        <a:rPr lang="en-GB" sz="1100" b="1">
                          <a:latin typeface="Calibri"/>
                          <a:ea typeface="Calibri"/>
                          <a:cs typeface="Times New Roman"/>
                        </a:rPr>
                        <a:t>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206">
                <a:tc>
                  <a:txBody>
                    <a:bodyPr/>
                    <a:lstStyle/>
                    <a:p>
                      <a:pPr>
                        <a:lnSpc>
                          <a:spcPct val="115000"/>
                        </a:lnSpc>
                        <a:spcAft>
                          <a:spcPts val="0"/>
                        </a:spcAft>
                      </a:pPr>
                      <a:r>
                        <a:rPr lang="en-GB" sz="1000" b="1">
                          <a:latin typeface="Calibri"/>
                          <a:ea typeface="Calibri"/>
                          <a:cs typeface="Times New Roman"/>
                        </a:rPr>
                        <a:t>Policy element B</a:t>
                      </a:r>
                      <a:r>
                        <a:rPr lang="en-GB" sz="1100" b="1">
                          <a:latin typeface="Calibri"/>
                          <a:ea typeface="Calibri"/>
                          <a:cs typeface="Times New Roman"/>
                        </a:rPr>
                        <a:t>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0251">
                <a:tc>
                  <a:txBody>
                    <a:bodyPr/>
                    <a:lstStyle/>
                    <a:p>
                      <a:pPr>
                        <a:lnSpc>
                          <a:spcPct val="115000"/>
                        </a:lnSpc>
                        <a:spcAft>
                          <a:spcPts val="0"/>
                        </a:spcAft>
                      </a:pPr>
                      <a:r>
                        <a:rPr lang="en-GB" sz="1000" b="1">
                          <a:latin typeface="Calibri"/>
                          <a:ea typeface="Calibri"/>
                          <a:cs typeface="Times New Roman"/>
                        </a:rPr>
                        <a:t>Policy element C</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40">
                <a:tc>
                  <a:txBody>
                    <a:bodyPr/>
                    <a:lstStyle/>
                    <a:p>
                      <a:pPr>
                        <a:lnSpc>
                          <a:spcPct val="115000"/>
                        </a:lnSpc>
                        <a:spcAft>
                          <a:spcPts val="0"/>
                        </a:spcAft>
                      </a:pPr>
                      <a:r>
                        <a:rPr lang="en-GB" sz="1000" b="1">
                          <a:latin typeface="Calibri"/>
                          <a:ea typeface="Calibri"/>
                          <a:cs typeface="Times New Roman"/>
                        </a:rPr>
                        <a:t>Policy element D</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434">
                <a:tc>
                  <a:txBody>
                    <a:bodyPr/>
                    <a:lstStyle/>
                    <a:p>
                      <a:pPr>
                        <a:lnSpc>
                          <a:spcPct val="115000"/>
                        </a:lnSpc>
                        <a:spcAft>
                          <a:spcPts val="0"/>
                        </a:spcAft>
                      </a:pPr>
                      <a:r>
                        <a:rPr lang="en-GB" sz="1000" b="1">
                          <a:latin typeface="Calibri"/>
                          <a:ea typeface="Calibri"/>
                          <a:cs typeface="Times New Roman"/>
                        </a:rPr>
                        <a:t>Policy element E</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434">
                <a:tc>
                  <a:txBody>
                    <a:bodyPr/>
                    <a:lstStyle/>
                    <a:p>
                      <a:pPr>
                        <a:lnSpc>
                          <a:spcPct val="115000"/>
                        </a:lnSpc>
                        <a:spcAft>
                          <a:spcPts val="0"/>
                        </a:spcAft>
                      </a:pPr>
                      <a:r>
                        <a:rPr lang="en-GB" sz="1000" b="1">
                          <a:latin typeface="Calibri"/>
                          <a:ea typeface="Calibri"/>
                          <a:cs typeface="Times New Roman"/>
                        </a:rPr>
                        <a:t>Cumulative impact </a:t>
                      </a: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5">
                      <a:fgClr>
                        <a:srgbClr val="FFFFFF"/>
                      </a:fgClr>
                      <a:bgClr>
                        <a:srgbClr val="F2F2F2"/>
                      </a:bgClr>
                    </a:pattFill>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n-GB"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TextBox 6"/>
          <p:cNvSpPr txBox="1"/>
          <p:nvPr/>
        </p:nvSpPr>
        <p:spPr>
          <a:xfrm>
            <a:off x="467544" y="5273824"/>
            <a:ext cx="3384376" cy="1584176"/>
          </a:xfrm>
          <a:prstGeom prst="rect">
            <a:avLst/>
          </a:prstGeom>
          <a:noFill/>
        </p:spPr>
        <p:txBody>
          <a:bodyPr/>
          <a:lstStyle/>
          <a:p>
            <a:pPr marL="452438" indent="-452438">
              <a:buFont typeface="Arial" pitchFamily="34" charset="0"/>
              <a:buChar char="•"/>
            </a:pPr>
            <a:r>
              <a:rPr lang="en-GB" sz="1600" dirty="0" smtClean="0"/>
              <a:t>Testing the instrument, using various directives; </a:t>
            </a:r>
          </a:p>
          <a:p>
            <a:pPr marL="909638" lvl="1" indent="-452438">
              <a:buFont typeface="Arial" pitchFamily="34" charset="0"/>
              <a:buChar char="•"/>
            </a:pPr>
            <a:r>
              <a:rPr lang="en-GB" sz="1400" dirty="0" smtClean="0"/>
              <a:t>Habitats</a:t>
            </a:r>
          </a:p>
          <a:p>
            <a:pPr marL="909638" lvl="1" indent="-452438">
              <a:buFont typeface="Arial" pitchFamily="34" charset="0"/>
              <a:buChar char="•"/>
            </a:pPr>
            <a:r>
              <a:rPr lang="en-GB" sz="1400" dirty="0" err="1" smtClean="0"/>
              <a:t>Seveso</a:t>
            </a:r>
            <a:r>
              <a:rPr lang="en-GB" sz="1400" dirty="0" smtClean="0"/>
              <a:t> II</a:t>
            </a:r>
          </a:p>
          <a:p>
            <a:pPr marL="909638" lvl="1" indent="-452438">
              <a:buFont typeface="Arial" pitchFamily="34" charset="0"/>
              <a:buChar char="•"/>
            </a:pPr>
            <a:r>
              <a:rPr lang="en-GB" sz="1400" dirty="0" smtClean="0"/>
              <a:t>Renewable Energy...</a:t>
            </a:r>
          </a:p>
          <a:p>
            <a:pPr marL="452438" indent="-452438">
              <a:buFont typeface="Arial" pitchFamily="34" charset="0"/>
              <a:buChar char="•"/>
            </a:pPr>
            <a:endParaRPr lang="en-GB" dirty="0" smtClean="0"/>
          </a:p>
          <a:p>
            <a:pPr indent="-457200">
              <a:buFont typeface="Arial" pitchFamily="34" charset="0"/>
              <a:buChar char="•"/>
              <a:defRPr/>
            </a:pPr>
            <a:endParaRPr lang="en-US" dirty="0"/>
          </a:p>
        </p:txBody>
      </p:sp>
      <p:sp>
        <p:nvSpPr>
          <p:cNvPr id="9" name="TextBox 8"/>
          <p:cNvSpPr txBox="1"/>
          <p:nvPr/>
        </p:nvSpPr>
        <p:spPr>
          <a:xfrm>
            <a:off x="539552" y="6453336"/>
            <a:ext cx="1080120" cy="369332"/>
          </a:xfrm>
          <a:prstGeom prst="rect">
            <a:avLst/>
          </a:prstGeom>
          <a:noFill/>
        </p:spPr>
        <p:txBody>
          <a:bodyPr wrap="square" rtlCol="0">
            <a:spAutoFit/>
          </a:bodyPr>
          <a:lstStyle/>
          <a:p>
            <a:r>
              <a:rPr lang="en-GB" dirty="0" smtClean="0"/>
              <a:t>Slide 2</a:t>
            </a:r>
            <a:endParaRPr lang="en-GB"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SENTATIONKEY" val="OQIWLJ"/>
</p:tagLst>
</file>

<file path=ppt/tags/tag2.xml><?xml version="1.0" encoding="utf-8"?>
<p:tagLst xmlns:a="http://schemas.openxmlformats.org/drawingml/2006/main" xmlns:r="http://schemas.openxmlformats.org/officeDocument/2006/relationships" xmlns:p="http://schemas.openxmlformats.org/presentationml/2006/main">
  <p:tag name="MARKS" val="0"/>
  <p:tag name="SLIDE_TYPE" val="Information"/>
  <p:tag name="NO_OF_CHOICE" val="0"/>
  <p:tag name="RESPONSE_TIME" val="0"/>
  <p:tag name="ANSWERCOLOR" val="Green"/>
  <p:tag name="CREATED_DATE" val="22/06/2011 08:23:25"/>
  <p:tag name="MODIFIED_DATE" val="22/06/2011 08:23:25"/>
  <p:tag name="RESPONSE_LIST_ID" val="Default"/>
</p:tagLst>
</file>

<file path=ppt/tags/tag3.xml><?xml version="1.0" encoding="utf-8"?>
<p:tagLst xmlns:a="http://schemas.openxmlformats.org/drawingml/2006/main" xmlns:r="http://schemas.openxmlformats.org/officeDocument/2006/relationships" xmlns:p="http://schemas.openxmlformats.org/presentationml/2006/main">
  <p:tag name="MARKS" val="0"/>
  <p:tag name="SLIDE_TYPE" val="Information"/>
  <p:tag name="NO_OF_CHOICE" val="0"/>
  <p:tag name="RESPONSE_TIME" val="0"/>
  <p:tag name="ANSWERCOLOR" val="Green"/>
  <p:tag name="CREATED_DATE" val="22/06/2011 08:23:25"/>
  <p:tag name="MODIFIED_DATE" val="22/06/2011 08:23:25"/>
  <p:tag name="RESPONSE_LIST_ID" val="Default"/>
</p:tagLst>
</file>

<file path=ppt/tags/tag4.xml><?xml version="1.0" encoding="utf-8"?>
<p:tagLst xmlns:a="http://schemas.openxmlformats.org/drawingml/2006/main" xmlns:r="http://schemas.openxmlformats.org/officeDocument/2006/relationships" xmlns:p="http://schemas.openxmlformats.org/presentationml/2006/main">
  <p:tag name="MARKS" val="0"/>
  <p:tag name="SLIDE_TYPE" val="Information"/>
  <p:tag name="NO_OF_CHOICE" val="0"/>
  <p:tag name="RESPONSE_TIME" val="0"/>
  <p:tag name="ANSWERCOLOR" val="Green"/>
  <p:tag name="CREATED_DATE" val="22/06/2011 08:23:25"/>
  <p:tag name="MODIFIED_DATE" val="22/06/2011 08:23:25"/>
  <p:tag name="RESPONSE_LIST_ID" val="Default"/>
</p:tagLst>
</file>

<file path=ppt/tags/tag5.xml><?xml version="1.0" encoding="utf-8"?>
<p:tagLst xmlns:a="http://schemas.openxmlformats.org/drawingml/2006/main" xmlns:r="http://schemas.openxmlformats.org/officeDocument/2006/relationships" xmlns:p="http://schemas.openxmlformats.org/presentationml/2006/main">
  <p:tag name="MARKS" val="0"/>
  <p:tag name="SLIDE_TYPE" val="Information"/>
  <p:tag name="NO_OF_CHOICE" val="0"/>
  <p:tag name="RESPONSE_TIME" val="0"/>
  <p:tag name="ANSWERCOLOR" val="Green"/>
  <p:tag name="CREATED_DATE" val="22/06/2011 08:23:25"/>
  <p:tag name="MODIFIED_DATE" val="22/06/2011 08:23:25"/>
  <p:tag name="RESPONSE_LIST_ID" val="Default"/>
</p:tagLst>
</file>

<file path=ppt/tags/tag6.xml><?xml version="1.0" encoding="utf-8"?>
<p:tagLst xmlns:a="http://schemas.openxmlformats.org/drawingml/2006/main" xmlns:r="http://schemas.openxmlformats.org/officeDocument/2006/relationships" xmlns:p="http://schemas.openxmlformats.org/presentationml/2006/main">
  <p:tag name="MARKS" val="0"/>
  <p:tag name="SLIDE_TYPE" val="Information"/>
  <p:tag name="NO_OF_CHOICE" val="0"/>
  <p:tag name="RESPONSE_TIME" val="0"/>
  <p:tag name="ANSWERCOLOR" val="Green"/>
  <p:tag name="CREATED_DATE" val="22/06/2011 08:23:25"/>
  <p:tag name="MODIFIED_DATE" val="22/06/2011 08:23:25"/>
  <p:tag name="RESPONSE_LIST_ID" val="Default"/>
</p:tagLst>
</file>

<file path=ppt/tags/tag7.xml><?xml version="1.0" encoding="utf-8"?>
<p:tagLst xmlns:a="http://schemas.openxmlformats.org/drawingml/2006/main" xmlns:r="http://schemas.openxmlformats.org/officeDocument/2006/relationships" xmlns:p="http://schemas.openxmlformats.org/presentationml/2006/main">
  <p:tag name="MARKS" val="0"/>
  <p:tag name="SLIDE_TYPE" val="Information"/>
  <p:tag name="NO_OF_CHOICE" val="0"/>
  <p:tag name="RESPONSE_TIME" val="0"/>
  <p:tag name="ANSWERCOLOR" val="Green"/>
  <p:tag name="CREATED_DATE" val="22/06/2011 08:23:25"/>
  <p:tag name="MODIFIED_DATE" val="22/06/2011 08:23:25"/>
  <p:tag name="RESPONSE_LIST_ID" val="Default"/>
</p:tagLst>
</file>

<file path=ppt/theme/theme1.xml><?xml version="1.0" encoding="utf-8"?>
<a:theme xmlns:a="http://schemas.openxmlformats.org/drawingml/2006/main" name="TPG_powerpoint_Targeted_Analysis_ May 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TPG_powerpoint_Targeted_Analysis_ May 2010</Template>
  <TotalTime>509</TotalTime>
  <Words>733</Words>
  <Application>Microsoft Office PowerPoint</Application>
  <PresentationFormat>On-screen Show (4:3)</PresentationFormat>
  <Paragraphs>116</Paragraphs>
  <Slides>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TPG_powerpoint_Targeted_Analysis_ May 2010</vt:lpstr>
      <vt:lpstr>Document</vt:lpstr>
      <vt:lpstr>Slide 1</vt:lpstr>
      <vt:lpstr>Slide 2</vt:lpstr>
      <vt:lpstr>Slide 3</vt:lpstr>
      <vt:lpstr>Slide 4</vt:lpstr>
      <vt:lpstr>Slide 5</vt:lpstr>
      <vt:lpstr>Slide 6</vt:lpstr>
    </vt:vector>
  </TitlesOfParts>
  <Company>The University of Liverpool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fischer</dc:creator>
  <cp:lastModifiedBy>fischer</cp:lastModifiedBy>
  <cp:revision>56</cp:revision>
  <dcterms:created xsi:type="dcterms:W3CDTF">2011-01-19T12:10:49Z</dcterms:created>
  <dcterms:modified xsi:type="dcterms:W3CDTF">2011-06-22T07:25:58Z</dcterms:modified>
</cp:coreProperties>
</file>