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2" r:id="rId2"/>
    <p:sldId id="293" r:id="rId3"/>
    <p:sldId id="295" r:id="rId4"/>
    <p:sldId id="306" r:id="rId5"/>
    <p:sldId id="308" r:id="rId6"/>
  </p:sldIdLst>
  <p:sldSz cx="9144000" cy="6858000" type="screen4x3"/>
  <p:notesSz cx="7099300" cy="10234613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nl-NL" smtClean="0"/>
              <a:t>EDM: S3 (241102014)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B045A3D-2184-4A7F-A191-BB22F9C57D4D}" type="datetimeFigureOut">
              <a:rPr lang="nl-NL" smtClean="0"/>
              <a:t>13/06/16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nl-NL" smtClean="0"/>
              <a:t>B.Koopmans - EBW - Freyung 31.01.2015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8690335-8C76-4394-9949-1CCB1CBD09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6979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551844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Click to edit Master text styles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ransition xmlns:p14="http://schemas.microsoft.com/office/powerpoint/2010/main" spd="med"/>
  <p:hf sldNum="0" hdr="0" ftr="0" dt="0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://www.euregio-mr.eu/" TargetMode="External"/><Relationship Id="rId5" Type="http://schemas.openxmlformats.org/officeDocument/2006/relationships/hyperlink" Target="http://www.interregemr.eu" TargetMode="External"/><Relationship Id="rId6" Type="http://schemas.openxmlformats.org/officeDocument/2006/relationships/hyperlink" Target="mailto:bjornkoopmans@euregio-mr.eu" TargetMode="External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2.jpeg" descr="EMR 2020_ppt sjabloon 02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740004" y="612741"/>
            <a:ext cx="7663992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6553200" y="6269671"/>
            <a:ext cx="213360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86171" y="634691"/>
            <a:ext cx="8100629" cy="5232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endParaRPr lang="nl-NL" sz="2400" dirty="0" smtClean="0"/>
          </a:p>
          <a:p>
            <a:pPr algn="ctr" rtl="0" latinLnBrk="1" hangingPunct="0"/>
            <a:endParaRPr lang="nl-NL" sz="2400" dirty="0" smtClean="0"/>
          </a:p>
          <a:p>
            <a:pPr algn="l" rtl="0" latinLnBrk="1" hangingPunct="0"/>
            <a:r>
              <a:rPr lang="nl-NL" sz="3200" dirty="0" err="1" smtClean="0"/>
              <a:t>towards</a:t>
            </a:r>
            <a:r>
              <a:rPr lang="nl-NL" sz="3200" dirty="0" smtClean="0"/>
              <a:t> </a:t>
            </a:r>
            <a:r>
              <a:rPr lang="nl-NL" sz="3200" dirty="0" err="1" smtClean="0"/>
              <a:t>borderless</a:t>
            </a:r>
            <a:r>
              <a:rPr lang="nl-NL" sz="3200" dirty="0" smtClean="0"/>
              <a:t> </a:t>
            </a:r>
          </a:p>
          <a:p>
            <a:pPr algn="r" rtl="0" latinLnBrk="1" hangingPunct="0"/>
            <a:r>
              <a:rPr lang="nl-NL" sz="3200" dirty="0" smtClean="0"/>
              <a:t>cross border cooperation</a:t>
            </a:r>
          </a:p>
          <a:p>
            <a:pPr algn="ctr" rtl="0" latinLnBrk="1" hangingPunct="0"/>
            <a:endParaRPr kumimoji="0" lang="fr-BE" sz="2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venir Roman"/>
            </a:endParaRPr>
          </a:p>
          <a:p>
            <a:pPr algn="ctr" rtl="0" latinLnBrk="1" hangingPunct="0"/>
            <a:endParaRPr kumimoji="0" lang="fr-BE" sz="2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venir Roman"/>
            </a:endParaRPr>
          </a:p>
          <a:p>
            <a:pPr lvl="0" algn="ctr" rtl="0" latinLnBrk="1" hangingPunct="0"/>
            <a:r>
              <a:rPr lang="fr-BE" sz="2400" dirty="0" smtClean="0">
                <a:solidFill>
                  <a:srgbClr val="3366FF"/>
                </a:solidFill>
                <a:latin typeface="Calibri" panose="020F0502020204030204" pitchFamily="34" charset="0"/>
              </a:rPr>
              <a:t>Lessons learnt from the EMR</a:t>
            </a:r>
          </a:p>
          <a:p>
            <a:pPr lvl="0" algn="ctr" rtl="0" latinLnBrk="1" hangingPunct="0"/>
            <a:r>
              <a:rPr lang="fr-BE" sz="2400" dirty="0" smtClean="0">
                <a:solidFill>
                  <a:srgbClr val="3366FF"/>
                </a:solidFill>
                <a:latin typeface="Calibri" panose="020F0502020204030204" pitchFamily="34" charset="0"/>
              </a:rPr>
              <a:t>(confirm in fact the key findings of the ULYSSES project)</a:t>
            </a:r>
            <a:endParaRPr lang="fr-BE" sz="2400" dirty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 algn="ctr" rtl="0" latinLnBrk="1" hangingPunct="0"/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rgbClr val="3366FF"/>
              </a:solidFill>
              <a:effectLst/>
              <a:uFillTx/>
              <a:sym typeface="Avenir Roman"/>
            </a:endParaRPr>
          </a:p>
          <a:p>
            <a:pPr algn="ctr" rtl="0" latinLnBrk="1" hangingPunct="0"/>
            <a:endParaRPr lang="nl-NL" sz="2400" dirty="0" smtClean="0">
              <a:solidFill>
                <a:srgbClr val="3366FF"/>
              </a:solidFill>
            </a:endParaRPr>
          </a:p>
          <a:p>
            <a:pPr algn="ctr" rtl="0" latinLnBrk="1" hangingPunct="0"/>
            <a:r>
              <a:rPr lang="nl-NL" sz="2400" dirty="0" smtClean="0">
                <a:solidFill>
                  <a:srgbClr val="000000"/>
                </a:solidFill>
              </a:rPr>
              <a:t>Björn Koopmans </a:t>
            </a:r>
          </a:p>
          <a:p>
            <a:pPr algn="ctr" rtl="0" latinLnBrk="1" hangingPunct="0"/>
            <a:r>
              <a:rPr lang="nl-NL" dirty="0" smtClean="0">
                <a:solidFill>
                  <a:srgbClr val="000000"/>
                </a:solidFill>
              </a:rPr>
              <a:t>Managing Director Euregio </a:t>
            </a:r>
            <a:r>
              <a:rPr lang="nl-NL" dirty="0" err="1" smtClean="0">
                <a:solidFill>
                  <a:srgbClr val="000000"/>
                </a:solidFill>
              </a:rPr>
              <a:t>Meuse-Rhine</a:t>
            </a:r>
            <a:endParaRPr kumimoji="0" lang="nl-NL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venir Roman"/>
            </a:endParaRPr>
          </a:p>
          <a:p>
            <a:pPr algn="ctr" rtl="0" latinLnBrk="1" hangingPunct="0"/>
            <a:endParaRPr kumimoji="0" lang="nl-N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62767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2.jpeg" descr="EMR 2020_ppt sjabloon 02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740004" y="612741"/>
            <a:ext cx="7663992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6553200" y="6269671"/>
            <a:ext cx="213360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532613" y="619538"/>
            <a:ext cx="3765550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endParaRPr lang="nl-NL" sz="2400" dirty="0" smtClean="0"/>
          </a:p>
          <a:p>
            <a:pPr algn="ctr" rtl="0" latinLnBrk="1" hangingPunct="0"/>
            <a:endParaRPr lang="nl-NL" sz="2400" dirty="0" smtClean="0"/>
          </a:p>
          <a:p>
            <a:pPr algn="ctr" rtl="0" latinLnBrk="1" hangingPunct="0"/>
            <a:r>
              <a:rPr lang="nl-NL" sz="2400" dirty="0" smtClean="0"/>
              <a:t> Euregio </a:t>
            </a:r>
            <a:r>
              <a:rPr lang="nl-NL" sz="2400" dirty="0" err="1" smtClean="0"/>
              <a:t>Meuse-Rhine</a:t>
            </a:r>
            <a:endParaRPr lang="nl-NL" sz="2400" dirty="0" smtClean="0"/>
          </a:p>
          <a:p>
            <a:pPr algn="ctr" rtl="0" latinLnBrk="1" hangingPunct="0"/>
            <a:endParaRPr lang="nl-NL" sz="2400" dirty="0"/>
          </a:p>
        </p:txBody>
      </p:sp>
      <p:sp>
        <p:nvSpPr>
          <p:cNvPr id="8" name="Shape 32"/>
          <p:cNvSpPr>
            <a:spLocks noGrp="1"/>
          </p:cNvSpPr>
          <p:nvPr>
            <p:ph type="body" idx="1"/>
          </p:nvPr>
        </p:nvSpPr>
        <p:spPr>
          <a:xfrm>
            <a:off x="299789" y="306918"/>
            <a:ext cx="4706694" cy="5989208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/>
          <a:p>
            <a:pPr marL="0" lvl="0" indent="0">
              <a:spcBef>
                <a:spcPts val="400"/>
              </a:spcBef>
              <a:buNone/>
              <a:defRPr sz="1800"/>
            </a:pPr>
            <a:endParaRPr lang="nl-BE" sz="1900" b="1" dirty="0" smtClean="0">
              <a:latin typeface="+mn-lt"/>
              <a:ea typeface="American Typewriter"/>
              <a:cs typeface="American Typewriter"/>
              <a:sym typeface="American Typewriter"/>
            </a:endParaRPr>
          </a:p>
          <a:p>
            <a:pPr marL="0" lvl="0" indent="0">
              <a:spcBef>
                <a:spcPts val="400"/>
              </a:spcBef>
              <a:buNone/>
              <a:defRPr sz="1800"/>
            </a:pPr>
            <a:r>
              <a:rPr lang="nl-BE" sz="2800" b="1" dirty="0" smtClean="0"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FACTS &amp; FIGURES </a:t>
            </a:r>
          </a:p>
          <a:p>
            <a:pPr marL="0" lvl="0" indent="0">
              <a:spcBef>
                <a:spcPts val="400"/>
              </a:spcBef>
              <a:buNone/>
              <a:defRPr sz="1800"/>
            </a:pPr>
            <a:endParaRPr sz="1900" b="1" dirty="0">
              <a:solidFill>
                <a:srgbClr val="000000"/>
              </a:solid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  <a:p>
            <a:pPr marL="39200" marR="39199" lvl="0" indent="0" defTabSz="449262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75000"/>
              <a:buNone/>
              <a:tabLst>
                <a:tab pos="495300" algn="l"/>
                <a:tab pos="609600" algn="l"/>
                <a:tab pos="1054100" algn="l"/>
                <a:tab pos="1498600" algn="l"/>
                <a:tab pos="1955800" algn="l"/>
                <a:tab pos="2400300" algn="l"/>
                <a:tab pos="2857500" algn="l"/>
                <a:tab pos="3302000" algn="l"/>
                <a:tab pos="3746500" algn="l"/>
                <a:tab pos="4203700" algn="l"/>
                <a:tab pos="4648200" algn="l"/>
                <a:tab pos="5092700" algn="l"/>
                <a:tab pos="5549900" algn="l"/>
                <a:tab pos="5994400" algn="l"/>
                <a:tab pos="6451600" algn="l"/>
                <a:tab pos="6896100" algn="l"/>
                <a:tab pos="7340600" algn="l"/>
                <a:tab pos="7797800" algn="l"/>
                <a:tab pos="8242300" algn="l"/>
                <a:tab pos="8686800" algn="l"/>
                <a:tab pos="9144000" algn="l"/>
                <a:tab pos="9474200" algn="l"/>
              </a:tabLst>
              <a:defRPr sz="1800"/>
            </a:pPr>
            <a:r>
              <a:rPr lang="nl-BE"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Location: in the middle of Blue Banana - one of many but oldest Euroregions, pioneer Interreg </a:t>
            </a:r>
          </a:p>
          <a:p>
            <a:pPr marL="39200" marR="39199" lvl="0" indent="0" defTabSz="449262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75000"/>
              <a:buNone/>
              <a:tabLst>
                <a:tab pos="495300" algn="l"/>
                <a:tab pos="609600" algn="l"/>
                <a:tab pos="1054100" algn="l"/>
                <a:tab pos="1498600" algn="l"/>
                <a:tab pos="1955800" algn="l"/>
                <a:tab pos="2400300" algn="l"/>
                <a:tab pos="2857500" algn="l"/>
                <a:tab pos="3302000" algn="l"/>
                <a:tab pos="3746500" algn="l"/>
                <a:tab pos="4203700" algn="l"/>
                <a:tab pos="4648200" algn="l"/>
                <a:tab pos="5092700" algn="l"/>
                <a:tab pos="5549900" algn="l"/>
                <a:tab pos="5994400" algn="l"/>
                <a:tab pos="6451600" algn="l"/>
                <a:tab pos="6896100" algn="l"/>
                <a:tab pos="7340600" algn="l"/>
                <a:tab pos="7797800" algn="l"/>
                <a:tab pos="8242300" algn="l"/>
                <a:tab pos="8686800" algn="l"/>
                <a:tab pos="9144000" algn="l"/>
                <a:tab pos="9474200" algn="l"/>
              </a:tabLst>
              <a:defRPr sz="1800"/>
            </a:pPr>
            <a:r>
              <a:rPr lang="nl-BE" sz="1900" dirty="0" err="1" smtClean="0">
                <a:solidFill>
                  <a:srgbClr val="00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History</a:t>
            </a:r>
            <a:r>
              <a:rPr lang="nl-BE" sz="1900" dirty="0" smtClean="0">
                <a:solidFill>
                  <a:srgbClr val="00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: family of Charlemagne - </a:t>
            </a:r>
            <a:r>
              <a:rPr lang="nl-BE"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since </a:t>
            </a:r>
            <a:r>
              <a:rPr lang="nl-BE" sz="1900" dirty="0" smtClean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1974 reunited in ‘Euregio Meuse-Rhine’</a:t>
            </a:r>
          </a:p>
          <a:p>
            <a:pPr marL="39200" marR="39199" lvl="0" indent="0" defTabSz="449262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75000"/>
              <a:buNone/>
              <a:tabLst>
                <a:tab pos="495300" algn="l"/>
                <a:tab pos="609600" algn="l"/>
                <a:tab pos="1054100" algn="l"/>
                <a:tab pos="1498600" algn="l"/>
                <a:tab pos="1955800" algn="l"/>
                <a:tab pos="2400300" algn="l"/>
                <a:tab pos="2857500" algn="l"/>
                <a:tab pos="3302000" algn="l"/>
                <a:tab pos="3746500" algn="l"/>
                <a:tab pos="4203700" algn="l"/>
                <a:tab pos="4648200" algn="l"/>
                <a:tab pos="5092700" algn="l"/>
                <a:tab pos="5549900" algn="l"/>
                <a:tab pos="5994400" algn="l"/>
                <a:tab pos="6451600" algn="l"/>
                <a:tab pos="6896100" algn="l"/>
                <a:tab pos="7340600" algn="l"/>
                <a:tab pos="7797800" algn="l"/>
                <a:tab pos="8242300" algn="l"/>
                <a:tab pos="8686800" algn="l"/>
                <a:tab pos="9144000" algn="l"/>
                <a:tab pos="9474200" algn="l"/>
              </a:tabLst>
              <a:defRPr sz="1800"/>
            </a:pPr>
            <a:r>
              <a:rPr lang="nl-BE"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Geography: mini-Europe - </a:t>
            </a:r>
            <a:r>
              <a:rPr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5 </a:t>
            </a:r>
            <a:r>
              <a:rPr sz="1900" dirty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partner </a:t>
            </a:r>
            <a:r>
              <a:rPr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regions</a:t>
            </a:r>
            <a:r>
              <a:rPr lang="nl-BE" sz="1900" dirty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,</a:t>
            </a:r>
            <a:r>
              <a:rPr lang="nl-BE"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3 </a:t>
            </a:r>
            <a:r>
              <a:rPr sz="1900" dirty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EU member </a:t>
            </a:r>
            <a:r>
              <a:rPr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states</a:t>
            </a:r>
            <a:r>
              <a:rPr lang="nl-BE" sz="1900" dirty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,</a:t>
            </a:r>
            <a:r>
              <a:rPr lang="nl-BE"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11000km² </a:t>
            </a:r>
          </a:p>
          <a:p>
            <a:pPr marL="39200" marR="39199" lvl="0" indent="0" defTabSz="449262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75000"/>
              <a:buNone/>
              <a:tabLst>
                <a:tab pos="495300" algn="l"/>
                <a:tab pos="609600" algn="l"/>
                <a:tab pos="1054100" algn="l"/>
                <a:tab pos="1498600" algn="l"/>
                <a:tab pos="1955800" algn="l"/>
                <a:tab pos="2400300" algn="l"/>
                <a:tab pos="2857500" algn="l"/>
                <a:tab pos="3302000" algn="l"/>
                <a:tab pos="3746500" algn="l"/>
                <a:tab pos="4203700" algn="l"/>
                <a:tab pos="4648200" algn="l"/>
                <a:tab pos="5092700" algn="l"/>
                <a:tab pos="5549900" algn="l"/>
                <a:tab pos="5994400" algn="l"/>
                <a:tab pos="6451600" algn="l"/>
                <a:tab pos="6896100" algn="l"/>
                <a:tab pos="7340600" algn="l"/>
                <a:tab pos="7797800" algn="l"/>
                <a:tab pos="8242300" algn="l"/>
                <a:tab pos="8686800" algn="l"/>
                <a:tab pos="9144000" algn="l"/>
                <a:tab pos="9474200" algn="l"/>
              </a:tabLst>
              <a:defRPr sz="1800"/>
            </a:pPr>
            <a:r>
              <a:rPr lang="nl-BE" sz="1900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L</a:t>
            </a:r>
            <a:r>
              <a:rPr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anguages</a:t>
            </a:r>
            <a:r>
              <a:rPr sz="1900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: </a:t>
            </a:r>
            <a:r>
              <a:rPr lang="nl-BE"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mini-Babel - </a:t>
            </a:r>
            <a:r>
              <a:rPr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Dutch</a:t>
            </a:r>
            <a:r>
              <a:rPr sz="1900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, </a:t>
            </a:r>
            <a:r>
              <a:rPr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French</a:t>
            </a:r>
            <a:r>
              <a:rPr lang="fr-BE"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, </a:t>
            </a:r>
            <a:r>
              <a:rPr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German</a:t>
            </a:r>
            <a:r>
              <a:rPr lang="fr-BE"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&amp; </a:t>
            </a:r>
            <a:r>
              <a:rPr lang="fr-BE" sz="1900" dirty="0" err="1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Ripuarian</a:t>
            </a:r>
            <a:endParaRPr sz="1900" dirty="0">
              <a:uFill>
                <a:solidFill>
                  <a:srgbClr val="0433FF"/>
                </a:solidFill>
              </a:u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  <a:p>
            <a:pPr marL="39200" marR="39199" lvl="0" indent="0" defTabSz="449262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75000"/>
              <a:buNone/>
              <a:tabLst>
                <a:tab pos="495300" algn="l"/>
                <a:tab pos="609600" algn="l"/>
                <a:tab pos="1054100" algn="l"/>
                <a:tab pos="1498600" algn="l"/>
                <a:tab pos="1955800" algn="l"/>
                <a:tab pos="2400300" algn="l"/>
                <a:tab pos="2857500" algn="l"/>
                <a:tab pos="3302000" algn="l"/>
                <a:tab pos="3746500" algn="l"/>
                <a:tab pos="4203700" algn="l"/>
                <a:tab pos="4648200" algn="l"/>
                <a:tab pos="5092700" algn="l"/>
                <a:tab pos="5549900" algn="l"/>
                <a:tab pos="5994400" algn="l"/>
                <a:tab pos="6451600" algn="l"/>
                <a:tab pos="6896100" algn="l"/>
                <a:tab pos="7340600" algn="l"/>
                <a:tab pos="7797800" algn="l"/>
                <a:tab pos="8242300" algn="l"/>
                <a:tab pos="8686800" algn="l"/>
                <a:tab pos="9144000" algn="l"/>
                <a:tab pos="9474200" algn="l"/>
              </a:tabLst>
              <a:defRPr sz="1800"/>
            </a:pPr>
            <a:r>
              <a:rPr lang="nl-BE"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People: many talents - </a:t>
            </a:r>
            <a:r>
              <a:rPr lang="fr-BE"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4</a:t>
            </a:r>
            <a:r>
              <a:rPr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1900" dirty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million </a:t>
            </a:r>
            <a:r>
              <a:rPr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inhabitants</a:t>
            </a:r>
            <a:r>
              <a:rPr lang="nl-BE" sz="1900" dirty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endParaRPr sz="1900" dirty="0">
              <a:solidFill>
                <a:srgbClr val="FF0000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  <a:p>
            <a:pPr marL="39200" marR="39199" lvl="0" indent="0" defTabSz="449262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75000"/>
              <a:buNone/>
              <a:tabLst>
                <a:tab pos="495300" algn="l"/>
                <a:tab pos="609600" algn="l"/>
                <a:tab pos="1054100" algn="l"/>
                <a:tab pos="1498600" algn="l"/>
                <a:tab pos="1955800" algn="l"/>
                <a:tab pos="2400300" algn="l"/>
                <a:tab pos="2857500" algn="l"/>
                <a:tab pos="3302000" algn="l"/>
                <a:tab pos="3746500" algn="l"/>
                <a:tab pos="4203700" algn="l"/>
                <a:tab pos="4648200" algn="l"/>
                <a:tab pos="5092700" algn="l"/>
                <a:tab pos="5549900" algn="l"/>
                <a:tab pos="5994400" algn="l"/>
                <a:tab pos="6451600" algn="l"/>
                <a:tab pos="6896100" algn="l"/>
                <a:tab pos="7340600" algn="l"/>
                <a:tab pos="7797800" algn="l"/>
                <a:tab pos="8242300" algn="l"/>
                <a:tab pos="8686800" algn="l"/>
                <a:tab pos="9144000" algn="l"/>
                <a:tab pos="9474200" algn="l"/>
              </a:tabLst>
              <a:defRPr sz="1800"/>
            </a:pPr>
            <a:r>
              <a:rPr lang="nl-BE"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Economy: busy bees - </a:t>
            </a:r>
            <a:r>
              <a:rPr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2</a:t>
            </a:r>
            <a:r>
              <a:rPr lang="fr-BE"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46</a:t>
            </a:r>
            <a:r>
              <a:rPr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1900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000 companies: </a:t>
            </a:r>
            <a:r>
              <a:rPr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1,</a:t>
            </a:r>
            <a:r>
              <a:rPr lang="fr-BE"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9</a:t>
            </a:r>
            <a:r>
              <a:rPr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1900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million employees and </a:t>
            </a:r>
            <a:r>
              <a:rPr lang="fr-BE"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43</a:t>
            </a:r>
            <a:r>
              <a:rPr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1900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000 crossborder commuters</a:t>
            </a:r>
          </a:p>
          <a:p>
            <a:pPr marL="39200" marR="39199" lvl="0" indent="0" defTabSz="449262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75000"/>
              <a:buNone/>
              <a:tabLst>
                <a:tab pos="495300" algn="l"/>
                <a:tab pos="609600" algn="l"/>
                <a:tab pos="1054100" algn="l"/>
                <a:tab pos="1498600" algn="l"/>
                <a:tab pos="1955800" algn="l"/>
                <a:tab pos="2400300" algn="l"/>
                <a:tab pos="2857500" algn="l"/>
                <a:tab pos="3302000" algn="l"/>
                <a:tab pos="3746500" algn="l"/>
                <a:tab pos="4203700" algn="l"/>
                <a:tab pos="4648200" algn="l"/>
                <a:tab pos="5092700" algn="l"/>
                <a:tab pos="5549900" algn="l"/>
                <a:tab pos="5994400" algn="l"/>
                <a:tab pos="6451600" algn="l"/>
                <a:tab pos="6896100" algn="l"/>
                <a:tab pos="7340600" algn="l"/>
                <a:tab pos="7797800" algn="l"/>
                <a:tab pos="8242300" algn="l"/>
                <a:tab pos="8686800" algn="l"/>
                <a:tab pos="9144000" algn="l"/>
                <a:tab pos="9474200" algn="l"/>
              </a:tabLst>
              <a:defRPr sz="1800"/>
            </a:pPr>
            <a:r>
              <a:rPr lang="nl-BE"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Education &amp; research: bright </a:t>
            </a:r>
            <a:r>
              <a:rPr lang="nl-BE" sz="1900" dirty="0" err="1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minds</a:t>
            </a:r>
            <a:r>
              <a:rPr lang="nl-BE"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- </a:t>
            </a:r>
            <a:r>
              <a:rPr lang="fr-BE"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22 </a:t>
            </a:r>
            <a:r>
              <a:rPr lang="fr-BE" sz="1900" dirty="0" err="1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universities</a:t>
            </a:r>
            <a:r>
              <a:rPr lang="fr-BE"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&amp; </a:t>
            </a:r>
            <a:r>
              <a:rPr lang="fr-BE" sz="1900" dirty="0" err="1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universty</a:t>
            </a:r>
            <a:r>
              <a:rPr lang="fr-BE"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lang="fr-BE" sz="1900" dirty="0" err="1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colleges</a:t>
            </a:r>
            <a:r>
              <a:rPr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1900" dirty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and 300 research companies: </a:t>
            </a:r>
            <a:r>
              <a:rPr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1</a:t>
            </a:r>
            <a:r>
              <a:rPr lang="fr-BE"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28</a:t>
            </a:r>
            <a:r>
              <a:rPr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1900" dirty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000 </a:t>
            </a:r>
            <a:r>
              <a:rPr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students</a:t>
            </a:r>
            <a:endParaRPr lang="nl-BE" sz="1900" dirty="0" smtClean="0">
              <a:solidFill>
                <a:srgbClr val="FF0000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  <a:p>
            <a:pPr marL="39200" marR="39199" lvl="0" indent="0" defTabSz="449262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75000"/>
              <a:buNone/>
              <a:tabLst>
                <a:tab pos="495300" algn="l"/>
                <a:tab pos="609600" algn="l"/>
                <a:tab pos="1054100" algn="l"/>
                <a:tab pos="1498600" algn="l"/>
                <a:tab pos="1955800" algn="l"/>
                <a:tab pos="2400300" algn="l"/>
                <a:tab pos="2857500" algn="l"/>
                <a:tab pos="3302000" algn="l"/>
                <a:tab pos="3746500" algn="l"/>
                <a:tab pos="4203700" algn="l"/>
                <a:tab pos="4648200" algn="l"/>
                <a:tab pos="5092700" algn="l"/>
                <a:tab pos="5549900" algn="l"/>
                <a:tab pos="5994400" algn="l"/>
                <a:tab pos="6451600" algn="l"/>
                <a:tab pos="6896100" algn="l"/>
                <a:tab pos="7340600" algn="l"/>
                <a:tab pos="7797800" algn="l"/>
                <a:tab pos="8242300" algn="l"/>
                <a:tab pos="8686800" algn="l"/>
                <a:tab pos="9144000" algn="l"/>
                <a:tab pos="9474200" algn="l"/>
              </a:tabLst>
              <a:defRPr sz="1800"/>
            </a:pPr>
            <a:r>
              <a:rPr lang="nl-BE"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Connections: on the move - </a:t>
            </a:r>
            <a:r>
              <a:rPr lang="nl-BE" sz="1900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8</a:t>
            </a:r>
            <a:r>
              <a:rPr lang="nl-BE"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airports </a:t>
            </a:r>
            <a:r>
              <a:rPr lang="nl-BE" sz="1900" dirty="0" err="1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within</a:t>
            </a:r>
            <a:r>
              <a:rPr lang="nl-BE" sz="1900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125km, 2 high speed railway stations, 3rd largest inland port  </a:t>
            </a:r>
          </a:p>
          <a:p>
            <a:pPr marL="39200" marR="39199" lvl="0" indent="0" defTabSz="449262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75000"/>
              <a:buNone/>
              <a:tabLst>
                <a:tab pos="495300" algn="l"/>
                <a:tab pos="609600" algn="l"/>
                <a:tab pos="1054100" algn="l"/>
                <a:tab pos="1498600" algn="l"/>
                <a:tab pos="1955800" algn="l"/>
                <a:tab pos="2400300" algn="l"/>
                <a:tab pos="2857500" algn="l"/>
                <a:tab pos="3302000" algn="l"/>
                <a:tab pos="3746500" algn="l"/>
                <a:tab pos="4203700" algn="l"/>
                <a:tab pos="4648200" algn="l"/>
                <a:tab pos="5092700" algn="l"/>
                <a:tab pos="5549900" algn="l"/>
                <a:tab pos="5994400" algn="l"/>
                <a:tab pos="6451600" algn="l"/>
                <a:tab pos="6896100" algn="l"/>
                <a:tab pos="7340600" algn="l"/>
                <a:tab pos="7797800" algn="l"/>
                <a:tab pos="8242300" algn="l"/>
                <a:tab pos="8686800" algn="l"/>
                <a:tab pos="9144000" algn="l"/>
                <a:tab pos="9474200" algn="l"/>
              </a:tabLst>
              <a:defRPr sz="1800"/>
            </a:pPr>
            <a:r>
              <a:rPr lang="nl-BE"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Facilities: mens sana in corpore sano - </a:t>
            </a:r>
          </a:p>
          <a:p>
            <a:pPr marL="39200" marR="39199" lvl="0" indent="0" defTabSz="449262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75000"/>
              <a:buNone/>
              <a:tabLst>
                <a:tab pos="495300" algn="l"/>
                <a:tab pos="609600" algn="l"/>
                <a:tab pos="1054100" algn="l"/>
                <a:tab pos="1498600" algn="l"/>
                <a:tab pos="1955800" algn="l"/>
                <a:tab pos="2400300" algn="l"/>
                <a:tab pos="2857500" algn="l"/>
                <a:tab pos="3302000" algn="l"/>
                <a:tab pos="3746500" algn="l"/>
                <a:tab pos="4203700" algn="l"/>
                <a:tab pos="4648200" algn="l"/>
                <a:tab pos="5092700" algn="l"/>
                <a:tab pos="5549900" algn="l"/>
                <a:tab pos="5994400" algn="l"/>
                <a:tab pos="6451600" algn="l"/>
                <a:tab pos="6896100" algn="l"/>
                <a:tab pos="7340600" algn="l"/>
                <a:tab pos="7797800" algn="l"/>
                <a:tab pos="8242300" algn="l"/>
                <a:tab pos="8686800" algn="l"/>
                <a:tab pos="9144000" algn="l"/>
                <a:tab pos="9474200" algn="l"/>
              </a:tabLst>
              <a:defRPr sz="1800"/>
            </a:pPr>
            <a:r>
              <a:rPr lang="nl-BE" sz="1900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100 hospitals and 200 musea</a:t>
            </a:r>
          </a:p>
          <a:p>
            <a:pPr marL="39200" marR="39199" lvl="0" indent="0" defTabSz="449262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75000"/>
              <a:buNone/>
              <a:tabLst>
                <a:tab pos="495300" algn="l"/>
                <a:tab pos="609600" algn="l"/>
                <a:tab pos="1054100" algn="l"/>
                <a:tab pos="1498600" algn="l"/>
                <a:tab pos="1955800" algn="l"/>
                <a:tab pos="2400300" algn="l"/>
                <a:tab pos="2857500" algn="l"/>
                <a:tab pos="3302000" algn="l"/>
                <a:tab pos="3746500" algn="l"/>
                <a:tab pos="4203700" algn="l"/>
                <a:tab pos="4648200" algn="l"/>
                <a:tab pos="5092700" algn="l"/>
                <a:tab pos="5549900" algn="l"/>
                <a:tab pos="5994400" algn="l"/>
                <a:tab pos="6451600" algn="l"/>
                <a:tab pos="6896100" algn="l"/>
                <a:tab pos="7340600" algn="l"/>
                <a:tab pos="7797800" algn="l"/>
                <a:tab pos="8242300" algn="l"/>
                <a:tab pos="8686800" algn="l"/>
                <a:tab pos="9144000" algn="l"/>
                <a:tab pos="9474200" algn="l"/>
              </a:tabLst>
              <a:defRPr sz="1800"/>
            </a:pPr>
            <a:endParaRPr lang="nl-BE" sz="1900" dirty="0" smtClean="0">
              <a:solidFill>
                <a:srgbClr val="FF0000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  <a:p>
            <a:pPr marL="39200" marR="39199" lvl="0" indent="0" defTabSz="449262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75000"/>
              <a:buNone/>
              <a:tabLst>
                <a:tab pos="495300" algn="l"/>
                <a:tab pos="609600" algn="l"/>
                <a:tab pos="1054100" algn="l"/>
                <a:tab pos="1498600" algn="l"/>
                <a:tab pos="1955800" algn="l"/>
                <a:tab pos="2400300" algn="l"/>
                <a:tab pos="2857500" algn="l"/>
                <a:tab pos="3302000" algn="l"/>
                <a:tab pos="3746500" algn="l"/>
                <a:tab pos="4203700" algn="l"/>
                <a:tab pos="4648200" algn="l"/>
                <a:tab pos="5092700" algn="l"/>
                <a:tab pos="5549900" algn="l"/>
                <a:tab pos="5994400" algn="l"/>
                <a:tab pos="6451600" algn="l"/>
                <a:tab pos="6896100" algn="l"/>
                <a:tab pos="7340600" algn="l"/>
                <a:tab pos="7797800" algn="l"/>
                <a:tab pos="8242300" algn="l"/>
                <a:tab pos="8686800" algn="l"/>
                <a:tab pos="9144000" algn="l"/>
                <a:tab pos="9474200" algn="l"/>
              </a:tabLst>
              <a:defRPr sz="1800"/>
            </a:pPr>
            <a:r>
              <a:rPr lang="nl-BE" sz="1900" dirty="0" smtClean="0">
                <a:solidFill>
                  <a:srgbClr val="3366FF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Organisation: both structural cooperation and management Interreg</a:t>
            </a:r>
            <a:r>
              <a:rPr lang="nl-BE" sz="1900" dirty="0">
                <a:solidFill>
                  <a:srgbClr val="3366FF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lang="nl-BE" sz="1900" dirty="0" smtClean="0">
                <a:solidFill>
                  <a:srgbClr val="3366FF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resulting in 394 projects/€ 183 mill. EU cofinancing past 25 years</a:t>
            </a:r>
          </a:p>
          <a:p>
            <a:pPr marL="39200" marR="39199" indent="0" defTabSz="449262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75000"/>
              <a:buNone/>
              <a:tabLst>
                <a:tab pos="495300" algn="l"/>
                <a:tab pos="609600" algn="l"/>
                <a:tab pos="1054100" algn="l"/>
                <a:tab pos="1498600" algn="l"/>
                <a:tab pos="1955800" algn="l"/>
                <a:tab pos="2400300" algn="l"/>
                <a:tab pos="2857500" algn="l"/>
                <a:tab pos="3302000" algn="l"/>
                <a:tab pos="3746500" algn="l"/>
                <a:tab pos="4203700" algn="l"/>
                <a:tab pos="4648200" algn="l"/>
                <a:tab pos="5092700" algn="l"/>
                <a:tab pos="5549900" algn="l"/>
                <a:tab pos="5994400" algn="l"/>
                <a:tab pos="6451600" algn="l"/>
                <a:tab pos="6896100" algn="l"/>
                <a:tab pos="7340600" algn="l"/>
                <a:tab pos="7797800" algn="l"/>
                <a:tab pos="8242300" algn="l"/>
                <a:tab pos="8686800" algn="l"/>
                <a:tab pos="9144000" algn="l"/>
                <a:tab pos="9474200" algn="l"/>
              </a:tabLst>
              <a:defRPr sz="1800"/>
            </a:pPr>
            <a:r>
              <a:rPr lang="nl-BE" sz="1900" dirty="0">
                <a:solidFill>
                  <a:srgbClr val="3366FF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Area: diverse </a:t>
            </a:r>
            <a:r>
              <a:rPr lang="nl-BE" sz="1900" dirty="0" smtClean="0">
                <a:solidFill>
                  <a:srgbClr val="3366FF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periurban </a:t>
            </a:r>
            <a:r>
              <a:rPr lang="nl-BE" sz="1900" dirty="0">
                <a:solidFill>
                  <a:srgbClr val="3366FF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polycentric functional </a:t>
            </a:r>
            <a:r>
              <a:rPr lang="nl-BE" sz="1900" dirty="0" smtClean="0">
                <a:solidFill>
                  <a:srgbClr val="3366FF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cross border metropolitan what?</a:t>
            </a:r>
            <a:endParaRPr sz="1900" dirty="0">
              <a:solidFill>
                <a:srgbClr val="3366FF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</p:txBody>
      </p:sp>
      <p:pic>
        <p:nvPicPr>
          <p:cNvPr id="9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4804" y="1844880"/>
            <a:ext cx="3927881" cy="3862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04" y="2029176"/>
            <a:ext cx="3935011" cy="343052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483" y="2070272"/>
            <a:ext cx="3879029" cy="3348329"/>
          </a:xfrm>
          <a:prstGeom prst="rect">
            <a:avLst/>
          </a:prstGeom>
        </p:spPr>
      </p:pic>
      <p:pic>
        <p:nvPicPr>
          <p:cNvPr id="1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4803" y="1844880"/>
            <a:ext cx="3927881" cy="38629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61830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2.jpeg" descr="EMR 2020_ppt sjabloon 02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88" y="1576915"/>
            <a:ext cx="8008130" cy="4529668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88" y="1542258"/>
            <a:ext cx="7923462" cy="4762185"/>
          </a:xfrm>
          <a:prstGeom prst="rect">
            <a:avLst/>
          </a:prstGeom>
        </p:spPr>
      </p:pic>
      <p:pic>
        <p:nvPicPr>
          <p:cNvPr id="29" name="Afbeelding 28" descr="emr_basis-dieren-wegen-ecoducten-tekst_verklein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4" y="1714499"/>
            <a:ext cx="7914550" cy="4370917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19" y="1438718"/>
            <a:ext cx="7985805" cy="4509115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084" y="1330269"/>
            <a:ext cx="7547426" cy="4323978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750" y="2159001"/>
            <a:ext cx="5131847" cy="4258838"/>
          </a:xfrm>
          <a:prstGeom prst="rect">
            <a:avLst/>
          </a:prstGeom>
        </p:spPr>
      </p:pic>
      <p:sp>
        <p:nvSpPr>
          <p:cNvPr id="102" name="Shape 102"/>
          <p:cNvSpPr/>
          <p:nvPr/>
        </p:nvSpPr>
        <p:spPr>
          <a:xfrm>
            <a:off x="740004" y="612741"/>
            <a:ext cx="7663992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6553200" y="6269671"/>
            <a:ext cx="213360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3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86171" y="634691"/>
            <a:ext cx="8100629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endParaRPr lang="nl-NL" sz="2400" dirty="0" smtClean="0"/>
          </a:p>
          <a:p>
            <a:pPr algn="ctr" rtl="0" latinLnBrk="1" hangingPunct="0"/>
            <a:endParaRPr lang="nl-NL" sz="2400" dirty="0" smtClean="0"/>
          </a:p>
          <a:p>
            <a:pPr algn="ctr" rtl="0" latinLnBrk="1" hangingPunct="0"/>
            <a:r>
              <a:rPr lang="nl-NL" sz="2400" dirty="0" smtClean="0"/>
              <a:t> </a:t>
            </a:r>
            <a:endParaRPr lang="nl-NL" sz="2400" dirty="0"/>
          </a:p>
          <a:p>
            <a:pPr algn="ctr" rtl="0" latinLnBrk="1" hangingPunct="0"/>
            <a:endParaRPr lang="nl-NL" sz="2400" dirty="0" smtClean="0"/>
          </a:p>
          <a:p>
            <a:pPr algn="ctr" rtl="0" latinLnBrk="1" hangingPunct="0"/>
            <a:endParaRPr lang="nl-NL" sz="2400" dirty="0" smtClean="0"/>
          </a:p>
          <a:p>
            <a:pPr algn="ctr" rtl="0" latinLnBrk="1" hangingPunct="0"/>
            <a:endParaRPr kumimoji="0" lang="nl-N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venir Roman"/>
            </a:endParaRPr>
          </a:p>
        </p:txBody>
      </p:sp>
      <p:sp>
        <p:nvSpPr>
          <p:cNvPr id="8" name="Shape 32"/>
          <p:cNvSpPr>
            <a:spLocks noGrp="1"/>
          </p:cNvSpPr>
          <p:nvPr>
            <p:ph type="body" idx="1"/>
          </p:nvPr>
        </p:nvSpPr>
        <p:spPr>
          <a:xfrm>
            <a:off x="299788" y="634690"/>
            <a:ext cx="8387011" cy="56614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spcBef>
                <a:spcPts val="400"/>
              </a:spcBef>
              <a:buNone/>
              <a:defRPr sz="1800"/>
            </a:pPr>
            <a:r>
              <a:rPr lang="nl-BE" sz="2800" b="1" dirty="0" smtClean="0"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CROSS BORDER METROPOLITAN WHAT?</a:t>
            </a:r>
          </a:p>
          <a:p>
            <a:pPr marL="0" lvl="0" indent="0">
              <a:spcBef>
                <a:spcPts val="400"/>
              </a:spcBef>
              <a:buNone/>
              <a:defRPr sz="1800"/>
            </a:pPr>
            <a:endParaRPr lang="nl-BE" sz="1900" b="1" dirty="0" smtClean="0">
              <a:solidFill>
                <a:srgbClr val="A50021"/>
              </a:solidFill>
              <a:latin typeface="+mn-lt"/>
              <a:ea typeface="American Typewriter"/>
              <a:cs typeface="American Typewriter"/>
              <a:sym typeface="American Typewriter"/>
            </a:endParaRPr>
          </a:p>
          <a:p>
            <a:pPr marL="0" lvl="0" indent="0">
              <a:spcBef>
                <a:spcPts val="400"/>
              </a:spcBef>
              <a:buNone/>
              <a:defRPr sz="1800"/>
            </a:pPr>
            <a:endParaRPr lang="nl-BE" sz="1900" b="1" dirty="0" smtClean="0">
              <a:solidFill>
                <a:srgbClr val="A50021"/>
              </a:solidFill>
              <a:latin typeface="+mn-lt"/>
              <a:ea typeface="American Typewriter"/>
              <a:cs typeface="American Typewriter"/>
              <a:sym typeface="American Typewriter"/>
            </a:endParaRPr>
          </a:p>
          <a:p>
            <a:pPr marL="0" lvl="0" indent="0">
              <a:spcBef>
                <a:spcPts val="400"/>
              </a:spcBef>
              <a:buNone/>
              <a:defRPr sz="1800"/>
            </a:pPr>
            <a:r>
              <a:rPr lang="nl-BE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One concept, several definitions for a cross </a:t>
            </a:r>
            <a:r>
              <a:rPr lang="nl-BE" sz="1800" b="1" dirty="0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border area without borders</a:t>
            </a:r>
          </a:p>
          <a:p>
            <a:pPr marL="0" lvl="0" indent="0">
              <a:spcBef>
                <a:spcPts val="400"/>
              </a:spcBef>
              <a:buNone/>
              <a:defRPr sz="1800"/>
            </a:pPr>
            <a:endParaRPr lang="nl-BE" sz="1800" b="1" dirty="0" smtClean="0">
              <a:solidFill>
                <a:srgbClr val="FF0000"/>
              </a:solid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  <a:p>
            <a:pPr marL="0" indent="0">
              <a:spcBef>
                <a:spcPts val="400"/>
              </a:spcBef>
              <a:buNone/>
              <a:defRPr sz="1800"/>
            </a:pPr>
            <a:r>
              <a:rPr lang="nl-BE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Towards borderless cross border cooperation</a:t>
            </a:r>
            <a:r>
              <a:rPr lang="nl-BE" sz="1800" b="1" dirty="0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? Rationale behind the EMR’s strategy</a:t>
            </a:r>
            <a:r>
              <a:rPr lang="nl-BE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!</a:t>
            </a:r>
            <a:endParaRPr lang="nl-BE" sz="2000" b="1" dirty="0" smtClean="0">
              <a:solidFill>
                <a:srgbClr val="FF0000"/>
              </a:solid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  <a:p>
            <a:pPr marL="0" lvl="0" indent="0">
              <a:spcBef>
                <a:spcPts val="400"/>
              </a:spcBef>
              <a:buNone/>
              <a:defRPr sz="1800"/>
            </a:pPr>
            <a:r>
              <a:rPr lang="nl-BE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	</a:t>
            </a:r>
            <a:r>
              <a:rPr lang="nl-BE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1G </a:t>
            </a:r>
            <a:r>
              <a:rPr lang="nl-BE" sz="1600" b="1" dirty="0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: </a:t>
            </a:r>
            <a:r>
              <a:rPr lang="nl-BE" sz="1600" b="1" dirty="0" err="1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tackling</a:t>
            </a:r>
            <a:r>
              <a:rPr lang="nl-BE" sz="1600" b="1" dirty="0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lang="nl-BE" sz="1600" b="1" dirty="0" err="1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problems</a:t>
            </a:r>
            <a:r>
              <a:rPr lang="nl-BE" sz="1600" b="1" dirty="0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=&gt; </a:t>
            </a:r>
            <a:r>
              <a:rPr lang="nl-BE" sz="1600" b="1" dirty="0" err="1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bilateral</a:t>
            </a:r>
            <a:r>
              <a:rPr lang="nl-BE" sz="1600" b="1" dirty="0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lang="nl-BE" sz="1600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agreements</a:t>
            </a:r>
            <a:r>
              <a:rPr lang="nl-BE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		</a:t>
            </a:r>
            <a:endParaRPr lang="nl-BE" sz="1600" b="1" dirty="0">
              <a:solidFill>
                <a:schemeClr val="tx1"/>
              </a:solid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  <a:p>
            <a:pPr marL="0" lvl="0" indent="0">
              <a:spcBef>
                <a:spcPts val="400"/>
              </a:spcBef>
              <a:buNone/>
              <a:defRPr sz="1800"/>
            </a:pPr>
            <a:r>
              <a:rPr lang="nl-BE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	2G </a:t>
            </a:r>
            <a:r>
              <a:rPr lang="nl-BE" sz="1600" b="1" dirty="0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: </a:t>
            </a:r>
            <a:r>
              <a:rPr lang="nl-BE" sz="1600" b="1" dirty="0" err="1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ceasing</a:t>
            </a:r>
            <a:r>
              <a:rPr lang="nl-BE" sz="1600" b="1" dirty="0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lang="nl-BE" sz="1600" b="1" dirty="0" err="1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opportunities</a:t>
            </a:r>
            <a:r>
              <a:rPr lang="nl-BE" sz="1600" b="1" dirty="0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=&gt; joint </a:t>
            </a:r>
            <a:r>
              <a:rPr lang="nl-BE" sz="1600" b="1" dirty="0" err="1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projects</a:t>
            </a:r>
            <a:r>
              <a:rPr lang="nl-BE" sz="1600" b="1" dirty="0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(</a:t>
            </a:r>
            <a:r>
              <a:rPr lang="nl-BE" sz="1600" b="1" dirty="0" err="1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with</a:t>
            </a:r>
            <a:r>
              <a:rPr lang="nl-BE" sz="1600" b="1" dirty="0">
                <a:solidFill>
                  <a:schemeClr val="tx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support of INTERREG)</a:t>
            </a:r>
          </a:p>
          <a:p>
            <a:pPr marL="0" lvl="0" indent="0">
              <a:spcBef>
                <a:spcPts val="400"/>
              </a:spcBef>
              <a:buNone/>
              <a:defRPr sz="1800"/>
            </a:pPr>
            <a:r>
              <a:rPr lang="nl-BE" sz="1600" b="1" dirty="0" smtClean="0">
                <a:solidFill>
                  <a:srgbClr val="A50021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	</a:t>
            </a:r>
            <a:r>
              <a:rPr lang="nl-B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3G </a:t>
            </a:r>
            <a:r>
              <a:rPr lang="nl-BE" sz="1600" b="1" dirty="0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: </a:t>
            </a:r>
            <a:r>
              <a:rPr lang="nl-BE" sz="1600" b="1" dirty="0" err="1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reaping</a:t>
            </a:r>
            <a:r>
              <a:rPr lang="nl-BE" sz="1600" b="1" dirty="0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‘</a:t>
            </a:r>
            <a:r>
              <a:rPr lang="nl-BE" sz="1600" b="1" dirty="0" err="1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agglomeration</a:t>
            </a:r>
            <a:r>
              <a:rPr lang="nl-BE" sz="1600" b="1" dirty="0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lang="nl-BE" sz="1600" b="1" dirty="0" err="1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advantages</a:t>
            </a:r>
            <a:r>
              <a:rPr lang="nl-BE" sz="1600" b="1" dirty="0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’ =&gt; common </a:t>
            </a:r>
            <a:r>
              <a:rPr lang="nl-BE" sz="1600" b="1" dirty="0" err="1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policies</a:t>
            </a:r>
            <a:r>
              <a:rPr lang="nl-BE" sz="1600" b="1" dirty="0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</a:p>
          <a:p>
            <a:pPr marL="0" lvl="0" indent="0">
              <a:spcBef>
                <a:spcPts val="400"/>
              </a:spcBef>
              <a:buNone/>
              <a:defRPr sz="1800"/>
            </a:pPr>
            <a:r>
              <a:rPr lang="nl-BE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	(</a:t>
            </a:r>
            <a:r>
              <a:rPr lang="nl-BE" sz="1600" b="1" dirty="0">
                <a:solidFill>
                  <a:srgbClr val="00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4G:  </a:t>
            </a:r>
            <a:r>
              <a:rPr lang="nl-BE" sz="1600" b="1" dirty="0" err="1">
                <a:solidFill>
                  <a:srgbClr val="00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completing</a:t>
            </a:r>
            <a:r>
              <a:rPr lang="nl-BE" sz="1600" b="1" dirty="0">
                <a:solidFill>
                  <a:srgbClr val="00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lang="nl-BE" sz="1600" b="1" dirty="0" err="1">
                <a:solidFill>
                  <a:srgbClr val="00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the</a:t>
            </a:r>
            <a:r>
              <a:rPr lang="nl-BE" sz="1600" b="1" dirty="0">
                <a:solidFill>
                  <a:srgbClr val="00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EU single market…)</a:t>
            </a:r>
          </a:p>
          <a:p>
            <a:pPr marL="0" lvl="0" indent="0">
              <a:spcBef>
                <a:spcPts val="400"/>
              </a:spcBef>
              <a:buNone/>
              <a:defRPr sz="1800"/>
            </a:pPr>
            <a:endParaRPr lang="nl-BE" sz="1800" b="1" dirty="0" smtClean="0">
              <a:solidFill>
                <a:srgbClr val="A50021"/>
              </a:solid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  <a:p>
            <a:pPr marL="0" lvl="0" indent="0">
              <a:spcBef>
                <a:spcPts val="400"/>
              </a:spcBef>
              <a:buNone/>
              <a:defRPr sz="1800"/>
            </a:pPr>
            <a:r>
              <a:rPr lang="nl-BE" sz="2000" b="1" dirty="0" smtClean="0">
                <a:solidFill>
                  <a:srgbClr val="3366FF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Living up to the idea of borderlessness…more than an idea</a:t>
            </a:r>
          </a:p>
          <a:p>
            <a:pPr marL="0" lvl="0" indent="0">
              <a:spcBef>
                <a:spcPts val="400"/>
              </a:spcBef>
              <a:buNone/>
              <a:defRPr sz="1800"/>
            </a:pPr>
            <a:r>
              <a:rPr lang="nl-BE" sz="2000" b="1" dirty="0">
                <a:solidFill>
                  <a:srgbClr val="3366FF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	</a:t>
            </a:r>
            <a:r>
              <a:rPr lang="nl-BE" sz="1600" b="1" dirty="0" smtClean="0">
                <a:solidFill>
                  <a:srgbClr val="3366FF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research on ‘comparative advantages’</a:t>
            </a:r>
          </a:p>
          <a:p>
            <a:pPr marL="0" lvl="0" indent="0">
              <a:spcBef>
                <a:spcPts val="400"/>
              </a:spcBef>
              <a:buNone/>
              <a:defRPr sz="1800"/>
            </a:pPr>
            <a:r>
              <a:rPr lang="nl-BE" sz="1600" b="1" dirty="0">
                <a:solidFill>
                  <a:srgbClr val="3366FF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	</a:t>
            </a:r>
            <a:r>
              <a:rPr lang="nl-BE" sz="1600" b="1" dirty="0" smtClean="0">
                <a:solidFill>
                  <a:srgbClr val="3366FF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life sciences &amp; other good practices of Interreg projects on landscape, mobility &amp; business 	sites. </a:t>
            </a:r>
            <a:endParaRPr lang="nl-BE" sz="1600" b="1" dirty="0">
              <a:solidFill>
                <a:srgbClr val="3366FF"/>
              </a:solid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8212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2.jpeg" descr="EMR 2020_ppt sjabloon 02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740004" y="612741"/>
            <a:ext cx="7663992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6553200" y="6269671"/>
            <a:ext cx="213360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7" name="Shape 28"/>
          <p:cNvSpPr>
            <a:spLocks noGrp="1"/>
          </p:cNvSpPr>
          <p:nvPr>
            <p:ph type="title"/>
          </p:nvPr>
        </p:nvSpPr>
        <p:spPr>
          <a:xfrm>
            <a:off x="263952" y="273050"/>
            <a:ext cx="8422848" cy="11445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lvl="0" algn="l" defTabSz="365125">
              <a:defRPr sz="1800">
                <a:effectLst/>
              </a:defRPr>
            </a:pPr>
            <a:r>
              <a:rPr lang="fr-BE" sz="2800" b="1" dirty="0" smtClean="0"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NOT TO CONCLUDE</a:t>
            </a:r>
            <a:br>
              <a:rPr lang="fr-BE" sz="2800" b="1" dirty="0" smtClean="0"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</a:br>
            <a:r>
              <a:rPr lang="fr-BE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Some challenges to overcome</a:t>
            </a:r>
            <a:endParaRPr sz="1800" b="1" dirty="0">
              <a:solidFill>
                <a:srgbClr val="FF0000"/>
              </a:solid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63952" y="1107627"/>
            <a:ext cx="8422848" cy="5909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lang="nl-NL" b="1" dirty="0" smtClean="0"/>
          </a:p>
          <a:p>
            <a:endParaRPr lang="nl-NL" b="1" dirty="0" smtClean="0"/>
          </a:p>
          <a:p>
            <a:endParaRPr lang="nl-NL" b="1" dirty="0" smtClean="0"/>
          </a:p>
          <a:p>
            <a:r>
              <a:rPr lang="nl-NL" b="1" dirty="0" smtClean="0"/>
              <a:t>The </a:t>
            </a:r>
            <a:r>
              <a:rPr lang="nl-NL" b="1" dirty="0" err="1" smtClean="0"/>
              <a:t>quest</a:t>
            </a:r>
            <a:r>
              <a:rPr lang="nl-NL" b="1" dirty="0" smtClean="0"/>
              <a:t> </a:t>
            </a:r>
            <a:r>
              <a:rPr lang="nl-NL" b="1" dirty="0" err="1" smtClean="0"/>
              <a:t>for</a:t>
            </a:r>
            <a:r>
              <a:rPr lang="nl-NL" b="1" dirty="0" smtClean="0"/>
              <a:t> the shared interest &amp; the </a:t>
            </a:r>
            <a:r>
              <a:rPr lang="nl-NL" b="1" dirty="0" err="1" smtClean="0"/>
              <a:t>ideal</a:t>
            </a:r>
            <a:r>
              <a:rPr lang="nl-NL" b="1" dirty="0" smtClean="0"/>
              <a:t> </a:t>
            </a:r>
            <a:r>
              <a:rPr lang="nl-NL" b="1" dirty="0" err="1" smtClean="0"/>
              <a:t>structure</a:t>
            </a:r>
            <a:endParaRPr lang="nl-NL" b="1" dirty="0" smtClean="0"/>
          </a:p>
          <a:p>
            <a:r>
              <a:rPr lang="nl-NL" b="1" dirty="0" smtClean="0">
                <a:solidFill>
                  <a:srgbClr val="FF0000"/>
                </a:solidFill>
              </a:rPr>
              <a:t>Personal engagement </a:t>
            </a:r>
            <a:r>
              <a:rPr lang="nl-NL" b="1" dirty="0" err="1" smtClean="0">
                <a:solidFill>
                  <a:srgbClr val="FF0000"/>
                </a:solidFill>
              </a:rPr>
              <a:t>and</a:t>
            </a:r>
            <a:r>
              <a:rPr lang="nl-NL" b="1" dirty="0" smtClean="0">
                <a:solidFill>
                  <a:srgbClr val="FF0000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f</a:t>
            </a:r>
            <a:r>
              <a:rPr lang="nl-NL" b="1" dirty="0" smtClean="0">
                <a:solidFill>
                  <a:srgbClr val="FF0000"/>
                </a:solidFill>
              </a:rPr>
              <a:t>orm </a:t>
            </a:r>
            <a:r>
              <a:rPr lang="nl-NL" b="1" dirty="0" err="1" smtClean="0">
                <a:solidFill>
                  <a:srgbClr val="FF0000"/>
                </a:solidFill>
              </a:rPr>
              <a:t>follows</a:t>
            </a:r>
            <a:r>
              <a:rPr lang="nl-NL" b="1" dirty="0" smtClean="0">
                <a:solidFill>
                  <a:srgbClr val="FF0000"/>
                </a:solidFill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</a:rPr>
              <a:t>function</a:t>
            </a:r>
            <a:r>
              <a:rPr lang="nl-NL" b="1" dirty="0" smtClean="0">
                <a:solidFill>
                  <a:srgbClr val="FF0000"/>
                </a:solidFill>
              </a:rPr>
              <a:t>. </a:t>
            </a:r>
          </a:p>
          <a:p>
            <a:endParaRPr lang="nl-BE" b="1" dirty="0" smtClean="0">
              <a:solidFill>
                <a:srgbClr val="000000"/>
              </a:solidFill>
            </a:endParaRPr>
          </a:p>
          <a:p>
            <a:r>
              <a:rPr lang="nl-BE" b="1" dirty="0" smtClean="0">
                <a:solidFill>
                  <a:srgbClr val="000000"/>
                </a:solidFill>
              </a:rPr>
              <a:t>EGTC or not to EGTC, is not the question. Competence is!</a:t>
            </a:r>
            <a:endParaRPr lang="nl-NL" b="1" dirty="0" smtClean="0">
              <a:solidFill>
                <a:srgbClr val="000000"/>
              </a:solidFill>
            </a:endParaRPr>
          </a:p>
          <a:p>
            <a:r>
              <a:rPr lang="de-DE" b="1" dirty="0" err="1" smtClean="0">
                <a:solidFill>
                  <a:srgbClr val="FF0000"/>
                </a:solidFill>
              </a:rPr>
              <a:t>Convention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b</a:t>
            </a:r>
            <a:r>
              <a:rPr lang="de-DE" b="1" dirty="0" err="1" smtClean="0">
                <a:solidFill>
                  <a:srgbClr val="FF0000"/>
                </a:solidFill>
              </a:rPr>
              <a:t>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unconventional</a:t>
            </a:r>
            <a:r>
              <a:rPr lang="de-DE" b="1" dirty="0" smtClean="0">
                <a:solidFill>
                  <a:srgbClr val="FF0000"/>
                </a:solidFill>
              </a:rPr>
              <a:t>, </a:t>
            </a:r>
            <a:r>
              <a:rPr lang="de-DE" b="1" dirty="0" err="1" smtClean="0">
                <a:solidFill>
                  <a:srgbClr val="FF0000"/>
                </a:solidFill>
              </a:rPr>
              <a:t>or</a:t>
            </a:r>
            <a:r>
              <a:rPr lang="de-DE" b="1" dirty="0" smtClean="0">
                <a:solidFill>
                  <a:srgbClr val="FF0000"/>
                </a:solidFill>
              </a:rPr>
              <a:t> just </a:t>
            </a:r>
            <a:r>
              <a:rPr lang="de-DE" b="1" dirty="0" err="1" smtClean="0">
                <a:solidFill>
                  <a:srgbClr val="FF0000"/>
                </a:solidFill>
              </a:rPr>
              <a:t>pragmatic</a:t>
            </a:r>
            <a:r>
              <a:rPr lang="de-DE" b="1" dirty="0" smtClean="0">
                <a:solidFill>
                  <a:srgbClr val="FF0000"/>
                </a:solidFill>
              </a:rPr>
              <a:t>. </a:t>
            </a: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r>
              <a:rPr lang="nl-NL" b="1" dirty="0"/>
              <a:t>Border </a:t>
            </a:r>
            <a:r>
              <a:rPr lang="nl-NL" b="1" dirty="0" err="1"/>
              <a:t>regions</a:t>
            </a:r>
            <a:r>
              <a:rPr lang="nl-NL" b="1" dirty="0"/>
              <a:t> as </a:t>
            </a:r>
            <a:r>
              <a:rPr lang="nl-NL" b="1" dirty="0" err="1"/>
              <a:t>barrier</a:t>
            </a:r>
            <a:r>
              <a:rPr lang="nl-NL" b="1" dirty="0"/>
              <a:t>-o-meter </a:t>
            </a:r>
            <a:r>
              <a:rPr lang="de-DE" b="1" dirty="0" err="1"/>
              <a:t>for</a:t>
            </a:r>
            <a:r>
              <a:rPr lang="de-DE" b="1" dirty="0"/>
              <a:t> European </a:t>
            </a:r>
            <a:r>
              <a:rPr lang="de-DE" b="1" dirty="0" err="1"/>
              <a:t>integration</a:t>
            </a:r>
            <a:endParaRPr lang="de-DE" b="1" dirty="0"/>
          </a:p>
          <a:p>
            <a:r>
              <a:rPr lang="de-DE" b="1" dirty="0">
                <a:solidFill>
                  <a:srgbClr val="FF0000"/>
                </a:solidFill>
              </a:rPr>
              <a:t>Focus on </a:t>
            </a:r>
            <a:r>
              <a:rPr lang="de-DE" b="1" dirty="0" err="1">
                <a:solidFill>
                  <a:srgbClr val="FF0000"/>
                </a:solidFill>
              </a:rPr>
              <a:t>provision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of</a:t>
            </a:r>
            <a:r>
              <a:rPr lang="de-DE" b="1" dirty="0">
                <a:solidFill>
                  <a:srgbClr val="FF0000"/>
                </a:solidFill>
              </a:rPr>
              <a:t> (</a:t>
            </a:r>
            <a:r>
              <a:rPr lang="de-DE" b="1" dirty="0" err="1">
                <a:solidFill>
                  <a:srgbClr val="FF0000"/>
                </a:solidFill>
              </a:rPr>
              <a:t>public</a:t>
            </a:r>
            <a:r>
              <a:rPr lang="de-DE" b="1" dirty="0">
                <a:solidFill>
                  <a:srgbClr val="FF0000"/>
                </a:solidFill>
              </a:rPr>
              <a:t>) </a:t>
            </a:r>
            <a:r>
              <a:rPr lang="de-DE" b="1" dirty="0" err="1">
                <a:solidFill>
                  <a:srgbClr val="FF0000"/>
                </a:solidFill>
              </a:rPr>
              <a:t>services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to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the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people</a:t>
            </a:r>
            <a:r>
              <a:rPr lang="de-DE" b="1" dirty="0">
                <a:solidFill>
                  <a:srgbClr val="FF0000"/>
                </a:solidFill>
              </a:rPr>
              <a:t>.</a:t>
            </a: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r>
              <a:rPr lang="nl-BE" b="1" dirty="0" smtClean="0">
                <a:solidFill>
                  <a:srgbClr val="000000"/>
                </a:solidFill>
              </a:rPr>
              <a:t>Cross border programs are programs for cross border areas?</a:t>
            </a:r>
          </a:p>
          <a:p>
            <a:r>
              <a:rPr lang="nl-BE" b="1" dirty="0" smtClean="0">
                <a:solidFill>
                  <a:srgbClr val="FF0000"/>
                </a:solidFill>
              </a:rPr>
              <a:t>If you look beyond EU2020, small is indeed beautiful. </a:t>
            </a:r>
          </a:p>
          <a:p>
            <a:endParaRPr lang="nl-BE" b="1" dirty="0">
              <a:solidFill>
                <a:srgbClr val="FF0000"/>
              </a:solidFill>
            </a:endParaRPr>
          </a:p>
          <a:p>
            <a:r>
              <a:rPr lang="nl-BE" b="1" dirty="0" smtClean="0">
                <a:solidFill>
                  <a:srgbClr val="3366FF"/>
                </a:solidFill>
              </a:rPr>
              <a:t>P.S. Go with the flows: some cross border data would be nice.</a:t>
            </a:r>
            <a:endParaRPr lang="nl-BE" dirty="0" smtClean="0">
              <a:solidFill>
                <a:srgbClr val="3366FF"/>
              </a:solidFill>
            </a:endParaRPr>
          </a:p>
          <a:p>
            <a:endParaRPr lang="nl-BE" b="1" dirty="0">
              <a:solidFill>
                <a:srgbClr val="FF0000"/>
              </a:solidFill>
            </a:endParaRPr>
          </a:p>
          <a:p>
            <a:endParaRPr lang="nl-BE" b="1" dirty="0">
              <a:solidFill>
                <a:schemeClr val="tx1"/>
              </a:solidFill>
            </a:endParaRPr>
          </a:p>
          <a:p>
            <a:endParaRPr lang="nl-NL" b="1" dirty="0" smtClean="0"/>
          </a:p>
          <a:p>
            <a:endParaRPr kumimoji="0" lang="nl-NL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endParaRPr kumimoji="0" lang="nl-NL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l="4889" t="7159"/>
          <a:stretch/>
        </p:blipFill>
        <p:spPr>
          <a:xfrm>
            <a:off x="2070239" y="1407280"/>
            <a:ext cx="4681928" cy="4375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8682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2.jpeg" descr="EMR 2020_ppt sjabloon 02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965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740004" y="612741"/>
            <a:ext cx="7663992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6553200" y="6269671"/>
            <a:ext cx="213360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5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86171" y="634691"/>
            <a:ext cx="8100629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endParaRPr lang="nl-NL" sz="2400" dirty="0" smtClean="0"/>
          </a:p>
          <a:p>
            <a:pPr algn="ctr" rtl="0" latinLnBrk="1" hangingPunct="0"/>
            <a:endParaRPr lang="nl-NL" sz="2400" dirty="0" smtClean="0"/>
          </a:p>
          <a:p>
            <a:pPr algn="ctr" rtl="0" latinLnBrk="1" hangingPunct="0"/>
            <a:r>
              <a:rPr lang="nl-NL" sz="2400" dirty="0" smtClean="0"/>
              <a:t> </a:t>
            </a:r>
            <a:endParaRPr lang="nl-NL" sz="2400" dirty="0"/>
          </a:p>
          <a:p>
            <a:pPr algn="ctr" rtl="0" latinLnBrk="1" hangingPunct="0"/>
            <a:endParaRPr lang="nl-NL" sz="2400" dirty="0" smtClean="0"/>
          </a:p>
          <a:p>
            <a:pPr algn="ctr" rtl="0" latinLnBrk="1" hangingPunct="0"/>
            <a:endParaRPr lang="nl-NL" sz="2400" dirty="0" smtClean="0"/>
          </a:p>
          <a:p>
            <a:pPr algn="ctr" rtl="0" latinLnBrk="1" hangingPunct="0"/>
            <a:endParaRPr kumimoji="0" lang="nl-N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venir Roman"/>
            </a:endParaRPr>
          </a:p>
        </p:txBody>
      </p:sp>
      <p:pic>
        <p:nvPicPr>
          <p:cNvPr id="8" name="images-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7785" y="2169999"/>
            <a:ext cx="3068018" cy="306801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50"/>
          <p:cNvSpPr/>
          <p:nvPr/>
        </p:nvSpPr>
        <p:spPr>
          <a:xfrm>
            <a:off x="3416333" y="1417638"/>
            <a:ext cx="5592686" cy="4606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marL="382100" marR="39199" lvl="0" indent="-331787" algn="ctr" defTabSz="449262">
              <a:spcBef>
                <a:spcPts val="600"/>
              </a:spcBef>
              <a:buClr>
                <a:srgbClr val="0433FF"/>
              </a:buClr>
              <a:buFont typeface="Helvetica"/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sz="2000" b="1" i="1" dirty="0" smtClean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“</a:t>
            </a:r>
            <a:r>
              <a:rPr sz="2000" b="1" i="1" dirty="0">
                <a:solidFill>
                  <a:srgbClr val="FF000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The competition of the future is collaboration”</a:t>
            </a:r>
          </a:p>
          <a:p>
            <a:pPr marL="382100" marR="39199" lvl="0" indent="-331787" algn="ctr" defTabSz="449262">
              <a:spcBef>
                <a:spcPts val="600"/>
              </a:spcBef>
              <a:buClr>
                <a:srgbClr val="0433FF"/>
              </a:buClr>
              <a:buFont typeface="Helvetica"/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sz="1400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(Steve </a:t>
            </a:r>
            <a:r>
              <a:rPr sz="1400" dirty="0" err="1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Wartman</a:t>
            </a:r>
            <a:r>
              <a:rPr sz="1400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- President Association Academic Health Centers  US) </a:t>
            </a:r>
          </a:p>
          <a:p>
            <a:pPr marL="382100" marR="39199" lvl="0" indent="-331787" algn="ctr" defTabSz="449262">
              <a:spcBef>
                <a:spcPts val="600"/>
              </a:spcBef>
              <a:buClr>
                <a:srgbClr val="0433FF"/>
              </a:buClr>
              <a:buFont typeface="Trebuchet MS"/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endParaRPr sz="1900" dirty="0">
              <a:uFill>
                <a:solidFill>
                  <a:srgbClr val="0433FF"/>
                </a:solidFill>
              </a:u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  <a:p>
            <a:pPr marL="382100" marR="39199" lvl="0" indent="-331787" algn="ctr" defTabSz="449262">
              <a:spcBef>
                <a:spcPts val="600"/>
              </a:spcBef>
              <a:buClr>
                <a:srgbClr val="0433FF"/>
              </a:buClr>
              <a:buFont typeface="Trebuchet MS"/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fr-BE" sz="1900" i="1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More info about the </a:t>
            </a:r>
            <a:r>
              <a:rPr sz="1900" i="1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EMR</a:t>
            </a:r>
            <a:r>
              <a:rPr sz="1900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: </a:t>
            </a:r>
          </a:p>
          <a:p>
            <a:pPr marL="382100" marR="39199" lvl="0" indent="-331787" algn="ctr" defTabSz="449262">
              <a:spcBef>
                <a:spcPts val="600"/>
              </a:spcBef>
              <a:buClr>
                <a:srgbClr val="0433FF"/>
              </a:buClr>
              <a:buFont typeface="Trebuchet MS"/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u="sng" dirty="0" smtClean="0">
                <a:solidFill>
                  <a:srgbClr val="00206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  <a:hlinkClick r:id="rId4"/>
              </a:rPr>
              <a:t>www.euregio-mr.eu</a:t>
            </a:r>
            <a:endParaRPr lang="fr-BE" u="sng" dirty="0" smtClean="0">
              <a:solidFill>
                <a:srgbClr val="002060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  <a:p>
            <a:pPr marL="382100" marR="39199" lvl="0" indent="-331787" algn="ctr" defTabSz="449262">
              <a:spcBef>
                <a:spcPts val="600"/>
              </a:spcBef>
              <a:buClr>
                <a:srgbClr val="0433FF"/>
              </a:buClr>
              <a:buFont typeface="Trebuchet MS"/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i="1" dirty="0" smtClean="0">
                <a:solidFill>
                  <a:srgbClr val="00206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Interreg </a:t>
            </a:r>
            <a:r>
              <a:rPr i="1" dirty="0">
                <a:solidFill>
                  <a:srgbClr val="00206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IV-A </a:t>
            </a:r>
            <a:r>
              <a:rPr i="1" dirty="0" smtClean="0">
                <a:solidFill>
                  <a:srgbClr val="00206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EMR</a:t>
            </a:r>
            <a:r>
              <a:rPr lang="fr-BE" i="1" dirty="0" smtClean="0">
                <a:solidFill>
                  <a:srgbClr val="00206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 </a:t>
            </a:r>
            <a:r>
              <a:rPr lang="fr-BE" i="1" dirty="0" err="1" smtClean="0">
                <a:solidFill>
                  <a:srgbClr val="00206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Projects</a:t>
            </a:r>
            <a:r>
              <a:rPr lang="fr-BE" i="1" dirty="0" smtClean="0">
                <a:solidFill>
                  <a:srgbClr val="002060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:</a:t>
            </a:r>
          </a:p>
          <a:p>
            <a:pPr marL="382100" marR="39199" lvl="0" indent="-331787" algn="ctr" defTabSz="449262">
              <a:spcBef>
                <a:spcPts val="600"/>
              </a:spcBef>
              <a:buClr>
                <a:srgbClr val="0433FF"/>
              </a:buClr>
              <a:buFont typeface="Trebuchet MS"/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dirty="0" smtClean="0">
                <a:solidFill>
                  <a:srgbClr val="0070C0"/>
                </a:solidFill>
                <a:uFill>
                  <a:solidFill>
                    <a:srgbClr val="424242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  <a:hlinkClick r:id="rId5"/>
              </a:rPr>
              <a:t>www.interregemr.eu</a:t>
            </a:r>
            <a:endParaRPr lang="nl-BE" dirty="0" smtClean="0">
              <a:solidFill>
                <a:srgbClr val="0070C0"/>
              </a:solidFill>
              <a:uFill>
                <a:solidFill>
                  <a:srgbClr val="424242"/>
                </a:solidFill>
              </a:u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  <a:hlinkClick r:id="rId5"/>
            </a:endParaRPr>
          </a:p>
          <a:p>
            <a:pPr marL="382100" marR="39199" lvl="0" indent="-331787" algn="ctr" defTabSz="449262">
              <a:spcBef>
                <a:spcPts val="600"/>
              </a:spcBef>
              <a:buClr>
                <a:srgbClr val="0433FF"/>
              </a:buClr>
              <a:buFont typeface="Trebuchet MS"/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endParaRPr lang="nl-BE" dirty="0">
              <a:solidFill>
                <a:srgbClr val="0070C0"/>
              </a:solidFill>
              <a:uFill>
                <a:solidFill>
                  <a:srgbClr val="424242"/>
                </a:solidFill>
              </a:u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  <a:hlinkClick r:id="rId5"/>
            </a:endParaRPr>
          </a:p>
          <a:p>
            <a:pPr lvl="0" algn="ctr"/>
            <a:r>
              <a:rPr lang="nl-BE" dirty="0">
                <a:ea typeface="American Typewriter"/>
                <a:cs typeface="American Typewriter"/>
                <a:sym typeface="American Typewriter"/>
              </a:rPr>
              <a:t>Contact</a:t>
            </a:r>
            <a:r>
              <a:rPr lang="nl-BE" b="1" dirty="0">
                <a:ea typeface="American Typewriter"/>
                <a:cs typeface="American Typewriter"/>
                <a:sym typeface="American Typewriter"/>
              </a:rPr>
              <a:t>: </a:t>
            </a:r>
          </a:p>
          <a:p>
            <a:pPr lvl="0" algn="ctr"/>
            <a:r>
              <a:rPr lang="nl-BE" dirty="0">
                <a:ea typeface="American Typewriter"/>
                <a:cs typeface="American Typewriter"/>
                <a:sym typeface="American Typewriter"/>
              </a:rPr>
              <a:t>Björn Koopmans </a:t>
            </a:r>
            <a:r>
              <a:rPr lang="nl-BE" dirty="0" smtClean="0">
                <a:ea typeface="American Typewriter"/>
                <a:cs typeface="American Typewriter"/>
                <a:sym typeface="American Typewriter"/>
              </a:rPr>
              <a:t>– Managing Director </a:t>
            </a:r>
            <a:endParaRPr lang="nl-BE" dirty="0">
              <a:ea typeface="American Typewriter"/>
              <a:cs typeface="American Typewriter"/>
              <a:sym typeface="American Typewriter"/>
            </a:endParaRPr>
          </a:p>
          <a:p>
            <a:pPr lvl="0" algn="ctr"/>
            <a:r>
              <a:rPr lang="nl-BE" dirty="0">
                <a:ea typeface="American Typewriter"/>
                <a:cs typeface="American Typewriter"/>
                <a:sym typeface="American Typewriter"/>
              </a:rPr>
              <a:t>E-mail: </a:t>
            </a:r>
            <a:r>
              <a:rPr lang="nl-BE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ea typeface="American Typewriter"/>
                <a:cs typeface="American Typewriter"/>
                <a:sym typeface="American Typewriter"/>
                <a:hlinkClick r:id="rId6"/>
              </a:rPr>
              <a:t>bjornkoopmans@euregio-mr.eu</a:t>
            </a:r>
            <a:endParaRPr lang="nl-BE" dirty="0">
              <a:ea typeface="American Typewriter"/>
              <a:cs typeface="American Typewriter"/>
              <a:sym typeface="American Typewriter"/>
            </a:endParaRPr>
          </a:p>
          <a:p>
            <a:pPr marL="382100" marR="39199" lvl="0" indent="-331787" algn="ctr" defTabSz="449262">
              <a:spcBef>
                <a:spcPts val="600"/>
              </a:spcBef>
              <a:buClr>
                <a:srgbClr val="0433FF"/>
              </a:buClr>
              <a:buFont typeface="Trebuchet MS"/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endParaRPr lang="nl-BE" b="1" i="1" dirty="0" smtClean="0">
              <a:uFill>
                <a:solidFill>
                  <a:srgbClr val="0433FF"/>
                </a:solidFill>
              </a:u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</a:endParaRPr>
          </a:p>
          <a:p>
            <a:pPr marL="382100" marR="39199" lvl="0" indent="-331787" algn="ctr" defTabSz="449262">
              <a:spcBef>
                <a:spcPts val="600"/>
              </a:spcBef>
              <a:buClr>
                <a:srgbClr val="0433FF"/>
              </a:buClr>
              <a:buFont typeface="Trebuchet MS"/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nl-BE" sz="2800" b="1" dirty="0" smtClean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ea typeface="American Typewriter"/>
                <a:cs typeface="American Typewriter"/>
                <a:sym typeface="American Typewriter"/>
              </a:rPr>
              <a:t>Thank you for your attention! </a:t>
            </a:r>
            <a:endParaRPr lang="fr-BE" sz="2800" dirty="0" smtClean="0">
              <a:solidFill>
                <a:srgbClr val="0070C0"/>
              </a:solidFill>
              <a:uFill>
                <a:solidFill>
                  <a:srgbClr val="424242"/>
                </a:solidFill>
              </a:u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  <a:hlinkClick r:id="rId5"/>
            </a:endParaRPr>
          </a:p>
          <a:p>
            <a:pPr marL="382100" marR="39199" lvl="0" indent="-331787" algn="ctr" defTabSz="449262">
              <a:spcBef>
                <a:spcPts val="600"/>
              </a:spcBef>
              <a:buClr>
                <a:srgbClr val="0433FF"/>
              </a:buClr>
              <a:buFont typeface="Trebuchet MS"/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endParaRPr lang="fr-BE" b="1" dirty="0" smtClean="0">
              <a:solidFill>
                <a:srgbClr val="000000"/>
              </a:solidFill>
              <a:uFill>
                <a:solidFill>
                  <a:srgbClr val="424242"/>
                </a:solidFill>
              </a:u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  <a:hlinkClick r:id="rId5"/>
            </a:endParaRPr>
          </a:p>
          <a:p>
            <a:pPr marL="382100" marR="39199" lvl="0" indent="-331787" algn="ctr" defTabSz="449262">
              <a:spcBef>
                <a:spcPts val="600"/>
              </a:spcBef>
              <a:buClr>
                <a:srgbClr val="0433FF"/>
              </a:buClr>
              <a:buFont typeface="Trebuchet MS"/>
              <a:tabLst>
                <a:tab pos="3810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endParaRPr dirty="0">
              <a:solidFill>
                <a:srgbClr val="002060"/>
              </a:solidFill>
              <a:uFill>
                <a:solidFill>
                  <a:srgbClr val="424242"/>
                </a:solidFill>
              </a:uFill>
              <a:latin typeface="Calibri" panose="020F0502020204030204" pitchFamily="34" charset="0"/>
              <a:ea typeface="American Typewriter"/>
              <a:cs typeface="American Typewriter"/>
              <a:sym typeface="American Typewriter"/>
              <a:hlinkClick r:id="rId5"/>
            </a:endParaRPr>
          </a:p>
        </p:txBody>
      </p:sp>
      <p:pic>
        <p:nvPicPr>
          <p:cNvPr id="10" name="Picture 9" descr="http://www.vscoc.org/Bulletinfdr/coopera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r="7394"/>
          <a:stretch>
            <a:fillRect/>
          </a:stretch>
        </p:blipFill>
        <p:spPr bwMode="auto">
          <a:xfrm>
            <a:off x="0" y="612741"/>
            <a:ext cx="35655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7917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411</Words>
  <Application>Microsoft Macintosh PowerPoint</Application>
  <PresentationFormat>Diavoorstelling (4:3)</PresentationFormat>
  <Paragraphs>101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Default</vt:lpstr>
      <vt:lpstr>PowerPoint-presentatie</vt:lpstr>
      <vt:lpstr>PowerPoint-presentatie</vt:lpstr>
      <vt:lpstr>PowerPoint-presentatie</vt:lpstr>
      <vt:lpstr>NOT TO CONCLUDE Some challenges to overcome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Bjorn Koopmans</dc:creator>
  <cp:lastModifiedBy>Björn  Koopmans</cp:lastModifiedBy>
  <cp:revision>127</cp:revision>
  <dcterms:modified xsi:type="dcterms:W3CDTF">2016-06-13T19:49:05Z</dcterms:modified>
</cp:coreProperties>
</file>