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5" r:id="rId3"/>
    <p:sldId id="276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8" r:id="rId14"/>
    <p:sldId id="287" r:id="rId15"/>
  </p:sldIdLst>
  <p:sldSz cx="9144000" cy="6858000" type="screen4x3"/>
  <p:notesSz cx="6797675" cy="9928225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3F1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61" autoAdjust="0"/>
    <p:restoredTop sz="98208" autoAdjust="0"/>
  </p:normalViewPr>
  <p:slideViewPr>
    <p:cSldViewPr snapToObjects="1">
      <p:cViewPr>
        <p:scale>
          <a:sx n="75" d="100"/>
          <a:sy n="75" d="100"/>
        </p:scale>
        <p:origin x="-1686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107" charset="0"/>
              </a:defRPr>
            </a:lvl1pPr>
          </a:lstStyle>
          <a:p>
            <a:pPr>
              <a:defRPr/>
            </a:pPr>
            <a:fld id="{3899141D-2846-493E-8A00-16C71A76D28F}" type="datetime1">
              <a:rPr lang="de-DE"/>
              <a:pPr>
                <a:defRPr/>
              </a:pPr>
              <a:t>27.11.2013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107" charset="0"/>
              </a:defRPr>
            </a:lvl1pPr>
          </a:lstStyle>
          <a:p>
            <a:pPr>
              <a:defRPr/>
            </a:pPr>
            <a:fld id="{5BBA7D1D-391A-4826-807F-86C9007AE7C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144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107" charset="0"/>
              </a:defRPr>
            </a:lvl1pPr>
          </a:lstStyle>
          <a:p>
            <a:pPr>
              <a:defRPr/>
            </a:pPr>
            <a:fld id="{53ADF504-E739-403B-9C37-B41485F113A3}" type="datetime1">
              <a:rPr lang="de-DE"/>
              <a:pPr>
                <a:defRPr/>
              </a:pPr>
              <a:t>27.11.2013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 smtClean="0"/>
              <a:t>Mastertextformat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  <a:endParaRPr lang="de-DE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107" charset="0"/>
              </a:defRPr>
            </a:lvl1pPr>
          </a:lstStyle>
          <a:p>
            <a:pPr>
              <a:defRPr/>
            </a:pPr>
            <a:fld id="{D2AA8E3A-B607-4F08-B417-C180BCBF97C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998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A8E3A-B607-4F08-B417-C180BCBF97CE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ON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609600" y="3581400"/>
            <a:ext cx="7924800" cy="2209800"/>
          </a:xfrm>
        </p:spPr>
        <p:txBody>
          <a:bodyPr>
            <a:noAutofit/>
          </a:bodyPr>
          <a:lstStyle>
            <a:lvl1pPr algn="ctr">
              <a:buNone/>
              <a:defRPr lang="de-DE" sz="3200" baseline="0" smtClean="0"/>
            </a:lvl1pPr>
            <a:lvl2pPr>
              <a:defRPr sz="3200">
                <a:latin typeface="Arial"/>
                <a:cs typeface="Arial"/>
              </a:defRPr>
            </a:lvl2pPr>
            <a:lvl3pPr>
              <a:defRPr sz="3200">
                <a:latin typeface="Arial"/>
                <a:cs typeface="Arial"/>
              </a:defRPr>
            </a:lvl3pPr>
            <a:lvl4pPr>
              <a:defRPr sz="3200">
                <a:latin typeface="Arial"/>
                <a:cs typeface="Arial"/>
              </a:defRPr>
            </a:lvl4pPr>
            <a:lvl5pPr>
              <a:defRPr sz="3200">
                <a:latin typeface="Arial"/>
                <a:cs typeface="Arial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/>
          </p:nvPr>
        </p:nvSpPr>
        <p:spPr>
          <a:xfrm>
            <a:off x="1676400" y="2286000"/>
            <a:ext cx="5791200" cy="1143000"/>
          </a:xfrm>
        </p:spPr>
        <p:txBody>
          <a:bodyPr wrap="none" anchor="ctr">
            <a:normAutofit/>
          </a:bodyPr>
          <a:lstStyle>
            <a:lvl1pPr algn="ctr">
              <a:buNone/>
              <a:defRPr sz="4400" b="1">
                <a:latin typeface="Arial"/>
                <a:cs typeface="Arial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6" name="Bild 5" descr="kai ohne hg 01.t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04800"/>
            <a:ext cx="775233" cy="579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BD92A-F61F-444C-8BDB-9B8FC214ECD9}" type="datetime1">
              <a:rPr lang="de-DE"/>
              <a:pPr>
                <a:defRPr/>
              </a:pPr>
              <a:t>27.11.2013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2BBD7-E5E5-4F65-BC82-FA5D7C35027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83B25-C712-4871-9C74-BA5913AB020B}" type="datetime1">
              <a:rPr lang="de-DE"/>
              <a:pPr>
                <a:defRPr/>
              </a:pPr>
              <a:t>27.11.2013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7CF9B-0C59-41EC-8840-1DCE461B0BA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F0E3E-FAE4-429D-AF1D-4F915B663EF1}" type="datetime1">
              <a:rPr lang="de-DE"/>
              <a:pPr>
                <a:defRPr/>
              </a:pPr>
              <a:t>27.11.2013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0EDA9-D755-4581-BBBA-B874FDA62A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DFEC5-FBEA-4937-BDDA-2C09BEDA6D59}" type="datetime1">
              <a:rPr lang="de-DE"/>
              <a:pPr>
                <a:defRPr/>
              </a:pPr>
              <a:t>27.11.2013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8E633-5005-4F42-B959-71CEC524E50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ON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838200" y="1752600"/>
            <a:ext cx="7467600" cy="3581400"/>
          </a:xfrm>
        </p:spPr>
        <p:txBody>
          <a:bodyPr>
            <a:noAutofit/>
          </a:bodyPr>
          <a:lstStyle>
            <a:lvl1pPr>
              <a:buFont typeface="Arial"/>
              <a:buNone/>
              <a:defRPr sz="1800" baseline="0">
                <a:latin typeface="Arial"/>
                <a:cs typeface="Arial"/>
              </a:defRPr>
            </a:lvl1pPr>
            <a:lvl2pPr>
              <a:buFont typeface="Arial"/>
              <a:buChar char="•"/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buFont typeface="Arial"/>
              <a:buChar char="•"/>
              <a:defRPr sz="1800">
                <a:latin typeface="Arial"/>
                <a:cs typeface="Arial"/>
              </a:defRPr>
            </a:lvl4pPr>
            <a:lvl5pPr>
              <a:buFont typeface="Arial"/>
              <a:buChar char="•"/>
              <a:defRPr sz="1800">
                <a:latin typeface="Arial"/>
                <a:cs typeface="Arial"/>
              </a:defRPr>
            </a:lvl5pPr>
            <a:lvl6pPr>
              <a:defRPr sz="1800">
                <a:latin typeface="Arial"/>
                <a:cs typeface="Arial"/>
              </a:defRPr>
            </a:lvl6pPr>
            <a:lvl7pPr>
              <a:defRPr sz="1800">
                <a:latin typeface="Arial"/>
                <a:cs typeface="Arial"/>
              </a:defRPr>
            </a:lvl7pPr>
            <a:lvl8pPr>
              <a:defRPr sz="1800">
                <a:latin typeface="Arial"/>
                <a:cs typeface="Arial"/>
              </a:defRPr>
            </a:lvl8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457200" y="871800"/>
            <a:ext cx="8229600" cy="576000"/>
          </a:xfrm>
        </p:spPr>
        <p:txBody>
          <a:bodyPr anchor="ctr"/>
          <a:lstStyle>
            <a:lvl1pPr algn="ctr">
              <a:buNone/>
              <a:defRPr b="1">
                <a:latin typeface="Arial"/>
                <a:cs typeface="Arial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229100" y="5715000"/>
            <a:ext cx="685800" cy="365125"/>
          </a:xfrm>
        </p:spPr>
        <p:txBody>
          <a:bodyPr/>
          <a:lstStyle>
            <a:lvl1pPr algn="ctr">
              <a:defRPr smtClean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962F78-140B-4973-BE6B-4D63D68087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6" name="Bild 5" descr="kai ohne hg 01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9600" y="153458"/>
            <a:ext cx="609600" cy="456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250C9-1891-4216-B73B-A32B004A23B0}" type="datetime1">
              <a:rPr lang="de-DE"/>
              <a:pPr>
                <a:defRPr/>
              </a:pPr>
              <a:t>27.11.2013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862-9CB1-4BD4-A3FC-75A09B39FD5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35F85-1597-4F2E-A4E9-1A84C6A12590}" type="datetime1">
              <a:rPr lang="de-DE"/>
              <a:pPr>
                <a:defRPr/>
              </a:pPr>
              <a:t>27.11.2013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2DB40-93BE-4D4A-84DB-936AABE76D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20D9-E2A7-44E0-B503-F00B0F113F83}" type="datetime1">
              <a:rPr lang="de-DE"/>
              <a:pPr>
                <a:defRPr/>
              </a:pPr>
              <a:t>27.11.2013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39C7E-4FA9-44BD-86BD-64D40F91BD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DEE41-BDE7-4558-AA92-41F5609951B2}" type="datetime1">
              <a:rPr lang="de-DE"/>
              <a:pPr>
                <a:defRPr/>
              </a:pPr>
              <a:t>27.11.2013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73F4C-420F-4FB7-8753-F287C0721A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760FF-D13D-4833-8917-ADB542CB72F8}" type="datetime1">
              <a:rPr lang="de-DE"/>
              <a:pPr>
                <a:defRPr/>
              </a:pPr>
              <a:t>27.11.2013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4FE9D-B634-40DA-8CE3-643970E2263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5415F-58E6-426D-B355-69018F4F328F}" type="datetime1">
              <a:rPr lang="de-DE"/>
              <a:pPr>
                <a:defRPr/>
              </a:pPr>
              <a:t>27.11.2013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71523-9268-4B2D-AA10-716D15ADE3F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3A26A-62A7-4F99-A07C-9796788636AD}" type="datetime1">
              <a:rPr lang="de-DE"/>
              <a:pPr>
                <a:defRPr/>
              </a:pPr>
              <a:t>27.11.2013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06731-344B-4524-BB1C-8EB7C90A93F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Mastertitelformat bearbeiten</a:t>
            </a:r>
            <a:endParaRPr lang="de-DE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-107" charset="0"/>
              </a:defRPr>
            </a:lvl1pPr>
          </a:lstStyle>
          <a:p>
            <a:pPr>
              <a:defRPr/>
            </a:pPr>
            <a:fld id="{058C97C5-0A0E-4236-B65B-6C2D559C100B}" type="datetime1">
              <a:rPr lang="de-DE"/>
              <a:pPr>
                <a:defRPr/>
              </a:pPr>
              <a:t>27.11.2013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-107" charset="0"/>
              </a:defRPr>
            </a:lvl1pPr>
          </a:lstStyle>
          <a:p>
            <a:pPr>
              <a:defRPr/>
            </a:pPr>
            <a:fld id="{7FBE9BF9-EFF8-4EE9-BF33-19C8BC556FF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9600" y="3429000"/>
            <a:ext cx="7924800" cy="2362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AT" sz="2800" dirty="0" smtClean="0"/>
              <a:t>ESPON Gateway Workshop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AT" sz="1800" dirty="0"/>
              <a:t>2</a:t>
            </a:r>
            <a:r>
              <a:rPr lang="de-AT" sz="1800" smtClean="0"/>
              <a:t>7 </a:t>
            </a:r>
            <a:r>
              <a:rPr lang="de-AT" sz="1800" dirty="0" smtClean="0"/>
              <a:t>November 2013, Brussels</a:t>
            </a:r>
            <a:endParaRPr lang="en-US" sz="18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Dr Kai Böhme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Spatial Foresight  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>
                <a:latin typeface="Arial" charset="0"/>
                <a:cs typeface="Arial" charset="0"/>
              </a:rPr>
              <a:t>Potentials to strengthen </a:t>
            </a:r>
            <a:br>
              <a:rPr lang="en-GB" sz="2400" dirty="0" smtClean="0">
                <a:latin typeface="Arial" charset="0"/>
                <a:cs typeface="Arial" charset="0"/>
              </a:rPr>
            </a:br>
            <a:r>
              <a:rPr lang="en-GB" sz="2400" dirty="0" smtClean="0">
                <a:latin typeface="Arial" charset="0"/>
                <a:cs typeface="Arial" charset="0"/>
              </a:rPr>
              <a:t>Europe’s gateway cities and regions</a:t>
            </a:r>
            <a:endParaRPr lang="en-GB" sz="2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4572000" y="1752600"/>
            <a:ext cx="4191000" cy="3581400"/>
          </a:xfrm>
        </p:spPr>
        <p:txBody>
          <a:bodyPr/>
          <a:lstStyle/>
          <a:p>
            <a:pPr marL="0" lvl="0" indent="0"/>
            <a:r>
              <a:rPr lang="en-GB" dirty="0"/>
              <a:t>Airports – number of destinations, </a:t>
            </a:r>
            <a:r>
              <a:rPr lang="en-GB" dirty="0" smtClean="0"/>
              <a:t>2011</a:t>
            </a:r>
          </a:p>
          <a:p>
            <a:pPr marL="0" lvl="0" indent="0"/>
            <a:endParaRPr lang="en-GB" dirty="0" smtClean="0"/>
          </a:p>
          <a:p>
            <a:pPr marL="266700" lvl="0" indent="-266700">
              <a:buFont typeface="Arial"/>
              <a:buChar char="•"/>
            </a:pPr>
            <a:r>
              <a:rPr lang="en-GB" dirty="0" smtClean="0"/>
              <a:t>Regional airports as important regional hubs </a:t>
            </a:r>
          </a:p>
          <a:p>
            <a:pPr marL="266700" lvl="0" indent="-266700">
              <a:buFont typeface="Arial"/>
              <a:buChar char="•"/>
            </a:pPr>
            <a:r>
              <a:rPr lang="en-GB" dirty="0" smtClean="0"/>
              <a:t>Fragile systems </a:t>
            </a:r>
          </a:p>
          <a:p>
            <a:pPr marL="266700" lvl="0" indent="-266700">
              <a:buFont typeface="Arial"/>
              <a:buChar char="•"/>
            </a:pPr>
            <a:r>
              <a:rPr lang="en-GB" dirty="0" smtClean="0"/>
              <a:t>Airport profitability vs. role for regional economy </a:t>
            </a:r>
          </a:p>
          <a:p>
            <a:pPr marL="0" lvl="0" indent="0"/>
            <a:endParaRPr lang="en-GB" dirty="0"/>
          </a:p>
          <a:p>
            <a:pPr marL="0" indent="0"/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Transport</a:t>
            </a:r>
            <a:endParaRPr lang="en-GB" dirty="0"/>
          </a:p>
        </p:txBody>
      </p:sp>
      <p:pic>
        <p:nvPicPr>
          <p:cNvPr id="4" name="B 5"/>
          <p:cNvPicPr/>
          <p:nvPr/>
        </p:nvPicPr>
        <p:blipFill>
          <a:blip r:embed="rId2"/>
          <a:srcRect b="22961"/>
          <a:stretch>
            <a:fillRect/>
          </a:stretch>
        </p:blipFill>
        <p:spPr bwMode="auto">
          <a:xfrm>
            <a:off x="381000" y="1524000"/>
            <a:ext cx="365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4"/>
          <p:cNvPicPr/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3" r="48456"/>
          <a:stretch/>
        </p:blipFill>
        <p:spPr bwMode="auto">
          <a:xfrm>
            <a:off x="533401" y="897467"/>
            <a:ext cx="533400" cy="5503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152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4724400" y="1504950"/>
            <a:ext cx="3962400" cy="3981450"/>
          </a:xfrm>
        </p:spPr>
        <p:txBody>
          <a:bodyPr/>
          <a:lstStyle/>
          <a:p>
            <a:pPr marL="0" indent="0"/>
            <a:r>
              <a:rPr lang="en-GB" dirty="0" smtClean="0"/>
              <a:t>Gateways to services of general interest in </a:t>
            </a:r>
            <a:r>
              <a:rPr lang="en-GB" dirty="0" err="1" smtClean="0"/>
              <a:t>Mazowsze</a:t>
            </a:r>
            <a:r>
              <a:rPr lang="en-GB" dirty="0" smtClean="0"/>
              <a:t> (Poland)</a:t>
            </a:r>
          </a:p>
          <a:p>
            <a:pPr marL="0" indent="0"/>
            <a:endParaRPr lang="en-GB" dirty="0" smtClean="0"/>
          </a:p>
          <a:p>
            <a:pPr marL="266700" indent="-266700">
              <a:buFont typeface="Arial"/>
              <a:buChar char="•"/>
            </a:pPr>
            <a:r>
              <a:rPr lang="en-GB" dirty="0" smtClean="0"/>
              <a:t>Access to services of general interest – a matter of scales  </a:t>
            </a:r>
          </a:p>
          <a:p>
            <a:pPr marL="266700" indent="-266700">
              <a:buFont typeface="Arial"/>
              <a:buChar char="•"/>
            </a:pPr>
            <a:r>
              <a:rPr lang="en-GB" dirty="0" smtClean="0"/>
              <a:t>Highly specialised services concentrated in urban hubs </a:t>
            </a:r>
          </a:p>
          <a:p>
            <a:pPr marL="266700" indent="-266700">
              <a:buFont typeface="Arial"/>
              <a:buChar char="•"/>
            </a:pPr>
            <a:r>
              <a:rPr lang="en-GB" dirty="0" smtClean="0"/>
              <a:t>Frequently services with local or sub-local centres </a:t>
            </a:r>
            <a:endParaRPr lang="en-US" dirty="0" smtClean="0"/>
          </a:p>
          <a:p>
            <a:pPr marL="0" indent="0"/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Services of General Interest </a:t>
            </a:r>
            <a:endParaRPr lang="en-GB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96" y="1504950"/>
            <a:ext cx="4166604" cy="4438650"/>
          </a:xfrm>
          <a:prstGeom prst="rect">
            <a:avLst/>
          </a:prstGeom>
        </p:spPr>
      </p:pic>
      <p:pic>
        <p:nvPicPr>
          <p:cNvPr id="8" name="Picture 57"/>
          <p:cNvPicPr/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3" r="48456"/>
          <a:stretch/>
        </p:blipFill>
        <p:spPr bwMode="auto">
          <a:xfrm>
            <a:off x="457200" y="871800"/>
            <a:ext cx="558800" cy="57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5446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457200" y="1905000"/>
            <a:ext cx="8229600" cy="3962400"/>
          </a:xfrm>
        </p:spPr>
        <p:txBody>
          <a:bodyPr/>
          <a:lstStyle/>
          <a:p>
            <a:pPr lvl="0" algn="l">
              <a:buFont typeface="Arial"/>
              <a:buChar char="•"/>
            </a:pPr>
            <a:r>
              <a:rPr lang="en-GB" sz="1800" dirty="0" smtClean="0"/>
              <a:t>London rules. </a:t>
            </a:r>
            <a:r>
              <a:rPr lang="en-GB" sz="1800" b="0" dirty="0" smtClean="0"/>
              <a:t>Within Europe, London is pre-eminent across a wide range of gateway functions. </a:t>
            </a:r>
            <a:endParaRPr lang="en-US" sz="1800" b="0" dirty="0" smtClean="0"/>
          </a:p>
          <a:p>
            <a:pPr lvl="0" algn="l">
              <a:buFont typeface="Arial"/>
              <a:buChar char="•"/>
            </a:pPr>
            <a:r>
              <a:rPr lang="en-GB" sz="1800" dirty="0" smtClean="0"/>
              <a:t>Concentration of gateway functions in the European core. </a:t>
            </a:r>
            <a:r>
              <a:rPr lang="en-GB" sz="1800" b="0" dirty="0" smtClean="0"/>
              <a:t>In Europe Global transport hubs and economic gateway functions are often highly concentrated in this part of Europe. </a:t>
            </a:r>
            <a:endParaRPr lang="en-US" sz="1800" b="0" dirty="0" smtClean="0"/>
          </a:p>
          <a:p>
            <a:pPr lvl="0" algn="l">
              <a:buFont typeface="Arial"/>
              <a:buChar char="•"/>
            </a:pPr>
            <a:r>
              <a:rPr lang="en-GB" sz="1800" dirty="0" smtClean="0"/>
              <a:t>Metropolitan areas are key gateways across Europe. </a:t>
            </a:r>
            <a:r>
              <a:rPr lang="en-GB" sz="1800" b="0" dirty="0" smtClean="0"/>
              <a:t>This applies not only to capital cities but also to larger second tier cities. </a:t>
            </a:r>
            <a:endParaRPr lang="en-US" sz="1800" b="0" dirty="0" smtClean="0"/>
          </a:p>
          <a:p>
            <a:pPr lvl="0" algn="l">
              <a:buFont typeface="Arial"/>
              <a:buChar char="•"/>
            </a:pPr>
            <a:r>
              <a:rPr lang="en-GB" sz="1800" dirty="0" smtClean="0"/>
              <a:t>Smaller cities matter a great deal. </a:t>
            </a:r>
            <a:r>
              <a:rPr lang="en-GB" sz="1800" b="0" dirty="0" smtClean="0"/>
              <a:t>Even some smaller cities are important gateways.</a:t>
            </a:r>
            <a:endParaRPr lang="en-US" sz="1800" b="0" dirty="0" smtClean="0"/>
          </a:p>
          <a:p>
            <a:pPr lvl="0" algn="l">
              <a:buFont typeface="Arial"/>
              <a:buChar char="•"/>
            </a:pPr>
            <a:r>
              <a:rPr lang="en-GB" sz="1800" dirty="0" smtClean="0"/>
              <a:t>The hinterland-connection. </a:t>
            </a:r>
            <a:r>
              <a:rPr lang="en-GB" sz="1800" b="0" dirty="0" smtClean="0"/>
              <a:t>To act as a gateway a city or region needs not only external connections but a wider hinterland. </a:t>
            </a:r>
            <a:endParaRPr lang="en-US" sz="1800" b="0" dirty="0" smtClean="0"/>
          </a:p>
          <a:p>
            <a:pPr>
              <a:buFont typeface="Arial"/>
              <a:buChar char="•"/>
            </a:pPr>
            <a:endParaRPr lang="en-GB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57200" y="871800"/>
            <a:ext cx="8229600" cy="576000"/>
          </a:xfrm>
        </p:spPr>
        <p:txBody>
          <a:bodyPr/>
          <a:lstStyle/>
          <a:p>
            <a:r>
              <a:rPr lang="en-GB" dirty="0" smtClean="0"/>
              <a:t>Key findings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92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457200" y="2286000"/>
            <a:ext cx="8229600" cy="3581400"/>
          </a:xfrm>
        </p:spPr>
        <p:txBody>
          <a:bodyPr/>
          <a:lstStyle/>
          <a:p>
            <a:pPr lvl="0" algn="l">
              <a:buFont typeface="Arial"/>
              <a:buChar char="•"/>
            </a:pPr>
            <a:r>
              <a:rPr lang="en-GB" sz="1800" dirty="0" smtClean="0"/>
              <a:t>Potentials to strengthen European gateways. </a:t>
            </a:r>
            <a:r>
              <a:rPr lang="en-GB" sz="1800" b="0" dirty="0" smtClean="0"/>
              <a:t>Gateways develop based on particular advantages deriving from an area’s geographical position and the historic legacy. </a:t>
            </a:r>
          </a:p>
          <a:p>
            <a:pPr lvl="0" algn="l">
              <a:buFont typeface="Arial"/>
              <a:buChar char="•"/>
            </a:pPr>
            <a:r>
              <a:rPr lang="en-GB" sz="1800" dirty="0" smtClean="0"/>
              <a:t>Strengthen profiles. </a:t>
            </a:r>
            <a:r>
              <a:rPr lang="en-GB" sz="1800" b="0" dirty="0" smtClean="0"/>
              <a:t>By identifying its comparative advantage a city or region can develop a stronger profile. </a:t>
            </a:r>
            <a:endParaRPr lang="en-US" sz="1800" b="0" dirty="0" smtClean="0"/>
          </a:p>
          <a:p>
            <a:pPr lvl="0" algn="l">
              <a:buFont typeface="Arial"/>
              <a:buChar char="•"/>
            </a:pPr>
            <a:r>
              <a:rPr lang="en-GB" sz="1800" dirty="0" smtClean="0"/>
              <a:t>Tighten networks </a:t>
            </a:r>
            <a:r>
              <a:rPr lang="en-GB" sz="1800" b="0" dirty="0"/>
              <a:t>b</a:t>
            </a:r>
            <a:r>
              <a:rPr lang="en-GB" sz="1800" b="0" dirty="0" smtClean="0"/>
              <a:t>y supporting key actors in strengthening their cooperation bonds.</a:t>
            </a:r>
            <a:endParaRPr lang="en-US" sz="1800" b="0" dirty="0" smtClean="0"/>
          </a:p>
          <a:p>
            <a:pPr lvl="0" algn="l">
              <a:buFont typeface="Arial"/>
              <a:buChar char="•"/>
            </a:pPr>
            <a:r>
              <a:rPr lang="en-GB" sz="1800" dirty="0" smtClean="0"/>
              <a:t>Improve infrastructure. </a:t>
            </a:r>
            <a:r>
              <a:rPr lang="en-GB" sz="1800" b="0" dirty="0" smtClean="0"/>
              <a:t>Adequate infrastructure is crucial for the development of gateways. </a:t>
            </a:r>
            <a:endParaRPr lang="en-US" sz="1800" b="0" dirty="0" smtClean="0"/>
          </a:p>
          <a:p>
            <a:pPr lvl="0" algn="l">
              <a:buFont typeface="Arial"/>
              <a:buChar char="•"/>
            </a:pPr>
            <a:r>
              <a:rPr lang="en-GB" sz="1800" dirty="0" smtClean="0"/>
              <a:t>Support hinterland links. </a:t>
            </a:r>
            <a:r>
              <a:rPr lang="en-GB" sz="1800" b="0" dirty="0" smtClean="0"/>
              <a:t>Strengthening the role the hinterland has for the development of a gateway function can help the development of a gateway. </a:t>
            </a:r>
            <a:endParaRPr lang="en-US" sz="1800" b="0" dirty="0" smtClean="0"/>
          </a:p>
          <a:p>
            <a:pPr lvl="0" algn="l">
              <a:buFont typeface="Arial"/>
              <a:buChar char="•"/>
            </a:pPr>
            <a:r>
              <a:rPr lang="en-GB" sz="1800" dirty="0" smtClean="0"/>
              <a:t>Be specific. </a:t>
            </a:r>
            <a:r>
              <a:rPr lang="en-GB" sz="1800" b="0" dirty="0" smtClean="0"/>
              <a:t>The choice of the strategy for a policy centred on a gateway depends on the expected output.</a:t>
            </a:r>
            <a:endParaRPr lang="en-US" sz="1800" b="0" dirty="0" smtClean="0"/>
          </a:p>
          <a:p>
            <a:pPr lvl="0" algn="l"/>
            <a:r>
              <a:rPr lang="en-GB" sz="1800" b="0" dirty="0" smtClean="0"/>
              <a:t> </a:t>
            </a:r>
            <a:endParaRPr lang="en-US" sz="1800" b="0" dirty="0" smtClean="0"/>
          </a:p>
          <a:p>
            <a:pPr>
              <a:buFont typeface="Arial"/>
              <a:buChar char="•"/>
            </a:pPr>
            <a:endParaRPr lang="en-GB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57200" y="871800"/>
            <a:ext cx="8229600" cy="576000"/>
          </a:xfrm>
        </p:spPr>
        <p:txBody>
          <a:bodyPr/>
          <a:lstStyle/>
          <a:p>
            <a:r>
              <a:rPr lang="en-GB" dirty="0" smtClean="0"/>
              <a:t>Possible policy considerations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923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57200" y="2590800"/>
            <a:ext cx="7848600" cy="3200400"/>
          </a:xfrm>
        </p:spPr>
        <p:txBody>
          <a:bodyPr/>
          <a:lstStyle/>
          <a:p>
            <a:endParaRPr lang="sv-SE" b="1" dirty="0" smtClean="0">
              <a:solidFill>
                <a:srgbClr val="006600"/>
              </a:solidFill>
            </a:endParaRPr>
          </a:p>
          <a:p>
            <a:endParaRPr lang="sv-SE" b="1" dirty="0" smtClean="0">
              <a:solidFill>
                <a:srgbClr val="006600"/>
              </a:solidFill>
            </a:endParaRPr>
          </a:p>
          <a:p>
            <a:endParaRPr lang="sv-SE" b="1" dirty="0" smtClean="0">
              <a:solidFill>
                <a:srgbClr val="006600"/>
              </a:solidFill>
            </a:endParaRPr>
          </a:p>
          <a:p>
            <a:endParaRPr lang="sv-SE" b="1" dirty="0" smtClean="0">
              <a:solidFill>
                <a:srgbClr val="006600"/>
              </a:solidFill>
            </a:endParaRPr>
          </a:p>
          <a:p>
            <a:r>
              <a:rPr lang="sv-SE" dirty="0" smtClean="0"/>
              <a:t>Dr. Kai Böhme</a:t>
            </a:r>
          </a:p>
          <a:p>
            <a:r>
              <a:rPr lang="sv-SE" dirty="0" smtClean="0">
                <a:solidFill>
                  <a:srgbClr val="006600"/>
                </a:solidFill>
              </a:rPr>
              <a:t>Spatial </a:t>
            </a:r>
            <a:r>
              <a:rPr lang="sv-SE" dirty="0" err="1" smtClean="0">
                <a:solidFill>
                  <a:srgbClr val="006600"/>
                </a:solidFill>
              </a:rPr>
              <a:t>Foresight</a:t>
            </a:r>
            <a:r>
              <a:rPr lang="sv-SE" dirty="0" smtClean="0">
                <a:solidFill>
                  <a:srgbClr val="006600"/>
                </a:solidFill>
              </a:rPr>
              <a:t> GmbH</a:t>
            </a:r>
          </a:p>
          <a:p>
            <a:r>
              <a:rPr lang="sv-SE" dirty="0" smtClean="0"/>
              <a:t>+352 691 87 32 49</a:t>
            </a:r>
          </a:p>
          <a:p>
            <a:r>
              <a:rPr lang="sv-SE" dirty="0" err="1" smtClean="0"/>
              <a:t>kai.boehme@spatialforesight.eu</a:t>
            </a:r>
            <a:endParaRPr lang="sv-SE" dirty="0" smtClean="0"/>
          </a:p>
          <a:p>
            <a:endParaRPr lang="sv-SE" sz="900" dirty="0" smtClean="0"/>
          </a:p>
          <a:p>
            <a:r>
              <a:rPr lang="sv-SE" dirty="0" smtClean="0"/>
              <a:t>www.spatialforesight.eu				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Questions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47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4572000" y="1752600"/>
            <a:ext cx="4572000" cy="3581400"/>
          </a:xfrm>
        </p:spPr>
        <p:txBody>
          <a:bodyPr/>
          <a:lstStyle/>
          <a:p>
            <a:r>
              <a:rPr lang="en-GB" dirty="0" smtClean="0"/>
              <a:t>Functions &amp; geographical orientation</a:t>
            </a:r>
          </a:p>
          <a:p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Gateways are about</a:t>
            </a:r>
          </a:p>
          <a:p>
            <a:pPr marL="0" indent="0"/>
            <a:r>
              <a:rPr lang="en-GB" dirty="0"/>
              <a:t>	</a:t>
            </a:r>
            <a:r>
              <a:rPr lang="en-GB" dirty="0" smtClean="0"/>
              <a:t>… flows  </a:t>
            </a:r>
          </a:p>
          <a:p>
            <a:pPr marL="0" indent="0"/>
            <a:r>
              <a:rPr lang="en-GB" dirty="0"/>
              <a:t>	</a:t>
            </a:r>
            <a:r>
              <a:rPr lang="en-GB" dirty="0" smtClean="0"/>
              <a:t>… geographical reach &amp; orientation</a:t>
            </a:r>
          </a:p>
          <a:p>
            <a:pPr marL="0" indent="0"/>
            <a:r>
              <a:rPr lang="en-GB" dirty="0"/>
              <a:t>	</a:t>
            </a:r>
            <a:r>
              <a:rPr lang="en-GB" dirty="0" smtClean="0"/>
              <a:t>… functions </a:t>
            </a:r>
          </a:p>
          <a:p>
            <a:pPr marL="0" indent="0"/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Typology of Gateways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3200400" cy="441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uppierung 11"/>
          <p:cNvGrpSpPr/>
          <p:nvPr/>
        </p:nvGrpSpPr>
        <p:grpSpPr>
          <a:xfrm>
            <a:off x="6022918" y="3833218"/>
            <a:ext cx="2286570" cy="1899177"/>
            <a:chOff x="10633280" y="2247522"/>
            <a:chExt cx="2286570" cy="1899177"/>
          </a:xfrm>
        </p:grpSpPr>
        <p:sp>
          <p:nvSpPr>
            <p:cNvPr id="13" name="Freihandform 12"/>
            <p:cNvSpPr/>
            <p:nvPr/>
          </p:nvSpPr>
          <p:spPr>
            <a:xfrm>
              <a:off x="11128826" y="2623660"/>
              <a:ext cx="1154928" cy="1213846"/>
            </a:xfrm>
            <a:custGeom>
              <a:avLst/>
              <a:gdLst>
                <a:gd name="connsiteX0" fmla="*/ 2184400 w 4013200"/>
                <a:gd name="connsiteY0" fmla="*/ 0 h 4140200"/>
                <a:gd name="connsiteX1" fmla="*/ 2184400 w 4013200"/>
                <a:gd name="connsiteY1" fmla="*/ 0 h 4140200"/>
                <a:gd name="connsiteX2" fmla="*/ 0 w 4013200"/>
                <a:gd name="connsiteY2" fmla="*/ 1231900 h 4140200"/>
                <a:gd name="connsiteX3" fmla="*/ 177800 w 4013200"/>
                <a:gd name="connsiteY3" fmla="*/ 3289300 h 4140200"/>
                <a:gd name="connsiteX4" fmla="*/ 2070100 w 4013200"/>
                <a:gd name="connsiteY4" fmla="*/ 4140200 h 4140200"/>
                <a:gd name="connsiteX5" fmla="*/ 2578100 w 4013200"/>
                <a:gd name="connsiteY5" fmla="*/ 3111500 h 4140200"/>
                <a:gd name="connsiteX6" fmla="*/ 3467100 w 4013200"/>
                <a:gd name="connsiteY6" fmla="*/ 3213100 h 4140200"/>
                <a:gd name="connsiteX7" fmla="*/ 4013200 w 4013200"/>
                <a:gd name="connsiteY7" fmla="*/ 1879600 h 4140200"/>
                <a:gd name="connsiteX8" fmla="*/ 3581400 w 4013200"/>
                <a:gd name="connsiteY8" fmla="*/ 863600 h 4140200"/>
                <a:gd name="connsiteX9" fmla="*/ 2209800 w 4013200"/>
                <a:gd name="connsiteY9" fmla="*/ 368300 h 4140200"/>
                <a:gd name="connsiteX10" fmla="*/ 2184400 w 4013200"/>
                <a:gd name="connsiteY10" fmla="*/ 0 h 414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13200" h="4140200">
                  <a:moveTo>
                    <a:pt x="2184400" y="0"/>
                  </a:moveTo>
                  <a:lnTo>
                    <a:pt x="2184400" y="0"/>
                  </a:lnTo>
                  <a:lnTo>
                    <a:pt x="0" y="1231900"/>
                  </a:lnTo>
                  <a:lnTo>
                    <a:pt x="177800" y="3289300"/>
                  </a:lnTo>
                  <a:lnTo>
                    <a:pt x="2070100" y="4140200"/>
                  </a:lnTo>
                  <a:lnTo>
                    <a:pt x="2578100" y="3111500"/>
                  </a:lnTo>
                  <a:lnTo>
                    <a:pt x="3467100" y="3213100"/>
                  </a:lnTo>
                  <a:cubicBezTo>
                    <a:pt x="3645490" y="2767125"/>
                    <a:pt x="3532871" y="1879600"/>
                    <a:pt x="4013200" y="1879600"/>
                  </a:cubicBezTo>
                  <a:lnTo>
                    <a:pt x="3581400" y="863600"/>
                  </a:lnTo>
                  <a:cubicBezTo>
                    <a:pt x="2201790" y="390956"/>
                    <a:pt x="2209800" y="876987"/>
                    <a:pt x="2209800" y="368300"/>
                  </a:cubicBezTo>
                  <a:lnTo>
                    <a:pt x="2184400" y="0"/>
                  </a:lnTo>
                  <a:close/>
                </a:path>
              </a:pathLst>
            </a:custGeom>
            <a:gradFill flip="none" rotWithShape="1">
              <a:gsLst>
                <a:gs pos="42000">
                  <a:schemeClr val="accent1">
                    <a:tint val="100000"/>
                    <a:shade val="100000"/>
                    <a:satMod val="130000"/>
                  </a:schemeClr>
                </a:gs>
                <a:gs pos="70000">
                  <a:schemeClr val="bg1"/>
                </a:gs>
                <a:gs pos="0">
                  <a:schemeClr val="tx2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Gerade Verbindung mit Pfeil 13"/>
            <p:cNvCxnSpPr/>
            <p:nvPr/>
          </p:nvCxnSpPr>
          <p:spPr>
            <a:xfrm flipV="1">
              <a:off x="11843763" y="2904555"/>
              <a:ext cx="208401" cy="185287"/>
            </a:xfrm>
            <a:prstGeom prst="straightConnector1">
              <a:avLst/>
            </a:prstGeom>
            <a:ln w="3175" cmpd="sng">
              <a:solidFill>
                <a:schemeClr val="tx2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>
            <a:xfrm rot="16200000" flipV="1">
              <a:off x="11286891" y="2759620"/>
              <a:ext cx="564904" cy="221768"/>
            </a:xfrm>
            <a:prstGeom prst="straightConnector1">
              <a:avLst/>
            </a:prstGeom>
            <a:ln w="3175" cmpd="sng">
              <a:solidFill>
                <a:schemeClr val="tx2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/>
            <p:nvPr/>
          </p:nvCxnSpPr>
          <p:spPr>
            <a:xfrm rot="5400000">
              <a:off x="11316613" y="3717796"/>
              <a:ext cx="583024" cy="148185"/>
            </a:xfrm>
            <a:prstGeom prst="straightConnector1">
              <a:avLst/>
            </a:prstGeom>
            <a:ln w="3175" cmpd="sng">
              <a:solidFill>
                <a:schemeClr val="tx2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ihandform 16"/>
            <p:cNvSpPr/>
            <p:nvPr/>
          </p:nvSpPr>
          <p:spPr>
            <a:xfrm>
              <a:off x="10756910" y="2247522"/>
              <a:ext cx="2162940" cy="1899177"/>
            </a:xfrm>
            <a:custGeom>
              <a:avLst/>
              <a:gdLst>
                <a:gd name="connsiteX0" fmla="*/ 776901 w 7515888"/>
                <a:gd name="connsiteY0" fmla="*/ 1054836 h 6477736"/>
                <a:gd name="connsiteX1" fmla="*/ 738801 w 7515888"/>
                <a:gd name="connsiteY1" fmla="*/ 1143736 h 6477736"/>
                <a:gd name="connsiteX2" fmla="*/ 700701 w 7515888"/>
                <a:gd name="connsiteY2" fmla="*/ 1258036 h 6477736"/>
                <a:gd name="connsiteX3" fmla="*/ 662601 w 7515888"/>
                <a:gd name="connsiteY3" fmla="*/ 1385036 h 6477736"/>
                <a:gd name="connsiteX4" fmla="*/ 637201 w 7515888"/>
                <a:gd name="connsiteY4" fmla="*/ 1461236 h 6477736"/>
                <a:gd name="connsiteX5" fmla="*/ 586401 w 7515888"/>
                <a:gd name="connsiteY5" fmla="*/ 1537436 h 6477736"/>
                <a:gd name="connsiteX6" fmla="*/ 522901 w 7515888"/>
                <a:gd name="connsiteY6" fmla="*/ 1626336 h 6477736"/>
                <a:gd name="connsiteX7" fmla="*/ 497501 w 7515888"/>
                <a:gd name="connsiteY7" fmla="*/ 1740636 h 6477736"/>
                <a:gd name="connsiteX8" fmla="*/ 472101 w 7515888"/>
                <a:gd name="connsiteY8" fmla="*/ 1778736 h 6477736"/>
                <a:gd name="connsiteX9" fmla="*/ 421301 w 7515888"/>
                <a:gd name="connsiteY9" fmla="*/ 1791436 h 6477736"/>
                <a:gd name="connsiteX10" fmla="*/ 357801 w 7515888"/>
                <a:gd name="connsiteY10" fmla="*/ 1816836 h 6477736"/>
                <a:gd name="connsiteX11" fmla="*/ 281601 w 7515888"/>
                <a:gd name="connsiteY11" fmla="*/ 1893036 h 6477736"/>
                <a:gd name="connsiteX12" fmla="*/ 218101 w 7515888"/>
                <a:gd name="connsiteY12" fmla="*/ 1943836 h 6477736"/>
                <a:gd name="connsiteX13" fmla="*/ 167301 w 7515888"/>
                <a:gd name="connsiteY13" fmla="*/ 2007336 h 6477736"/>
                <a:gd name="connsiteX14" fmla="*/ 78401 w 7515888"/>
                <a:gd name="connsiteY14" fmla="*/ 2096236 h 6477736"/>
                <a:gd name="connsiteX15" fmla="*/ 14901 w 7515888"/>
                <a:gd name="connsiteY15" fmla="*/ 2172436 h 6477736"/>
                <a:gd name="connsiteX16" fmla="*/ 2201 w 7515888"/>
                <a:gd name="connsiteY16" fmla="*/ 2210536 h 6477736"/>
                <a:gd name="connsiteX17" fmla="*/ 27601 w 7515888"/>
                <a:gd name="connsiteY17" fmla="*/ 2248636 h 6477736"/>
                <a:gd name="connsiteX18" fmla="*/ 103801 w 7515888"/>
                <a:gd name="connsiteY18" fmla="*/ 2299436 h 6477736"/>
                <a:gd name="connsiteX19" fmla="*/ 116501 w 7515888"/>
                <a:gd name="connsiteY19" fmla="*/ 2337536 h 6477736"/>
                <a:gd name="connsiteX20" fmla="*/ 129201 w 7515888"/>
                <a:gd name="connsiteY20" fmla="*/ 2388336 h 6477736"/>
                <a:gd name="connsiteX21" fmla="*/ 167301 w 7515888"/>
                <a:gd name="connsiteY21" fmla="*/ 2439136 h 6477736"/>
                <a:gd name="connsiteX22" fmla="*/ 243501 w 7515888"/>
                <a:gd name="connsiteY22" fmla="*/ 2515336 h 6477736"/>
                <a:gd name="connsiteX23" fmla="*/ 243501 w 7515888"/>
                <a:gd name="connsiteY23" fmla="*/ 2743936 h 6477736"/>
                <a:gd name="connsiteX24" fmla="*/ 205401 w 7515888"/>
                <a:gd name="connsiteY24" fmla="*/ 2794736 h 6477736"/>
                <a:gd name="connsiteX25" fmla="*/ 192701 w 7515888"/>
                <a:gd name="connsiteY25" fmla="*/ 2845536 h 6477736"/>
                <a:gd name="connsiteX26" fmla="*/ 218101 w 7515888"/>
                <a:gd name="connsiteY26" fmla="*/ 3645636 h 6477736"/>
                <a:gd name="connsiteX27" fmla="*/ 243501 w 7515888"/>
                <a:gd name="connsiteY27" fmla="*/ 3683736 h 6477736"/>
                <a:gd name="connsiteX28" fmla="*/ 281601 w 7515888"/>
                <a:gd name="connsiteY28" fmla="*/ 3734536 h 6477736"/>
                <a:gd name="connsiteX29" fmla="*/ 319701 w 7515888"/>
                <a:gd name="connsiteY29" fmla="*/ 3772636 h 6477736"/>
                <a:gd name="connsiteX30" fmla="*/ 345101 w 7515888"/>
                <a:gd name="connsiteY30" fmla="*/ 3823436 h 6477736"/>
                <a:gd name="connsiteX31" fmla="*/ 421301 w 7515888"/>
                <a:gd name="connsiteY31" fmla="*/ 3874236 h 6477736"/>
                <a:gd name="connsiteX32" fmla="*/ 434001 w 7515888"/>
                <a:gd name="connsiteY32" fmla="*/ 3912336 h 6477736"/>
                <a:gd name="connsiteX33" fmla="*/ 472101 w 7515888"/>
                <a:gd name="connsiteY33" fmla="*/ 4001236 h 6477736"/>
                <a:gd name="connsiteX34" fmla="*/ 459401 w 7515888"/>
                <a:gd name="connsiteY34" fmla="*/ 4102836 h 6477736"/>
                <a:gd name="connsiteX35" fmla="*/ 434001 w 7515888"/>
                <a:gd name="connsiteY35" fmla="*/ 4204436 h 6477736"/>
                <a:gd name="connsiteX36" fmla="*/ 446701 w 7515888"/>
                <a:gd name="connsiteY36" fmla="*/ 4344136 h 6477736"/>
                <a:gd name="connsiteX37" fmla="*/ 434001 w 7515888"/>
                <a:gd name="connsiteY37" fmla="*/ 4407636 h 6477736"/>
                <a:gd name="connsiteX38" fmla="*/ 357801 w 7515888"/>
                <a:gd name="connsiteY38" fmla="*/ 4433036 h 6477736"/>
                <a:gd name="connsiteX39" fmla="*/ 256201 w 7515888"/>
                <a:gd name="connsiteY39" fmla="*/ 4534636 h 6477736"/>
                <a:gd name="connsiteX40" fmla="*/ 243501 w 7515888"/>
                <a:gd name="connsiteY40" fmla="*/ 4775936 h 6477736"/>
                <a:gd name="connsiteX41" fmla="*/ 230801 w 7515888"/>
                <a:gd name="connsiteY41" fmla="*/ 4826736 h 6477736"/>
                <a:gd name="connsiteX42" fmla="*/ 218101 w 7515888"/>
                <a:gd name="connsiteY42" fmla="*/ 5042636 h 6477736"/>
                <a:gd name="connsiteX43" fmla="*/ 205401 w 7515888"/>
                <a:gd name="connsiteY43" fmla="*/ 5093436 h 6477736"/>
                <a:gd name="connsiteX44" fmla="*/ 192701 w 7515888"/>
                <a:gd name="connsiteY44" fmla="*/ 5156936 h 6477736"/>
                <a:gd name="connsiteX45" fmla="*/ 218101 w 7515888"/>
                <a:gd name="connsiteY45" fmla="*/ 5233136 h 6477736"/>
                <a:gd name="connsiteX46" fmla="*/ 281601 w 7515888"/>
                <a:gd name="connsiteY46" fmla="*/ 5271236 h 6477736"/>
                <a:gd name="connsiteX47" fmla="*/ 319701 w 7515888"/>
                <a:gd name="connsiteY47" fmla="*/ 5436336 h 6477736"/>
                <a:gd name="connsiteX48" fmla="*/ 726101 w 7515888"/>
                <a:gd name="connsiteY48" fmla="*/ 5766536 h 6477736"/>
                <a:gd name="connsiteX49" fmla="*/ 789601 w 7515888"/>
                <a:gd name="connsiteY49" fmla="*/ 5753836 h 6477736"/>
                <a:gd name="connsiteX50" fmla="*/ 1030901 w 7515888"/>
                <a:gd name="connsiteY50" fmla="*/ 5690336 h 6477736"/>
                <a:gd name="connsiteX51" fmla="*/ 1323001 w 7515888"/>
                <a:gd name="connsiteY51" fmla="*/ 5715736 h 6477736"/>
                <a:gd name="connsiteX52" fmla="*/ 1411901 w 7515888"/>
                <a:gd name="connsiteY52" fmla="*/ 5766536 h 6477736"/>
                <a:gd name="connsiteX53" fmla="*/ 1462701 w 7515888"/>
                <a:gd name="connsiteY53" fmla="*/ 5791936 h 6477736"/>
                <a:gd name="connsiteX54" fmla="*/ 2034201 w 7515888"/>
                <a:gd name="connsiteY54" fmla="*/ 5995136 h 6477736"/>
                <a:gd name="connsiteX55" fmla="*/ 2313601 w 7515888"/>
                <a:gd name="connsiteY55" fmla="*/ 6109436 h 6477736"/>
                <a:gd name="connsiteX56" fmla="*/ 2453301 w 7515888"/>
                <a:gd name="connsiteY56" fmla="*/ 6160236 h 6477736"/>
                <a:gd name="connsiteX57" fmla="*/ 2859701 w 7515888"/>
                <a:gd name="connsiteY57" fmla="*/ 6325336 h 6477736"/>
                <a:gd name="connsiteX58" fmla="*/ 3405801 w 7515888"/>
                <a:gd name="connsiteY58" fmla="*/ 6439636 h 6477736"/>
                <a:gd name="connsiteX59" fmla="*/ 3609001 w 7515888"/>
                <a:gd name="connsiteY59" fmla="*/ 6452336 h 6477736"/>
                <a:gd name="connsiteX60" fmla="*/ 3951901 w 7515888"/>
                <a:gd name="connsiteY60" fmla="*/ 6477736 h 6477736"/>
                <a:gd name="connsiteX61" fmla="*/ 4929801 w 7515888"/>
                <a:gd name="connsiteY61" fmla="*/ 6465036 h 6477736"/>
                <a:gd name="connsiteX62" fmla="*/ 5145701 w 7515888"/>
                <a:gd name="connsiteY62" fmla="*/ 6388836 h 6477736"/>
                <a:gd name="connsiteX63" fmla="*/ 5336201 w 7515888"/>
                <a:gd name="connsiteY63" fmla="*/ 6338036 h 6477736"/>
                <a:gd name="connsiteX64" fmla="*/ 5539401 w 7515888"/>
                <a:gd name="connsiteY64" fmla="*/ 6287236 h 6477736"/>
                <a:gd name="connsiteX65" fmla="*/ 5780701 w 7515888"/>
                <a:gd name="connsiteY65" fmla="*/ 6299936 h 6477736"/>
                <a:gd name="connsiteX66" fmla="*/ 5818801 w 7515888"/>
                <a:gd name="connsiteY66" fmla="*/ 6325336 h 6477736"/>
                <a:gd name="connsiteX67" fmla="*/ 5856901 w 7515888"/>
                <a:gd name="connsiteY67" fmla="*/ 6338036 h 6477736"/>
                <a:gd name="connsiteX68" fmla="*/ 5933101 w 7515888"/>
                <a:gd name="connsiteY68" fmla="*/ 6376136 h 6477736"/>
                <a:gd name="connsiteX69" fmla="*/ 6009301 w 7515888"/>
                <a:gd name="connsiteY69" fmla="*/ 6350736 h 6477736"/>
                <a:gd name="connsiteX70" fmla="*/ 6060101 w 7515888"/>
                <a:gd name="connsiteY70" fmla="*/ 6274536 h 6477736"/>
                <a:gd name="connsiteX71" fmla="*/ 6174401 w 7515888"/>
                <a:gd name="connsiteY71" fmla="*/ 5893536 h 6477736"/>
                <a:gd name="connsiteX72" fmla="*/ 6199801 w 7515888"/>
                <a:gd name="connsiteY72" fmla="*/ 5588736 h 6477736"/>
                <a:gd name="connsiteX73" fmla="*/ 6161701 w 7515888"/>
                <a:gd name="connsiteY73" fmla="*/ 5106136 h 6477736"/>
                <a:gd name="connsiteX74" fmla="*/ 6136301 w 7515888"/>
                <a:gd name="connsiteY74" fmla="*/ 5042636 h 6477736"/>
                <a:gd name="connsiteX75" fmla="*/ 6110901 w 7515888"/>
                <a:gd name="connsiteY75" fmla="*/ 4941036 h 6477736"/>
                <a:gd name="connsiteX76" fmla="*/ 6123601 w 7515888"/>
                <a:gd name="connsiteY76" fmla="*/ 4826736 h 6477736"/>
                <a:gd name="connsiteX77" fmla="*/ 6314101 w 7515888"/>
                <a:gd name="connsiteY77" fmla="*/ 4661636 h 6477736"/>
                <a:gd name="connsiteX78" fmla="*/ 6784001 w 7515888"/>
                <a:gd name="connsiteY78" fmla="*/ 4433036 h 6477736"/>
                <a:gd name="connsiteX79" fmla="*/ 6911001 w 7515888"/>
                <a:gd name="connsiteY79" fmla="*/ 4407636 h 6477736"/>
                <a:gd name="connsiteX80" fmla="*/ 7177701 w 7515888"/>
                <a:gd name="connsiteY80" fmla="*/ 4344136 h 6477736"/>
                <a:gd name="connsiteX81" fmla="*/ 7380901 w 7515888"/>
                <a:gd name="connsiteY81" fmla="*/ 4306036 h 6477736"/>
                <a:gd name="connsiteX82" fmla="*/ 7444401 w 7515888"/>
                <a:gd name="connsiteY82" fmla="*/ 4280636 h 6477736"/>
                <a:gd name="connsiteX83" fmla="*/ 7431701 w 7515888"/>
                <a:gd name="connsiteY83" fmla="*/ 3721836 h 6477736"/>
                <a:gd name="connsiteX84" fmla="*/ 7330101 w 7515888"/>
                <a:gd name="connsiteY84" fmla="*/ 3544036 h 6477736"/>
                <a:gd name="connsiteX85" fmla="*/ 7279301 w 7515888"/>
                <a:gd name="connsiteY85" fmla="*/ 3455136 h 6477736"/>
                <a:gd name="connsiteX86" fmla="*/ 7076101 w 7515888"/>
                <a:gd name="connsiteY86" fmla="*/ 3315436 h 6477736"/>
                <a:gd name="connsiteX87" fmla="*/ 6860201 w 7515888"/>
                <a:gd name="connsiteY87" fmla="*/ 3175736 h 6477736"/>
                <a:gd name="connsiteX88" fmla="*/ 6466501 w 7515888"/>
                <a:gd name="connsiteY88" fmla="*/ 2934436 h 6477736"/>
                <a:gd name="connsiteX89" fmla="*/ 6301401 w 7515888"/>
                <a:gd name="connsiteY89" fmla="*/ 2820136 h 6477736"/>
                <a:gd name="connsiteX90" fmla="*/ 6174401 w 7515888"/>
                <a:gd name="connsiteY90" fmla="*/ 2743936 h 6477736"/>
                <a:gd name="connsiteX91" fmla="*/ 5983901 w 7515888"/>
                <a:gd name="connsiteY91" fmla="*/ 2578836 h 6477736"/>
                <a:gd name="connsiteX92" fmla="*/ 5933101 w 7515888"/>
                <a:gd name="connsiteY92" fmla="*/ 2515336 h 6477736"/>
                <a:gd name="connsiteX93" fmla="*/ 5945801 w 7515888"/>
                <a:gd name="connsiteY93" fmla="*/ 2312136 h 6477736"/>
                <a:gd name="connsiteX94" fmla="*/ 5983901 w 7515888"/>
                <a:gd name="connsiteY94" fmla="*/ 2274036 h 6477736"/>
                <a:gd name="connsiteX95" fmla="*/ 6022001 w 7515888"/>
                <a:gd name="connsiteY95" fmla="*/ 2210536 h 6477736"/>
                <a:gd name="connsiteX96" fmla="*/ 6085501 w 7515888"/>
                <a:gd name="connsiteY96" fmla="*/ 2134336 h 6477736"/>
                <a:gd name="connsiteX97" fmla="*/ 6123601 w 7515888"/>
                <a:gd name="connsiteY97" fmla="*/ 2083536 h 6477736"/>
                <a:gd name="connsiteX98" fmla="*/ 6161701 w 7515888"/>
                <a:gd name="connsiteY98" fmla="*/ 2007336 h 6477736"/>
                <a:gd name="connsiteX99" fmla="*/ 6174401 w 7515888"/>
                <a:gd name="connsiteY99" fmla="*/ 1969236 h 6477736"/>
                <a:gd name="connsiteX100" fmla="*/ 6110901 w 7515888"/>
                <a:gd name="connsiteY100" fmla="*/ 1880336 h 6477736"/>
                <a:gd name="connsiteX101" fmla="*/ 5907701 w 7515888"/>
                <a:gd name="connsiteY101" fmla="*/ 1766036 h 6477736"/>
                <a:gd name="connsiteX102" fmla="*/ 5780701 w 7515888"/>
                <a:gd name="connsiteY102" fmla="*/ 1689836 h 6477736"/>
                <a:gd name="connsiteX103" fmla="*/ 5729901 w 7515888"/>
                <a:gd name="connsiteY103" fmla="*/ 1664436 h 6477736"/>
                <a:gd name="connsiteX104" fmla="*/ 5691801 w 7515888"/>
                <a:gd name="connsiteY104" fmla="*/ 1639036 h 6477736"/>
                <a:gd name="connsiteX105" fmla="*/ 5679101 w 7515888"/>
                <a:gd name="connsiteY105" fmla="*/ 1600936 h 6477736"/>
                <a:gd name="connsiteX106" fmla="*/ 5641001 w 7515888"/>
                <a:gd name="connsiteY106" fmla="*/ 1562836 h 6477736"/>
                <a:gd name="connsiteX107" fmla="*/ 5615601 w 7515888"/>
                <a:gd name="connsiteY107" fmla="*/ 1410436 h 6477736"/>
                <a:gd name="connsiteX108" fmla="*/ 5577501 w 7515888"/>
                <a:gd name="connsiteY108" fmla="*/ 1385036 h 6477736"/>
                <a:gd name="connsiteX109" fmla="*/ 5602901 w 7515888"/>
                <a:gd name="connsiteY109" fmla="*/ 991336 h 6477736"/>
                <a:gd name="connsiteX110" fmla="*/ 5615601 w 7515888"/>
                <a:gd name="connsiteY110" fmla="*/ 927836 h 6477736"/>
                <a:gd name="connsiteX111" fmla="*/ 5717201 w 7515888"/>
                <a:gd name="connsiteY111" fmla="*/ 826236 h 6477736"/>
                <a:gd name="connsiteX112" fmla="*/ 5742601 w 7515888"/>
                <a:gd name="connsiteY112" fmla="*/ 788136 h 6477736"/>
                <a:gd name="connsiteX113" fmla="*/ 5780701 w 7515888"/>
                <a:gd name="connsiteY113" fmla="*/ 750036 h 6477736"/>
                <a:gd name="connsiteX114" fmla="*/ 5704501 w 7515888"/>
                <a:gd name="connsiteY114" fmla="*/ 648436 h 6477736"/>
                <a:gd name="connsiteX115" fmla="*/ 5602901 w 7515888"/>
                <a:gd name="connsiteY115" fmla="*/ 610336 h 6477736"/>
                <a:gd name="connsiteX116" fmla="*/ 5577501 w 7515888"/>
                <a:gd name="connsiteY116" fmla="*/ 559536 h 6477736"/>
                <a:gd name="connsiteX117" fmla="*/ 5564801 w 7515888"/>
                <a:gd name="connsiteY117" fmla="*/ 127736 h 6477736"/>
                <a:gd name="connsiteX118" fmla="*/ 5234601 w 7515888"/>
                <a:gd name="connsiteY118" fmla="*/ 736 h 6477736"/>
                <a:gd name="connsiteX119" fmla="*/ 4498001 w 7515888"/>
                <a:gd name="connsiteY119" fmla="*/ 13436 h 6477736"/>
                <a:gd name="connsiteX120" fmla="*/ 4307501 w 7515888"/>
                <a:gd name="connsiteY120" fmla="*/ 51536 h 6477736"/>
                <a:gd name="connsiteX121" fmla="*/ 4078901 w 7515888"/>
                <a:gd name="connsiteY121" fmla="*/ 76936 h 6477736"/>
                <a:gd name="connsiteX122" fmla="*/ 2681901 w 7515888"/>
                <a:gd name="connsiteY122" fmla="*/ 127736 h 6477736"/>
                <a:gd name="connsiteX123" fmla="*/ 2415201 w 7515888"/>
                <a:gd name="connsiteY123" fmla="*/ 178536 h 6477736"/>
                <a:gd name="connsiteX124" fmla="*/ 2021501 w 7515888"/>
                <a:gd name="connsiteY124" fmla="*/ 343636 h 6477736"/>
                <a:gd name="connsiteX125" fmla="*/ 1792901 w 7515888"/>
                <a:gd name="connsiteY125" fmla="*/ 597636 h 6477736"/>
                <a:gd name="connsiteX126" fmla="*/ 1754801 w 7515888"/>
                <a:gd name="connsiteY126" fmla="*/ 673836 h 6477736"/>
                <a:gd name="connsiteX127" fmla="*/ 1716701 w 7515888"/>
                <a:gd name="connsiteY127" fmla="*/ 737336 h 6477736"/>
                <a:gd name="connsiteX128" fmla="*/ 1704001 w 7515888"/>
                <a:gd name="connsiteY128" fmla="*/ 788136 h 6477736"/>
                <a:gd name="connsiteX129" fmla="*/ 1665901 w 7515888"/>
                <a:gd name="connsiteY129" fmla="*/ 826236 h 6477736"/>
                <a:gd name="connsiteX130" fmla="*/ 1627801 w 7515888"/>
                <a:gd name="connsiteY130" fmla="*/ 877036 h 6477736"/>
                <a:gd name="connsiteX131" fmla="*/ 1500801 w 7515888"/>
                <a:gd name="connsiteY131" fmla="*/ 788136 h 6477736"/>
                <a:gd name="connsiteX132" fmla="*/ 1246801 w 7515888"/>
                <a:gd name="connsiteY132" fmla="*/ 661136 h 6477736"/>
                <a:gd name="connsiteX133" fmla="*/ 1170601 w 7515888"/>
                <a:gd name="connsiteY133" fmla="*/ 648436 h 6477736"/>
                <a:gd name="connsiteX134" fmla="*/ 967401 w 7515888"/>
                <a:gd name="connsiteY134" fmla="*/ 686536 h 6477736"/>
                <a:gd name="connsiteX135" fmla="*/ 891201 w 7515888"/>
                <a:gd name="connsiteY135" fmla="*/ 762736 h 6477736"/>
                <a:gd name="connsiteX136" fmla="*/ 764201 w 7515888"/>
                <a:gd name="connsiteY136" fmla="*/ 877036 h 6477736"/>
                <a:gd name="connsiteX137" fmla="*/ 751501 w 7515888"/>
                <a:gd name="connsiteY137" fmla="*/ 927836 h 6477736"/>
                <a:gd name="connsiteX138" fmla="*/ 840401 w 7515888"/>
                <a:gd name="connsiteY138" fmla="*/ 965936 h 6477736"/>
                <a:gd name="connsiteX139" fmla="*/ 815001 w 7515888"/>
                <a:gd name="connsiteY139" fmla="*/ 1004036 h 6477736"/>
                <a:gd name="connsiteX140" fmla="*/ 802301 w 7515888"/>
                <a:gd name="connsiteY140" fmla="*/ 1042136 h 6477736"/>
                <a:gd name="connsiteX141" fmla="*/ 751501 w 7515888"/>
                <a:gd name="connsiteY141" fmla="*/ 1118336 h 6477736"/>
                <a:gd name="connsiteX142" fmla="*/ 776901 w 7515888"/>
                <a:gd name="connsiteY142" fmla="*/ 1054836 h 647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7515888" h="6477736">
                  <a:moveTo>
                    <a:pt x="776901" y="1054836"/>
                  </a:moveTo>
                  <a:cubicBezTo>
                    <a:pt x="724923" y="1210769"/>
                    <a:pt x="817268" y="939722"/>
                    <a:pt x="738801" y="1143736"/>
                  </a:cubicBezTo>
                  <a:cubicBezTo>
                    <a:pt x="724384" y="1181220"/>
                    <a:pt x="712795" y="1219739"/>
                    <a:pt x="700701" y="1258036"/>
                  </a:cubicBezTo>
                  <a:cubicBezTo>
                    <a:pt x="687392" y="1300182"/>
                    <a:pt x="675784" y="1342851"/>
                    <a:pt x="662601" y="1385036"/>
                  </a:cubicBezTo>
                  <a:cubicBezTo>
                    <a:pt x="654615" y="1410591"/>
                    <a:pt x="649175" y="1437289"/>
                    <a:pt x="637201" y="1461236"/>
                  </a:cubicBezTo>
                  <a:cubicBezTo>
                    <a:pt x="623549" y="1488540"/>
                    <a:pt x="602107" y="1511259"/>
                    <a:pt x="586401" y="1537436"/>
                  </a:cubicBezTo>
                  <a:cubicBezTo>
                    <a:pt x="536253" y="1621016"/>
                    <a:pt x="590246" y="1558991"/>
                    <a:pt x="522901" y="1626336"/>
                  </a:cubicBezTo>
                  <a:cubicBezTo>
                    <a:pt x="518023" y="1655602"/>
                    <a:pt x="513133" y="1709372"/>
                    <a:pt x="497501" y="1740636"/>
                  </a:cubicBezTo>
                  <a:cubicBezTo>
                    <a:pt x="490675" y="1754288"/>
                    <a:pt x="484801" y="1770269"/>
                    <a:pt x="472101" y="1778736"/>
                  </a:cubicBezTo>
                  <a:cubicBezTo>
                    <a:pt x="457578" y="1788418"/>
                    <a:pt x="437860" y="1785916"/>
                    <a:pt x="421301" y="1791436"/>
                  </a:cubicBezTo>
                  <a:cubicBezTo>
                    <a:pt x="399674" y="1798645"/>
                    <a:pt x="378968" y="1808369"/>
                    <a:pt x="357801" y="1816836"/>
                  </a:cubicBezTo>
                  <a:cubicBezTo>
                    <a:pt x="332401" y="1842236"/>
                    <a:pt x="308180" y="1868873"/>
                    <a:pt x="281601" y="1893036"/>
                  </a:cubicBezTo>
                  <a:cubicBezTo>
                    <a:pt x="261544" y="1911270"/>
                    <a:pt x="237268" y="1924669"/>
                    <a:pt x="218101" y="1943836"/>
                  </a:cubicBezTo>
                  <a:cubicBezTo>
                    <a:pt x="198934" y="1963003"/>
                    <a:pt x="185618" y="1987354"/>
                    <a:pt x="167301" y="2007336"/>
                  </a:cubicBezTo>
                  <a:cubicBezTo>
                    <a:pt x="138983" y="2038229"/>
                    <a:pt x="97143" y="2058752"/>
                    <a:pt x="78401" y="2096236"/>
                  </a:cubicBezTo>
                  <a:cubicBezTo>
                    <a:pt x="46175" y="2160688"/>
                    <a:pt x="68753" y="2136534"/>
                    <a:pt x="14901" y="2172436"/>
                  </a:cubicBezTo>
                  <a:cubicBezTo>
                    <a:pt x="10668" y="2185136"/>
                    <a:pt x="0" y="2197331"/>
                    <a:pt x="2201" y="2210536"/>
                  </a:cubicBezTo>
                  <a:cubicBezTo>
                    <a:pt x="4710" y="2225592"/>
                    <a:pt x="17830" y="2236910"/>
                    <a:pt x="27601" y="2248636"/>
                  </a:cubicBezTo>
                  <a:cubicBezTo>
                    <a:pt x="64190" y="2292543"/>
                    <a:pt x="56844" y="2283784"/>
                    <a:pt x="103801" y="2299436"/>
                  </a:cubicBezTo>
                  <a:cubicBezTo>
                    <a:pt x="108034" y="2312136"/>
                    <a:pt x="112823" y="2324664"/>
                    <a:pt x="116501" y="2337536"/>
                  </a:cubicBezTo>
                  <a:cubicBezTo>
                    <a:pt x="121296" y="2354319"/>
                    <a:pt x="121395" y="2372724"/>
                    <a:pt x="129201" y="2388336"/>
                  </a:cubicBezTo>
                  <a:cubicBezTo>
                    <a:pt x="138667" y="2407268"/>
                    <a:pt x="153141" y="2423403"/>
                    <a:pt x="167301" y="2439136"/>
                  </a:cubicBezTo>
                  <a:cubicBezTo>
                    <a:pt x="191331" y="2465836"/>
                    <a:pt x="243501" y="2515336"/>
                    <a:pt x="243501" y="2515336"/>
                  </a:cubicBezTo>
                  <a:cubicBezTo>
                    <a:pt x="266034" y="2605468"/>
                    <a:pt x="273029" y="2611062"/>
                    <a:pt x="243501" y="2743936"/>
                  </a:cubicBezTo>
                  <a:cubicBezTo>
                    <a:pt x="238909" y="2764599"/>
                    <a:pt x="218101" y="2777803"/>
                    <a:pt x="205401" y="2794736"/>
                  </a:cubicBezTo>
                  <a:cubicBezTo>
                    <a:pt x="201168" y="2811669"/>
                    <a:pt x="195823" y="2828363"/>
                    <a:pt x="192701" y="2845536"/>
                  </a:cubicBezTo>
                  <a:cubicBezTo>
                    <a:pt x="144401" y="3111184"/>
                    <a:pt x="194462" y="3366700"/>
                    <a:pt x="218101" y="3645636"/>
                  </a:cubicBezTo>
                  <a:cubicBezTo>
                    <a:pt x="219390" y="3660845"/>
                    <a:pt x="234629" y="3671316"/>
                    <a:pt x="243501" y="3683736"/>
                  </a:cubicBezTo>
                  <a:cubicBezTo>
                    <a:pt x="255804" y="3700960"/>
                    <a:pt x="267826" y="3718465"/>
                    <a:pt x="281601" y="3734536"/>
                  </a:cubicBezTo>
                  <a:cubicBezTo>
                    <a:pt x="293290" y="3748173"/>
                    <a:pt x="309262" y="3758021"/>
                    <a:pt x="319701" y="3772636"/>
                  </a:cubicBezTo>
                  <a:cubicBezTo>
                    <a:pt x="330705" y="3788042"/>
                    <a:pt x="331714" y="3810049"/>
                    <a:pt x="345101" y="3823436"/>
                  </a:cubicBezTo>
                  <a:cubicBezTo>
                    <a:pt x="366687" y="3845022"/>
                    <a:pt x="421301" y="3874236"/>
                    <a:pt x="421301" y="3874236"/>
                  </a:cubicBezTo>
                  <a:cubicBezTo>
                    <a:pt x="425534" y="3886936"/>
                    <a:pt x="428728" y="3900031"/>
                    <a:pt x="434001" y="3912336"/>
                  </a:cubicBezTo>
                  <a:cubicBezTo>
                    <a:pt x="481081" y="4022190"/>
                    <a:pt x="442317" y="3911885"/>
                    <a:pt x="472101" y="4001236"/>
                  </a:cubicBezTo>
                  <a:cubicBezTo>
                    <a:pt x="467868" y="4035103"/>
                    <a:pt x="465691" y="4069290"/>
                    <a:pt x="459401" y="4102836"/>
                  </a:cubicBezTo>
                  <a:cubicBezTo>
                    <a:pt x="452968" y="4137147"/>
                    <a:pt x="434001" y="4204436"/>
                    <a:pt x="434001" y="4204436"/>
                  </a:cubicBezTo>
                  <a:cubicBezTo>
                    <a:pt x="438234" y="4251003"/>
                    <a:pt x="446701" y="4297377"/>
                    <a:pt x="446701" y="4344136"/>
                  </a:cubicBezTo>
                  <a:cubicBezTo>
                    <a:pt x="446701" y="4365722"/>
                    <a:pt x="449265" y="4392372"/>
                    <a:pt x="434001" y="4407636"/>
                  </a:cubicBezTo>
                  <a:cubicBezTo>
                    <a:pt x="415069" y="4426568"/>
                    <a:pt x="383201" y="4424569"/>
                    <a:pt x="357801" y="4433036"/>
                  </a:cubicBezTo>
                  <a:cubicBezTo>
                    <a:pt x="339891" y="4447364"/>
                    <a:pt x="262058" y="4500956"/>
                    <a:pt x="256201" y="4534636"/>
                  </a:cubicBezTo>
                  <a:cubicBezTo>
                    <a:pt x="242400" y="4613990"/>
                    <a:pt x="250479" y="4695694"/>
                    <a:pt x="243501" y="4775936"/>
                  </a:cubicBezTo>
                  <a:cubicBezTo>
                    <a:pt x="241989" y="4793325"/>
                    <a:pt x="235034" y="4809803"/>
                    <a:pt x="230801" y="4826736"/>
                  </a:cubicBezTo>
                  <a:cubicBezTo>
                    <a:pt x="226568" y="4898703"/>
                    <a:pt x="224936" y="4970870"/>
                    <a:pt x="218101" y="5042636"/>
                  </a:cubicBezTo>
                  <a:cubicBezTo>
                    <a:pt x="216446" y="5060012"/>
                    <a:pt x="209187" y="5076397"/>
                    <a:pt x="205401" y="5093436"/>
                  </a:cubicBezTo>
                  <a:cubicBezTo>
                    <a:pt x="200718" y="5114508"/>
                    <a:pt x="196934" y="5135769"/>
                    <a:pt x="192701" y="5156936"/>
                  </a:cubicBezTo>
                  <a:cubicBezTo>
                    <a:pt x="201168" y="5182336"/>
                    <a:pt x="201663" y="5212002"/>
                    <a:pt x="218101" y="5233136"/>
                  </a:cubicBezTo>
                  <a:cubicBezTo>
                    <a:pt x="233256" y="5252621"/>
                    <a:pt x="268349" y="5250411"/>
                    <a:pt x="281601" y="5271236"/>
                  </a:cubicBezTo>
                  <a:cubicBezTo>
                    <a:pt x="290536" y="5285277"/>
                    <a:pt x="313573" y="5405696"/>
                    <a:pt x="319701" y="5436336"/>
                  </a:cubicBezTo>
                  <a:cubicBezTo>
                    <a:pt x="354488" y="5905959"/>
                    <a:pt x="230551" y="5783054"/>
                    <a:pt x="726101" y="5766536"/>
                  </a:cubicBezTo>
                  <a:cubicBezTo>
                    <a:pt x="747268" y="5762303"/>
                    <a:pt x="768660" y="5759071"/>
                    <a:pt x="789601" y="5753836"/>
                  </a:cubicBezTo>
                  <a:cubicBezTo>
                    <a:pt x="870290" y="5733664"/>
                    <a:pt x="1030901" y="5690336"/>
                    <a:pt x="1030901" y="5690336"/>
                  </a:cubicBezTo>
                  <a:cubicBezTo>
                    <a:pt x="1128268" y="5698803"/>
                    <a:pt x="1227165" y="5696569"/>
                    <a:pt x="1323001" y="5715736"/>
                  </a:cubicBezTo>
                  <a:cubicBezTo>
                    <a:pt x="1356468" y="5722429"/>
                    <a:pt x="1381938" y="5750193"/>
                    <a:pt x="1411901" y="5766536"/>
                  </a:cubicBezTo>
                  <a:cubicBezTo>
                    <a:pt x="1428521" y="5775602"/>
                    <a:pt x="1444930" y="5785408"/>
                    <a:pt x="1462701" y="5791936"/>
                  </a:cubicBezTo>
                  <a:cubicBezTo>
                    <a:pt x="1652484" y="5861652"/>
                    <a:pt x="1847071" y="5918583"/>
                    <a:pt x="2034201" y="5995136"/>
                  </a:cubicBezTo>
                  <a:lnTo>
                    <a:pt x="2313601" y="6109436"/>
                  </a:lnTo>
                  <a:cubicBezTo>
                    <a:pt x="2359703" y="6127597"/>
                    <a:pt x="2407905" y="6140375"/>
                    <a:pt x="2453301" y="6160236"/>
                  </a:cubicBezTo>
                  <a:cubicBezTo>
                    <a:pt x="2595775" y="6222568"/>
                    <a:pt x="2711540" y="6277542"/>
                    <a:pt x="2859701" y="6325336"/>
                  </a:cubicBezTo>
                  <a:cubicBezTo>
                    <a:pt x="3022415" y="6377824"/>
                    <a:pt x="3249573" y="6418332"/>
                    <a:pt x="3405801" y="6439636"/>
                  </a:cubicBezTo>
                  <a:cubicBezTo>
                    <a:pt x="3473044" y="6448806"/>
                    <a:pt x="3541300" y="6447613"/>
                    <a:pt x="3609001" y="6452336"/>
                  </a:cubicBezTo>
                  <a:lnTo>
                    <a:pt x="3951901" y="6477736"/>
                  </a:lnTo>
                  <a:lnTo>
                    <a:pt x="4929801" y="6465036"/>
                  </a:lnTo>
                  <a:cubicBezTo>
                    <a:pt x="4992298" y="6462163"/>
                    <a:pt x="5085755" y="6411892"/>
                    <a:pt x="5145701" y="6388836"/>
                  </a:cubicBezTo>
                  <a:cubicBezTo>
                    <a:pt x="5243590" y="6351186"/>
                    <a:pt x="5218122" y="6369109"/>
                    <a:pt x="5336201" y="6338036"/>
                  </a:cubicBezTo>
                  <a:cubicBezTo>
                    <a:pt x="5545774" y="6282885"/>
                    <a:pt x="5385866" y="6312825"/>
                    <a:pt x="5539401" y="6287236"/>
                  </a:cubicBezTo>
                  <a:cubicBezTo>
                    <a:pt x="5619834" y="6291469"/>
                    <a:pt x="5700895" y="6289053"/>
                    <a:pt x="5780701" y="6299936"/>
                  </a:cubicBezTo>
                  <a:cubicBezTo>
                    <a:pt x="5795825" y="6301998"/>
                    <a:pt x="5805149" y="6318510"/>
                    <a:pt x="5818801" y="6325336"/>
                  </a:cubicBezTo>
                  <a:cubicBezTo>
                    <a:pt x="5830775" y="6331323"/>
                    <a:pt x="5844927" y="6332049"/>
                    <a:pt x="5856901" y="6338036"/>
                  </a:cubicBezTo>
                  <a:cubicBezTo>
                    <a:pt x="5955378" y="6387275"/>
                    <a:pt x="5837336" y="6344214"/>
                    <a:pt x="5933101" y="6376136"/>
                  </a:cubicBezTo>
                  <a:cubicBezTo>
                    <a:pt x="5958501" y="6367669"/>
                    <a:pt x="5988394" y="6367462"/>
                    <a:pt x="6009301" y="6350736"/>
                  </a:cubicBezTo>
                  <a:cubicBezTo>
                    <a:pt x="6033139" y="6331666"/>
                    <a:pt x="6048360" y="6302715"/>
                    <a:pt x="6060101" y="6274536"/>
                  </a:cubicBezTo>
                  <a:cubicBezTo>
                    <a:pt x="6118075" y="6135398"/>
                    <a:pt x="6139497" y="6033153"/>
                    <a:pt x="6174401" y="5893536"/>
                  </a:cubicBezTo>
                  <a:cubicBezTo>
                    <a:pt x="6183391" y="5812630"/>
                    <a:pt x="6202378" y="5657039"/>
                    <a:pt x="6199801" y="5588736"/>
                  </a:cubicBezTo>
                  <a:cubicBezTo>
                    <a:pt x="6193716" y="5427484"/>
                    <a:pt x="6180339" y="5266423"/>
                    <a:pt x="6161701" y="5106136"/>
                  </a:cubicBezTo>
                  <a:cubicBezTo>
                    <a:pt x="6159068" y="5083491"/>
                    <a:pt x="6143005" y="5064425"/>
                    <a:pt x="6136301" y="5042636"/>
                  </a:cubicBezTo>
                  <a:cubicBezTo>
                    <a:pt x="6126035" y="5009271"/>
                    <a:pt x="6110901" y="4941036"/>
                    <a:pt x="6110901" y="4941036"/>
                  </a:cubicBezTo>
                  <a:cubicBezTo>
                    <a:pt x="6115134" y="4902936"/>
                    <a:pt x="6106457" y="4861023"/>
                    <a:pt x="6123601" y="4826736"/>
                  </a:cubicBezTo>
                  <a:cubicBezTo>
                    <a:pt x="6142750" y="4788438"/>
                    <a:pt x="6279672" y="4681627"/>
                    <a:pt x="6314101" y="4661636"/>
                  </a:cubicBezTo>
                  <a:cubicBezTo>
                    <a:pt x="6324237" y="4655751"/>
                    <a:pt x="6704374" y="4448961"/>
                    <a:pt x="6784001" y="4433036"/>
                  </a:cubicBezTo>
                  <a:cubicBezTo>
                    <a:pt x="6826334" y="4424569"/>
                    <a:pt x="6868903" y="4417204"/>
                    <a:pt x="6911001" y="4407636"/>
                  </a:cubicBezTo>
                  <a:cubicBezTo>
                    <a:pt x="7027313" y="4381202"/>
                    <a:pt x="7067405" y="4365145"/>
                    <a:pt x="7177701" y="4344136"/>
                  </a:cubicBezTo>
                  <a:cubicBezTo>
                    <a:pt x="7202157" y="4339478"/>
                    <a:pt x="7329335" y="4323225"/>
                    <a:pt x="7380901" y="4306036"/>
                  </a:cubicBezTo>
                  <a:cubicBezTo>
                    <a:pt x="7402528" y="4298827"/>
                    <a:pt x="7423234" y="4289103"/>
                    <a:pt x="7444401" y="4280636"/>
                  </a:cubicBezTo>
                  <a:cubicBezTo>
                    <a:pt x="7515888" y="4066174"/>
                    <a:pt x="7501691" y="4141778"/>
                    <a:pt x="7431701" y="3721836"/>
                  </a:cubicBezTo>
                  <a:cubicBezTo>
                    <a:pt x="7416645" y="3631503"/>
                    <a:pt x="7370701" y="3607836"/>
                    <a:pt x="7330101" y="3544036"/>
                  </a:cubicBezTo>
                  <a:cubicBezTo>
                    <a:pt x="7311777" y="3515242"/>
                    <a:pt x="7304670" y="3477968"/>
                    <a:pt x="7279301" y="3455136"/>
                  </a:cubicBezTo>
                  <a:cubicBezTo>
                    <a:pt x="7218205" y="3400149"/>
                    <a:pt x="7144493" y="3361030"/>
                    <a:pt x="7076101" y="3315436"/>
                  </a:cubicBezTo>
                  <a:cubicBezTo>
                    <a:pt x="7004779" y="3267888"/>
                    <a:pt x="6932890" y="3221167"/>
                    <a:pt x="6860201" y="3175736"/>
                  </a:cubicBezTo>
                  <a:cubicBezTo>
                    <a:pt x="6751623" y="3107875"/>
                    <a:pt x="6570260" y="3006269"/>
                    <a:pt x="6466501" y="2934436"/>
                  </a:cubicBezTo>
                  <a:cubicBezTo>
                    <a:pt x="6411468" y="2896336"/>
                    <a:pt x="6357466" y="2856700"/>
                    <a:pt x="6301401" y="2820136"/>
                  </a:cubicBezTo>
                  <a:cubicBezTo>
                    <a:pt x="6260049" y="2793167"/>
                    <a:pt x="6214574" y="2772631"/>
                    <a:pt x="6174401" y="2743936"/>
                  </a:cubicBezTo>
                  <a:cubicBezTo>
                    <a:pt x="6127572" y="2710486"/>
                    <a:pt x="6032905" y="2633965"/>
                    <a:pt x="5983901" y="2578836"/>
                  </a:cubicBezTo>
                  <a:cubicBezTo>
                    <a:pt x="5965892" y="2558576"/>
                    <a:pt x="5950034" y="2536503"/>
                    <a:pt x="5933101" y="2515336"/>
                  </a:cubicBezTo>
                  <a:cubicBezTo>
                    <a:pt x="5912016" y="2430998"/>
                    <a:pt x="5905416" y="2433291"/>
                    <a:pt x="5945801" y="2312136"/>
                  </a:cubicBezTo>
                  <a:cubicBezTo>
                    <a:pt x="5951481" y="2295097"/>
                    <a:pt x="5973125" y="2288404"/>
                    <a:pt x="5983901" y="2274036"/>
                  </a:cubicBezTo>
                  <a:cubicBezTo>
                    <a:pt x="5998712" y="2254289"/>
                    <a:pt x="6007482" y="2230499"/>
                    <a:pt x="6022001" y="2210536"/>
                  </a:cubicBezTo>
                  <a:cubicBezTo>
                    <a:pt x="6041448" y="2183796"/>
                    <a:pt x="6064846" y="2160154"/>
                    <a:pt x="6085501" y="2134336"/>
                  </a:cubicBezTo>
                  <a:cubicBezTo>
                    <a:pt x="6098724" y="2117808"/>
                    <a:pt x="6110901" y="2100469"/>
                    <a:pt x="6123601" y="2083536"/>
                  </a:cubicBezTo>
                  <a:cubicBezTo>
                    <a:pt x="6155523" y="1987771"/>
                    <a:pt x="6112462" y="2105813"/>
                    <a:pt x="6161701" y="2007336"/>
                  </a:cubicBezTo>
                  <a:cubicBezTo>
                    <a:pt x="6167688" y="1995362"/>
                    <a:pt x="6170168" y="1981936"/>
                    <a:pt x="6174401" y="1969236"/>
                  </a:cubicBezTo>
                  <a:cubicBezTo>
                    <a:pt x="6153234" y="1939603"/>
                    <a:pt x="6137587" y="1905116"/>
                    <a:pt x="6110901" y="1880336"/>
                  </a:cubicBezTo>
                  <a:cubicBezTo>
                    <a:pt x="6035784" y="1810585"/>
                    <a:pt x="5992214" y="1805042"/>
                    <a:pt x="5907701" y="1766036"/>
                  </a:cubicBezTo>
                  <a:cubicBezTo>
                    <a:pt x="5759526" y="1697648"/>
                    <a:pt x="5893755" y="1760495"/>
                    <a:pt x="5780701" y="1689836"/>
                  </a:cubicBezTo>
                  <a:cubicBezTo>
                    <a:pt x="5764647" y="1679802"/>
                    <a:pt x="5746339" y="1673829"/>
                    <a:pt x="5729901" y="1664436"/>
                  </a:cubicBezTo>
                  <a:cubicBezTo>
                    <a:pt x="5716649" y="1656863"/>
                    <a:pt x="5704501" y="1647503"/>
                    <a:pt x="5691801" y="1639036"/>
                  </a:cubicBezTo>
                  <a:cubicBezTo>
                    <a:pt x="5687568" y="1626336"/>
                    <a:pt x="5686527" y="1612075"/>
                    <a:pt x="5679101" y="1600936"/>
                  </a:cubicBezTo>
                  <a:cubicBezTo>
                    <a:pt x="5669138" y="1585992"/>
                    <a:pt x="5649033" y="1578900"/>
                    <a:pt x="5641001" y="1562836"/>
                  </a:cubicBezTo>
                  <a:cubicBezTo>
                    <a:pt x="5629448" y="1539730"/>
                    <a:pt x="5621622" y="1423983"/>
                    <a:pt x="5615601" y="1410436"/>
                  </a:cubicBezTo>
                  <a:cubicBezTo>
                    <a:pt x="5609402" y="1396488"/>
                    <a:pt x="5590201" y="1393503"/>
                    <a:pt x="5577501" y="1385036"/>
                  </a:cubicBezTo>
                  <a:cubicBezTo>
                    <a:pt x="5537415" y="1224691"/>
                    <a:pt x="5559538" y="1338241"/>
                    <a:pt x="5602901" y="991336"/>
                  </a:cubicBezTo>
                  <a:cubicBezTo>
                    <a:pt x="5605578" y="969917"/>
                    <a:pt x="5605265" y="946786"/>
                    <a:pt x="5615601" y="927836"/>
                  </a:cubicBezTo>
                  <a:cubicBezTo>
                    <a:pt x="5649097" y="866428"/>
                    <a:pt x="5669953" y="857735"/>
                    <a:pt x="5717201" y="826236"/>
                  </a:cubicBezTo>
                  <a:cubicBezTo>
                    <a:pt x="5725668" y="813536"/>
                    <a:pt x="5732830" y="799862"/>
                    <a:pt x="5742601" y="788136"/>
                  </a:cubicBezTo>
                  <a:cubicBezTo>
                    <a:pt x="5754099" y="774338"/>
                    <a:pt x="5776345" y="767460"/>
                    <a:pt x="5780701" y="750036"/>
                  </a:cubicBezTo>
                  <a:cubicBezTo>
                    <a:pt x="5796648" y="686247"/>
                    <a:pt x="5748215" y="670293"/>
                    <a:pt x="5704501" y="648436"/>
                  </a:cubicBezTo>
                  <a:cubicBezTo>
                    <a:pt x="5674129" y="633250"/>
                    <a:pt x="5635876" y="621328"/>
                    <a:pt x="5602901" y="610336"/>
                  </a:cubicBezTo>
                  <a:cubicBezTo>
                    <a:pt x="5594434" y="593403"/>
                    <a:pt x="5578991" y="578409"/>
                    <a:pt x="5577501" y="559536"/>
                  </a:cubicBezTo>
                  <a:cubicBezTo>
                    <a:pt x="5566168" y="415987"/>
                    <a:pt x="5599725" y="267432"/>
                    <a:pt x="5564801" y="127736"/>
                  </a:cubicBezTo>
                  <a:cubicBezTo>
                    <a:pt x="5544656" y="47154"/>
                    <a:pt x="5243735" y="2885"/>
                    <a:pt x="5234601" y="736"/>
                  </a:cubicBezTo>
                  <a:cubicBezTo>
                    <a:pt x="4989068" y="4969"/>
                    <a:pt x="4743203" y="0"/>
                    <a:pt x="4498001" y="13436"/>
                  </a:cubicBezTo>
                  <a:cubicBezTo>
                    <a:pt x="4433340" y="16979"/>
                    <a:pt x="4371115" y="39419"/>
                    <a:pt x="4307501" y="51536"/>
                  </a:cubicBezTo>
                  <a:cubicBezTo>
                    <a:pt x="4226644" y="66937"/>
                    <a:pt x="4166640" y="73340"/>
                    <a:pt x="4078901" y="76936"/>
                  </a:cubicBezTo>
                  <a:lnTo>
                    <a:pt x="2681901" y="127736"/>
                  </a:lnTo>
                  <a:cubicBezTo>
                    <a:pt x="2593001" y="144669"/>
                    <a:pt x="2502565" y="154924"/>
                    <a:pt x="2415201" y="178536"/>
                  </a:cubicBezTo>
                  <a:cubicBezTo>
                    <a:pt x="2289735" y="212446"/>
                    <a:pt x="2138696" y="288945"/>
                    <a:pt x="2021501" y="343636"/>
                  </a:cubicBezTo>
                  <a:cubicBezTo>
                    <a:pt x="1920154" y="444983"/>
                    <a:pt x="1864484" y="486284"/>
                    <a:pt x="1792901" y="597636"/>
                  </a:cubicBezTo>
                  <a:cubicBezTo>
                    <a:pt x="1777545" y="621524"/>
                    <a:pt x="1768399" y="648905"/>
                    <a:pt x="1754801" y="673836"/>
                  </a:cubicBezTo>
                  <a:cubicBezTo>
                    <a:pt x="1742981" y="695506"/>
                    <a:pt x="1729401" y="716169"/>
                    <a:pt x="1716701" y="737336"/>
                  </a:cubicBezTo>
                  <a:cubicBezTo>
                    <a:pt x="1712468" y="754269"/>
                    <a:pt x="1712661" y="772981"/>
                    <a:pt x="1704001" y="788136"/>
                  </a:cubicBezTo>
                  <a:cubicBezTo>
                    <a:pt x="1695090" y="803730"/>
                    <a:pt x="1677590" y="812599"/>
                    <a:pt x="1665901" y="826236"/>
                  </a:cubicBezTo>
                  <a:cubicBezTo>
                    <a:pt x="1652126" y="842307"/>
                    <a:pt x="1640501" y="860103"/>
                    <a:pt x="1627801" y="877036"/>
                  </a:cubicBezTo>
                  <a:cubicBezTo>
                    <a:pt x="1535928" y="846412"/>
                    <a:pt x="1648690" y="889323"/>
                    <a:pt x="1500801" y="788136"/>
                  </a:cubicBezTo>
                  <a:cubicBezTo>
                    <a:pt x="1420722" y="733345"/>
                    <a:pt x="1339775" y="687700"/>
                    <a:pt x="1246801" y="661136"/>
                  </a:cubicBezTo>
                  <a:cubicBezTo>
                    <a:pt x="1222041" y="654062"/>
                    <a:pt x="1196001" y="652669"/>
                    <a:pt x="1170601" y="648436"/>
                  </a:cubicBezTo>
                  <a:cubicBezTo>
                    <a:pt x="1102868" y="661136"/>
                    <a:pt x="1031184" y="660443"/>
                    <a:pt x="967401" y="686536"/>
                  </a:cubicBezTo>
                  <a:cubicBezTo>
                    <a:pt x="934154" y="700137"/>
                    <a:pt x="918474" y="739359"/>
                    <a:pt x="891201" y="762736"/>
                  </a:cubicBezTo>
                  <a:cubicBezTo>
                    <a:pt x="758422" y="876547"/>
                    <a:pt x="819922" y="793454"/>
                    <a:pt x="764201" y="877036"/>
                  </a:cubicBezTo>
                  <a:cubicBezTo>
                    <a:pt x="759968" y="893969"/>
                    <a:pt x="745981" y="911277"/>
                    <a:pt x="751501" y="927836"/>
                  </a:cubicBezTo>
                  <a:cubicBezTo>
                    <a:pt x="759474" y="951756"/>
                    <a:pt x="825852" y="962299"/>
                    <a:pt x="840401" y="965936"/>
                  </a:cubicBezTo>
                  <a:cubicBezTo>
                    <a:pt x="831934" y="978636"/>
                    <a:pt x="821827" y="990384"/>
                    <a:pt x="815001" y="1004036"/>
                  </a:cubicBezTo>
                  <a:cubicBezTo>
                    <a:pt x="809014" y="1016010"/>
                    <a:pt x="808802" y="1030434"/>
                    <a:pt x="802301" y="1042136"/>
                  </a:cubicBezTo>
                  <a:cubicBezTo>
                    <a:pt x="787476" y="1068821"/>
                    <a:pt x="751501" y="1118336"/>
                    <a:pt x="751501" y="1118336"/>
                  </a:cubicBezTo>
                  <a:lnTo>
                    <a:pt x="776901" y="1054836"/>
                  </a:lnTo>
                  <a:close/>
                </a:path>
              </a:pathLst>
            </a:custGeom>
            <a:noFill/>
            <a:ln w="3175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Gerade Verbindung mit Pfeil 17"/>
            <p:cNvCxnSpPr/>
            <p:nvPr/>
          </p:nvCxnSpPr>
          <p:spPr>
            <a:xfrm rot="16200000" flipH="1">
              <a:off x="11829303" y="3337686"/>
              <a:ext cx="514280" cy="485360"/>
            </a:xfrm>
            <a:prstGeom prst="straightConnector1">
              <a:avLst/>
            </a:prstGeom>
            <a:ln w="3175" cmpd="sng">
              <a:solidFill>
                <a:schemeClr val="tx2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/>
            <p:nvPr/>
          </p:nvCxnSpPr>
          <p:spPr>
            <a:xfrm flipV="1">
              <a:off x="11876290" y="2909200"/>
              <a:ext cx="1043560" cy="321383"/>
            </a:xfrm>
            <a:prstGeom prst="straightConnector1">
              <a:avLst/>
            </a:prstGeom>
            <a:ln w="3175" cmpd="sng">
              <a:solidFill>
                <a:schemeClr val="tx2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>
            <a:xfrm rot="10800000" flipV="1">
              <a:off x="10633280" y="3230583"/>
              <a:ext cx="1046947" cy="269793"/>
            </a:xfrm>
            <a:prstGeom prst="straightConnector1">
              <a:avLst/>
            </a:prstGeom>
            <a:ln w="3175" cmpd="sng">
              <a:solidFill>
                <a:schemeClr val="tx2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16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2"/>
          <p:cNvCxnSpPr/>
          <p:nvPr/>
        </p:nvCxnSpPr>
        <p:spPr>
          <a:xfrm flipH="1">
            <a:off x="4283967" y="2214302"/>
            <a:ext cx="1" cy="387899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2018309" y="2370281"/>
            <a:ext cx="6874171" cy="576000"/>
          </a:xfrm>
        </p:spPr>
        <p:txBody>
          <a:bodyPr/>
          <a:lstStyle/>
          <a:p>
            <a:r>
              <a:rPr lang="en-GB" sz="2000" dirty="0" smtClean="0"/>
              <a:t>Economic and business gateways – global to regional </a:t>
            </a:r>
            <a:endParaRPr lang="en-GB" sz="2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24315489"/>
              </p:ext>
            </p:extLst>
          </p:nvPr>
        </p:nvGraphicFramePr>
        <p:xfrm>
          <a:off x="-7543800" y="1117918"/>
          <a:ext cx="6989054" cy="5917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4232"/>
                <a:gridCol w="1453458"/>
                <a:gridCol w="1208826"/>
                <a:gridCol w="1698585"/>
                <a:gridCol w="1453953"/>
              </a:tblGrid>
              <a:tr h="4619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0260" algn="l"/>
                          <a:tab pos="1620520" algn="l"/>
                          <a:tab pos="2430780" algn="l"/>
                          <a:tab pos="4050665" algn="l"/>
                          <a:tab pos="5311140" algn="r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810260" algn="l"/>
                          <a:tab pos="1620520" algn="l"/>
                          <a:tab pos="2430780" algn="l"/>
                          <a:tab pos="4050665" algn="l"/>
                          <a:tab pos="5311140" algn="r"/>
                        </a:tabLst>
                      </a:pPr>
                      <a:r>
                        <a:rPr lang="en-GB" sz="500">
                          <a:effectLst/>
                        </a:rPr>
                        <a:t>                </a:t>
                      </a:r>
                      <a:endParaRPr lang="en-GB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  <a:tab pos="1620520" algn="l"/>
                          <a:tab pos="2430780" algn="l"/>
                          <a:tab pos="4050665" algn="l"/>
                          <a:tab pos="5311140" algn="r"/>
                        </a:tabLst>
                      </a:pPr>
                      <a:endParaRPr lang="en-GB" sz="50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  <a:tab pos="1620520" algn="l"/>
                          <a:tab pos="2430780" algn="l"/>
                          <a:tab pos="4050665" algn="l"/>
                          <a:tab pos="5311140" algn="r"/>
                        </a:tabLst>
                      </a:pPr>
                      <a:endParaRPr lang="en-GB" sz="50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3363" marR="53363" marT="0" marB="0"/>
                </a:tc>
              </a:tr>
              <a:tr h="1185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0260" algn="l"/>
                          <a:tab pos="1620520" algn="l"/>
                          <a:tab pos="2430780" algn="l"/>
                          <a:tab pos="4050665" algn="l"/>
                          <a:tab pos="5311140" algn="r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0260" algn="l"/>
                          <a:tab pos="1620520" algn="l"/>
                          <a:tab pos="2430780" algn="l"/>
                          <a:tab pos="4050665" algn="l"/>
                          <a:tab pos="5311140" algn="r"/>
                        </a:tabLst>
                      </a:pPr>
                      <a:r>
                        <a:rPr lang="en-GB" sz="800">
                          <a:effectLst/>
                        </a:rPr>
                        <a:t>Global</a:t>
                      </a:r>
                      <a:endParaRPr lang="en-GB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0260" algn="l"/>
                          <a:tab pos="1620520" algn="l"/>
                          <a:tab pos="2430780" algn="l"/>
                          <a:tab pos="4050665" algn="l"/>
                          <a:tab pos="5311140" algn="r"/>
                        </a:tabLst>
                      </a:pPr>
                      <a:r>
                        <a:rPr lang="en-GB" sz="800">
                          <a:effectLst/>
                        </a:rPr>
                        <a:t>EU</a:t>
                      </a:r>
                      <a:endParaRPr lang="en-GB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0260" algn="l"/>
                          <a:tab pos="1620520" algn="l"/>
                          <a:tab pos="2430780" algn="l"/>
                          <a:tab pos="4050665" algn="l"/>
                          <a:tab pos="5311140" algn="r"/>
                        </a:tabLst>
                      </a:pPr>
                      <a:r>
                        <a:rPr lang="en-GB" sz="800">
                          <a:effectLst/>
                        </a:rPr>
                        <a:t>National</a:t>
                      </a:r>
                      <a:endParaRPr lang="en-GB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0260" algn="l"/>
                          <a:tab pos="1620520" algn="l"/>
                          <a:tab pos="2430780" algn="l"/>
                          <a:tab pos="4050665" algn="l"/>
                          <a:tab pos="5311140" algn="r"/>
                        </a:tabLst>
                      </a:pPr>
                      <a:r>
                        <a:rPr lang="en-GB" sz="800">
                          <a:effectLst/>
                        </a:rPr>
                        <a:t>Regional</a:t>
                      </a:r>
                      <a:endParaRPr lang="en-GB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3834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0260" algn="l"/>
                          <a:tab pos="1620520" algn="l"/>
                          <a:tab pos="2430780" algn="l"/>
                          <a:tab pos="4050665" algn="l"/>
                          <a:tab pos="5311140" algn="r"/>
                        </a:tabLst>
                      </a:pPr>
                      <a:r>
                        <a:rPr lang="en-GB" sz="800">
                          <a:effectLst/>
                        </a:rPr>
                        <a:t>Economic &amp; Business</a:t>
                      </a:r>
                      <a:endParaRPr lang="en-GB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 gridSpan="2">
                  <a:txBody>
                    <a:bodyPr/>
                    <a:lstStyle/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700">
                          <a:effectLst/>
                        </a:rPr>
                        <a:t>The hotspots of advanced producer services and the main economic centres are Europe’s gateways.</a:t>
                      </a:r>
                      <a:endParaRPr lang="en-GB" sz="8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700">
                          <a:effectLst/>
                        </a:rPr>
                        <a:t>The financial sector and, for Europe in particular, the accountancy sector are increasing their significance and power to generate important network connections.</a:t>
                      </a:r>
                      <a:endParaRPr lang="en-GB" sz="8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700">
                          <a:effectLst/>
                        </a:rPr>
                        <a:t>Trade and the direction of international trade relations define the gateway profiles of Europe’s cities and regions. </a:t>
                      </a:r>
                      <a:endParaRPr lang="en-GB" sz="8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700">
                          <a:effectLst/>
                        </a:rPr>
                        <a:t>See sections 1 and 2.1</a:t>
                      </a:r>
                      <a:endParaRPr lang="en-GB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700">
                          <a:effectLst/>
                        </a:rPr>
                        <a:t>European cities that trade mainly with other European cities show differences in the geographical orientation. </a:t>
                      </a:r>
                      <a:endParaRPr lang="en-GB" sz="8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700">
                          <a:effectLst/>
                        </a:rPr>
                        <a:t>The national urban system and dominance of single cities play an important role in the discussion of economic gateways. </a:t>
                      </a:r>
                      <a:endParaRPr lang="en-GB" sz="8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700">
                          <a:effectLst/>
                        </a:rPr>
                        <a:t>See sections 1 and 2.1 </a:t>
                      </a:r>
                      <a:endParaRPr lang="en-GB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700">
                          <a:effectLst/>
                        </a:rPr>
                        <a:t>Cities as centres for their region are not equally accessible all over Europe.</a:t>
                      </a:r>
                      <a:endParaRPr lang="en-GB" sz="8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700">
                          <a:effectLst/>
                        </a:rPr>
                        <a:t>General services of interest are often also concentrated in cities serving a wider area.</a:t>
                      </a:r>
                      <a:endParaRPr lang="en-GB" sz="8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700">
                          <a:effectLst/>
                        </a:rPr>
                        <a:t>See sections 3.1 and 3.2 </a:t>
                      </a:r>
                      <a:endParaRPr lang="en-GB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9684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0260" algn="l"/>
                          <a:tab pos="1620520" algn="l"/>
                          <a:tab pos="2430780" algn="l"/>
                          <a:tab pos="4050665" algn="l"/>
                          <a:tab pos="5311140" algn="r"/>
                        </a:tabLst>
                      </a:pPr>
                      <a:r>
                        <a:rPr lang="en-GB" sz="800">
                          <a:effectLst/>
                        </a:rPr>
                        <a:t>Knowledge </a:t>
                      </a:r>
                      <a:endParaRPr lang="en-GB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 gridSpan="2">
                  <a:txBody>
                    <a:bodyPr/>
                    <a:lstStyle/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700">
                          <a:effectLst/>
                        </a:rPr>
                        <a:t>Research and innovation hotspots which are well connected internationally and integrated into main networks play a major role for Europe’s position in the global knowledge society. </a:t>
                      </a:r>
                      <a:endParaRPr lang="en-GB" sz="8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700">
                          <a:effectLst/>
                        </a:rPr>
                        <a:t>Some universities function as global / international gateways for Europe. </a:t>
                      </a:r>
                      <a:endParaRPr lang="en-GB" sz="8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700">
                          <a:effectLst/>
                        </a:rPr>
                        <a:t>See sections 1 and 2.2</a:t>
                      </a:r>
                      <a:endParaRPr lang="en-GB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700">
                          <a:effectLst/>
                        </a:rPr>
                        <a:t>Higher education as well as certain R&amp;D functions often concentrated in the main cities of a country. </a:t>
                      </a:r>
                      <a:endParaRPr lang="en-GB" sz="8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700">
                          <a:effectLst/>
                        </a:rPr>
                        <a:t>Not discussed in this report</a:t>
                      </a:r>
                      <a:endParaRPr lang="en-GB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700">
                          <a:effectLst/>
                        </a:rPr>
                        <a:t>Regional centres often serve as gateways for education and health care going beyond the basic level.</a:t>
                      </a:r>
                      <a:endParaRPr lang="en-GB" sz="8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700">
                          <a:effectLst/>
                        </a:rPr>
                        <a:t>See section 3.2</a:t>
                      </a:r>
                      <a:endParaRPr lang="en-GB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9684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0260" algn="l"/>
                          <a:tab pos="1620520" algn="l"/>
                          <a:tab pos="2430780" algn="l"/>
                          <a:tab pos="4050665" algn="l"/>
                          <a:tab pos="5311140" algn="r"/>
                        </a:tabLst>
                      </a:pPr>
                      <a:r>
                        <a:rPr lang="en-GB" sz="800">
                          <a:effectLst/>
                        </a:rPr>
                        <a:t>Transport</a:t>
                      </a:r>
                      <a:endParaRPr lang="en-GB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 gridSpan="2">
                  <a:txBody>
                    <a:bodyPr/>
                    <a:lstStyle/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700">
                          <a:effectLst/>
                        </a:rPr>
                        <a:t>Europe’s large international airports and ports are crucial gateways for the global transport of goods and people. </a:t>
                      </a:r>
                      <a:endParaRPr lang="en-GB" sz="8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700">
                          <a:effectLst/>
                        </a:rPr>
                        <a:t>In a European perspective rail and road and secondary airports and ports also perform important gateway functions. </a:t>
                      </a:r>
                      <a:endParaRPr lang="en-GB" sz="8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700">
                          <a:effectLst/>
                        </a:rPr>
                        <a:t>See section 2.3</a:t>
                      </a:r>
                      <a:endParaRPr lang="en-GB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700">
                          <a:effectLst/>
                        </a:rPr>
                        <a:t>All modes of transport connections to cities in neighbouring countries but also in their own country. </a:t>
                      </a:r>
                      <a:endParaRPr lang="en-GB" sz="8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700">
                          <a:effectLst/>
                        </a:rPr>
                        <a:t>See section 3.1 with special focus on regional airports</a:t>
                      </a:r>
                      <a:endParaRPr lang="en-GB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700">
                          <a:effectLst/>
                        </a:rPr>
                        <a:t>The accessibility to the nearest gateway (city or entrance point to a major network) shows the regional dimension of gateways. </a:t>
                      </a:r>
                      <a:endParaRPr lang="en-GB" sz="8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1400"/>
                        </a:spcAft>
                        <a:buFont typeface="Wingdings"/>
                        <a:buChar char=""/>
                      </a:pPr>
                      <a:r>
                        <a:rPr lang="en-GB" sz="700">
                          <a:effectLst/>
                        </a:rPr>
                        <a:t>See section 3.1</a:t>
                      </a:r>
                      <a:endParaRPr lang="en-GB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9684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0260" algn="l"/>
                          <a:tab pos="1620520" algn="l"/>
                          <a:tab pos="2430780" algn="l"/>
                          <a:tab pos="4050665" algn="l"/>
                          <a:tab pos="5311140" algn="r"/>
                        </a:tabLst>
                      </a:pPr>
                      <a:r>
                        <a:rPr lang="en-GB" sz="800">
                          <a:effectLst/>
                        </a:rPr>
                        <a:t>Human Attraction</a:t>
                      </a:r>
                      <a:endParaRPr lang="en-GB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 gridSpan="2">
                  <a:txBody>
                    <a:bodyPr/>
                    <a:lstStyle/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700">
                          <a:effectLst/>
                        </a:rPr>
                        <a:t>The attractiveness of cities and regions influences the gateway function when it comes to receiving flows of people. </a:t>
                      </a:r>
                      <a:endParaRPr lang="en-GB" sz="8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700">
                          <a:effectLst/>
                        </a:rPr>
                        <a:t>Inward migration, exchange students, and the number of international visitors (tourists) give an indication of the importance of this gateway function.</a:t>
                      </a:r>
                      <a:endParaRPr lang="en-GB" sz="8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700">
                          <a:effectLst/>
                        </a:rPr>
                        <a:t>See section 2.4 </a:t>
                      </a:r>
                      <a:endParaRPr lang="en-GB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700">
                          <a:effectLst/>
                        </a:rPr>
                        <a:t>Domestic tourists are an indicator of the national gateway function as regards human attraction. </a:t>
                      </a:r>
                      <a:endParaRPr lang="en-GB" sz="8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700">
                          <a:effectLst/>
                        </a:rPr>
                        <a:t>See section 2.4</a:t>
                      </a:r>
                      <a:endParaRPr lang="en-GB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700" dirty="0">
                          <a:effectLst/>
                        </a:rPr>
                        <a:t>Intra-regional migration or tourism to regional centres would underline its regional gateway function </a:t>
                      </a:r>
                      <a:endParaRPr lang="en-GB" sz="8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700" dirty="0">
                          <a:effectLst/>
                        </a:rPr>
                        <a:t>Not discussed in this report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endParaRPr lang="en-GB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</a:tbl>
          </a:graphicData>
        </a:graphic>
      </p:graphicFrame>
      <p:pic>
        <p:nvPicPr>
          <p:cNvPr id="8" name="Picture 4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20" y="2096207"/>
            <a:ext cx="1296292" cy="1116769"/>
          </a:xfrm>
          <a:prstGeom prst="rect">
            <a:avLst/>
          </a:prstGeom>
        </p:spPr>
      </p:pic>
      <p:pic>
        <p:nvPicPr>
          <p:cNvPr id="9" name="Picture 5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9" y="3140968"/>
            <a:ext cx="1298215" cy="1034947"/>
          </a:xfrm>
          <a:prstGeom prst="rect">
            <a:avLst/>
          </a:prstGeom>
        </p:spPr>
      </p:pic>
      <p:pic>
        <p:nvPicPr>
          <p:cNvPr id="10" name="Picture 6"/>
          <p:cNvPicPr/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20" y="4062897"/>
            <a:ext cx="1302062" cy="1115283"/>
          </a:xfrm>
          <a:prstGeom prst="rect">
            <a:avLst/>
          </a:prstGeom>
        </p:spPr>
      </p:pic>
      <p:pic>
        <p:nvPicPr>
          <p:cNvPr id="11" name="Picture 8"/>
          <p:cNvPicPr/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21" y="4994218"/>
            <a:ext cx="1302061" cy="1099078"/>
          </a:xfrm>
          <a:prstGeom prst="rect">
            <a:avLst/>
          </a:prstGeom>
        </p:spPr>
      </p:pic>
      <p:sp>
        <p:nvSpPr>
          <p:cNvPr id="27" name="Freihandform 26"/>
          <p:cNvSpPr/>
          <p:nvPr/>
        </p:nvSpPr>
        <p:spPr>
          <a:xfrm>
            <a:off x="2890428" y="1558722"/>
            <a:ext cx="779946" cy="655580"/>
          </a:xfrm>
          <a:custGeom>
            <a:avLst/>
            <a:gdLst>
              <a:gd name="connsiteX0" fmla="*/ 2184400 w 4013200"/>
              <a:gd name="connsiteY0" fmla="*/ 0 h 4140200"/>
              <a:gd name="connsiteX1" fmla="*/ 2184400 w 4013200"/>
              <a:gd name="connsiteY1" fmla="*/ 0 h 4140200"/>
              <a:gd name="connsiteX2" fmla="*/ 0 w 4013200"/>
              <a:gd name="connsiteY2" fmla="*/ 1231900 h 4140200"/>
              <a:gd name="connsiteX3" fmla="*/ 177800 w 4013200"/>
              <a:gd name="connsiteY3" fmla="*/ 3289300 h 4140200"/>
              <a:gd name="connsiteX4" fmla="*/ 2070100 w 4013200"/>
              <a:gd name="connsiteY4" fmla="*/ 4140200 h 4140200"/>
              <a:gd name="connsiteX5" fmla="*/ 2578100 w 4013200"/>
              <a:gd name="connsiteY5" fmla="*/ 3111500 h 4140200"/>
              <a:gd name="connsiteX6" fmla="*/ 3467100 w 4013200"/>
              <a:gd name="connsiteY6" fmla="*/ 3213100 h 4140200"/>
              <a:gd name="connsiteX7" fmla="*/ 4013200 w 4013200"/>
              <a:gd name="connsiteY7" fmla="*/ 1879600 h 4140200"/>
              <a:gd name="connsiteX8" fmla="*/ 3581400 w 4013200"/>
              <a:gd name="connsiteY8" fmla="*/ 863600 h 4140200"/>
              <a:gd name="connsiteX9" fmla="*/ 2209800 w 4013200"/>
              <a:gd name="connsiteY9" fmla="*/ 368300 h 4140200"/>
              <a:gd name="connsiteX10" fmla="*/ 2184400 w 4013200"/>
              <a:gd name="connsiteY10" fmla="*/ 0 h 414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3200" h="4140200">
                <a:moveTo>
                  <a:pt x="2184400" y="0"/>
                </a:moveTo>
                <a:lnTo>
                  <a:pt x="2184400" y="0"/>
                </a:lnTo>
                <a:lnTo>
                  <a:pt x="0" y="1231900"/>
                </a:lnTo>
                <a:lnTo>
                  <a:pt x="177800" y="3289300"/>
                </a:lnTo>
                <a:lnTo>
                  <a:pt x="2070100" y="4140200"/>
                </a:lnTo>
                <a:lnTo>
                  <a:pt x="2578100" y="3111500"/>
                </a:lnTo>
                <a:lnTo>
                  <a:pt x="3467100" y="3213100"/>
                </a:lnTo>
                <a:cubicBezTo>
                  <a:pt x="3645490" y="2767125"/>
                  <a:pt x="3532871" y="1879600"/>
                  <a:pt x="4013200" y="1879600"/>
                </a:cubicBezTo>
                <a:lnTo>
                  <a:pt x="3581400" y="863600"/>
                </a:lnTo>
                <a:cubicBezTo>
                  <a:pt x="2201790" y="390956"/>
                  <a:pt x="2209800" y="876987"/>
                  <a:pt x="2209800" y="368300"/>
                </a:cubicBezTo>
                <a:lnTo>
                  <a:pt x="2184400" y="0"/>
                </a:lnTo>
                <a:close/>
              </a:path>
            </a:pathLst>
          </a:custGeom>
          <a:gradFill flip="none" rotWithShape="1">
            <a:gsLst>
              <a:gs pos="42000">
                <a:schemeClr val="accent1">
                  <a:tint val="100000"/>
                  <a:shade val="100000"/>
                  <a:satMod val="130000"/>
                </a:schemeClr>
              </a:gs>
              <a:gs pos="70000">
                <a:schemeClr val="bg1"/>
              </a:gs>
              <a:gs pos="0">
                <a:schemeClr val="tx2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ihandform 27"/>
          <p:cNvSpPr/>
          <p:nvPr/>
        </p:nvSpPr>
        <p:spPr>
          <a:xfrm>
            <a:off x="2639266" y="1355576"/>
            <a:ext cx="1460678" cy="1025716"/>
          </a:xfrm>
          <a:custGeom>
            <a:avLst/>
            <a:gdLst>
              <a:gd name="connsiteX0" fmla="*/ 776901 w 7515888"/>
              <a:gd name="connsiteY0" fmla="*/ 1054836 h 6477736"/>
              <a:gd name="connsiteX1" fmla="*/ 738801 w 7515888"/>
              <a:gd name="connsiteY1" fmla="*/ 1143736 h 6477736"/>
              <a:gd name="connsiteX2" fmla="*/ 700701 w 7515888"/>
              <a:gd name="connsiteY2" fmla="*/ 1258036 h 6477736"/>
              <a:gd name="connsiteX3" fmla="*/ 662601 w 7515888"/>
              <a:gd name="connsiteY3" fmla="*/ 1385036 h 6477736"/>
              <a:gd name="connsiteX4" fmla="*/ 637201 w 7515888"/>
              <a:gd name="connsiteY4" fmla="*/ 1461236 h 6477736"/>
              <a:gd name="connsiteX5" fmla="*/ 586401 w 7515888"/>
              <a:gd name="connsiteY5" fmla="*/ 1537436 h 6477736"/>
              <a:gd name="connsiteX6" fmla="*/ 522901 w 7515888"/>
              <a:gd name="connsiteY6" fmla="*/ 1626336 h 6477736"/>
              <a:gd name="connsiteX7" fmla="*/ 497501 w 7515888"/>
              <a:gd name="connsiteY7" fmla="*/ 1740636 h 6477736"/>
              <a:gd name="connsiteX8" fmla="*/ 472101 w 7515888"/>
              <a:gd name="connsiteY8" fmla="*/ 1778736 h 6477736"/>
              <a:gd name="connsiteX9" fmla="*/ 421301 w 7515888"/>
              <a:gd name="connsiteY9" fmla="*/ 1791436 h 6477736"/>
              <a:gd name="connsiteX10" fmla="*/ 357801 w 7515888"/>
              <a:gd name="connsiteY10" fmla="*/ 1816836 h 6477736"/>
              <a:gd name="connsiteX11" fmla="*/ 281601 w 7515888"/>
              <a:gd name="connsiteY11" fmla="*/ 1893036 h 6477736"/>
              <a:gd name="connsiteX12" fmla="*/ 218101 w 7515888"/>
              <a:gd name="connsiteY12" fmla="*/ 1943836 h 6477736"/>
              <a:gd name="connsiteX13" fmla="*/ 167301 w 7515888"/>
              <a:gd name="connsiteY13" fmla="*/ 2007336 h 6477736"/>
              <a:gd name="connsiteX14" fmla="*/ 78401 w 7515888"/>
              <a:gd name="connsiteY14" fmla="*/ 2096236 h 6477736"/>
              <a:gd name="connsiteX15" fmla="*/ 14901 w 7515888"/>
              <a:gd name="connsiteY15" fmla="*/ 2172436 h 6477736"/>
              <a:gd name="connsiteX16" fmla="*/ 2201 w 7515888"/>
              <a:gd name="connsiteY16" fmla="*/ 2210536 h 6477736"/>
              <a:gd name="connsiteX17" fmla="*/ 27601 w 7515888"/>
              <a:gd name="connsiteY17" fmla="*/ 2248636 h 6477736"/>
              <a:gd name="connsiteX18" fmla="*/ 103801 w 7515888"/>
              <a:gd name="connsiteY18" fmla="*/ 2299436 h 6477736"/>
              <a:gd name="connsiteX19" fmla="*/ 116501 w 7515888"/>
              <a:gd name="connsiteY19" fmla="*/ 2337536 h 6477736"/>
              <a:gd name="connsiteX20" fmla="*/ 129201 w 7515888"/>
              <a:gd name="connsiteY20" fmla="*/ 2388336 h 6477736"/>
              <a:gd name="connsiteX21" fmla="*/ 167301 w 7515888"/>
              <a:gd name="connsiteY21" fmla="*/ 2439136 h 6477736"/>
              <a:gd name="connsiteX22" fmla="*/ 243501 w 7515888"/>
              <a:gd name="connsiteY22" fmla="*/ 2515336 h 6477736"/>
              <a:gd name="connsiteX23" fmla="*/ 243501 w 7515888"/>
              <a:gd name="connsiteY23" fmla="*/ 2743936 h 6477736"/>
              <a:gd name="connsiteX24" fmla="*/ 205401 w 7515888"/>
              <a:gd name="connsiteY24" fmla="*/ 2794736 h 6477736"/>
              <a:gd name="connsiteX25" fmla="*/ 192701 w 7515888"/>
              <a:gd name="connsiteY25" fmla="*/ 2845536 h 6477736"/>
              <a:gd name="connsiteX26" fmla="*/ 218101 w 7515888"/>
              <a:gd name="connsiteY26" fmla="*/ 3645636 h 6477736"/>
              <a:gd name="connsiteX27" fmla="*/ 243501 w 7515888"/>
              <a:gd name="connsiteY27" fmla="*/ 3683736 h 6477736"/>
              <a:gd name="connsiteX28" fmla="*/ 281601 w 7515888"/>
              <a:gd name="connsiteY28" fmla="*/ 3734536 h 6477736"/>
              <a:gd name="connsiteX29" fmla="*/ 319701 w 7515888"/>
              <a:gd name="connsiteY29" fmla="*/ 3772636 h 6477736"/>
              <a:gd name="connsiteX30" fmla="*/ 345101 w 7515888"/>
              <a:gd name="connsiteY30" fmla="*/ 3823436 h 6477736"/>
              <a:gd name="connsiteX31" fmla="*/ 421301 w 7515888"/>
              <a:gd name="connsiteY31" fmla="*/ 3874236 h 6477736"/>
              <a:gd name="connsiteX32" fmla="*/ 434001 w 7515888"/>
              <a:gd name="connsiteY32" fmla="*/ 3912336 h 6477736"/>
              <a:gd name="connsiteX33" fmla="*/ 472101 w 7515888"/>
              <a:gd name="connsiteY33" fmla="*/ 4001236 h 6477736"/>
              <a:gd name="connsiteX34" fmla="*/ 459401 w 7515888"/>
              <a:gd name="connsiteY34" fmla="*/ 4102836 h 6477736"/>
              <a:gd name="connsiteX35" fmla="*/ 434001 w 7515888"/>
              <a:gd name="connsiteY35" fmla="*/ 4204436 h 6477736"/>
              <a:gd name="connsiteX36" fmla="*/ 446701 w 7515888"/>
              <a:gd name="connsiteY36" fmla="*/ 4344136 h 6477736"/>
              <a:gd name="connsiteX37" fmla="*/ 434001 w 7515888"/>
              <a:gd name="connsiteY37" fmla="*/ 4407636 h 6477736"/>
              <a:gd name="connsiteX38" fmla="*/ 357801 w 7515888"/>
              <a:gd name="connsiteY38" fmla="*/ 4433036 h 6477736"/>
              <a:gd name="connsiteX39" fmla="*/ 256201 w 7515888"/>
              <a:gd name="connsiteY39" fmla="*/ 4534636 h 6477736"/>
              <a:gd name="connsiteX40" fmla="*/ 243501 w 7515888"/>
              <a:gd name="connsiteY40" fmla="*/ 4775936 h 6477736"/>
              <a:gd name="connsiteX41" fmla="*/ 230801 w 7515888"/>
              <a:gd name="connsiteY41" fmla="*/ 4826736 h 6477736"/>
              <a:gd name="connsiteX42" fmla="*/ 218101 w 7515888"/>
              <a:gd name="connsiteY42" fmla="*/ 5042636 h 6477736"/>
              <a:gd name="connsiteX43" fmla="*/ 205401 w 7515888"/>
              <a:gd name="connsiteY43" fmla="*/ 5093436 h 6477736"/>
              <a:gd name="connsiteX44" fmla="*/ 192701 w 7515888"/>
              <a:gd name="connsiteY44" fmla="*/ 5156936 h 6477736"/>
              <a:gd name="connsiteX45" fmla="*/ 218101 w 7515888"/>
              <a:gd name="connsiteY45" fmla="*/ 5233136 h 6477736"/>
              <a:gd name="connsiteX46" fmla="*/ 281601 w 7515888"/>
              <a:gd name="connsiteY46" fmla="*/ 5271236 h 6477736"/>
              <a:gd name="connsiteX47" fmla="*/ 319701 w 7515888"/>
              <a:gd name="connsiteY47" fmla="*/ 5436336 h 6477736"/>
              <a:gd name="connsiteX48" fmla="*/ 726101 w 7515888"/>
              <a:gd name="connsiteY48" fmla="*/ 5766536 h 6477736"/>
              <a:gd name="connsiteX49" fmla="*/ 789601 w 7515888"/>
              <a:gd name="connsiteY49" fmla="*/ 5753836 h 6477736"/>
              <a:gd name="connsiteX50" fmla="*/ 1030901 w 7515888"/>
              <a:gd name="connsiteY50" fmla="*/ 5690336 h 6477736"/>
              <a:gd name="connsiteX51" fmla="*/ 1323001 w 7515888"/>
              <a:gd name="connsiteY51" fmla="*/ 5715736 h 6477736"/>
              <a:gd name="connsiteX52" fmla="*/ 1411901 w 7515888"/>
              <a:gd name="connsiteY52" fmla="*/ 5766536 h 6477736"/>
              <a:gd name="connsiteX53" fmla="*/ 1462701 w 7515888"/>
              <a:gd name="connsiteY53" fmla="*/ 5791936 h 6477736"/>
              <a:gd name="connsiteX54" fmla="*/ 2034201 w 7515888"/>
              <a:gd name="connsiteY54" fmla="*/ 5995136 h 6477736"/>
              <a:gd name="connsiteX55" fmla="*/ 2313601 w 7515888"/>
              <a:gd name="connsiteY55" fmla="*/ 6109436 h 6477736"/>
              <a:gd name="connsiteX56" fmla="*/ 2453301 w 7515888"/>
              <a:gd name="connsiteY56" fmla="*/ 6160236 h 6477736"/>
              <a:gd name="connsiteX57" fmla="*/ 2859701 w 7515888"/>
              <a:gd name="connsiteY57" fmla="*/ 6325336 h 6477736"/>
              <a:gd name="connsiteX58" fmla="*/ 3405801 w 7515888"/>
              <a:gd name="connsiteY58" fmla="*/ 6439636 h 6477736"/>
              <a:gd name="connsiteX59" fmla="*/ 3609001 w 7515888"/>
              <a:gd name="connsiteY59" fmla="*/ 6452336 h 6477736"/>
              <a:gd name="connsiteX60" fmla="*/ 3951901 w 7515888"/>
              <a:gd name="connsiteY60" fmla="*/ 6477736 h 6477736"/>
              <a:gd name="connsiteX61" fmla="*/ 4929801 w 7515888"/>
              <a:gd name="connsiteY61" fmla="*/ 6465036 h 6477736"/>
              <a:gd name="connsiteX62" fmla="*/ 5145701 w 7515888"/>
              <a:gd name="connsiteY62" fmla="*/ 6388836 h 6477736"/>
              <a:gd name="connsiteX63" fmla="*/ 5336201 w 7515888"/>
              <a:gd name="connsiteY63" fmla="*/ 6338036 h 6477736"/>
              <a:gd name="connsiteX64" fmla="*/ 5539401 w 7515888"/>
              <a:gd name="connsiteY64" fmla="*/ 6287236 h 6477736"/>
              <a:gd name="connsiteX65" fmla="*/ 5780701 w 7515888"/>
              <a:gd name="connsiteY65" fmla="*/ 6299936 h 6477736"/>
              <a:gd name="connsiteX66" fmla="*/ 5818801 w 7515888"/>
              <a:gd name="connsiteY66" fmla="*/ 6325336 h 6477736"/>
              <a:gd name="connsiteX67" fmla="*/ 5856901 w 7515888"/>
              <a:gd name="connsiteY67" fmla="*/ 6338036 h 6477736"/>
              <a:gd name="connsiteX68" fmla="*/ 5933101 w 7515888"/>
              <a:gd name="connsiteY68" fmla="*/ 6376136 h 6477736"/>
              <a:gd name="connsiteX69" fmla="*/ 6009301 w 7515888"/>
              <a:gd name="connsiteY69" fmla="*/ 6350736 h 6477736"/>
              <a:gd name="connsiteX70" fmla="*/ 6060101 w 7515888"/>
              <a:gd name="connsiteY70" fmla="*/ 6274536 h 6477736"/>
              <a:gd name="connsiteX71" fmla="*/ 6174401 w 7515888"/>
              <a:gd name="connsiteY71" fmla="*/ 5893536 h 6477736"/>
              <a:gd name="connsiteX72" fmla="*/ 6199801 w 7515888"/>
              <a:gd name="connsiteY72" fmla="*/ 5588736 h 6477736"/>
              <a:gd name="connsiteX73" fmla="*/ 6161701 w 7515888"/>
              <a:gd name="connsiteY73" fmla="*/ 5106136 h 6477736"/>
              <a:gd name="connsiteX74" fmla="*/ 6136301 w 7515888"/>
              <a:gd name="connsiteY74" fmla="*/ 5042636 h 6477736"/>
              <a:gd name="connsiteX75" fmla="*/ 6110901 w 7515888"/>
              <a:gd name="connsiteY75" fmla="*/ 4941036 h 6477736"/>
              <a:gd name="connsiteX76" fmla="*/ 6123601 w 7515888"/>
              <a:gd name="connsiteY76" fmla="*/ 4826736 h 6477736"/>
              <a:gd name="connsiteX77" fmla="*/ 6314101 w 7515888"/>
              <a:gd name="connsiteY77" fmla="*/ 4661636 h 6477736"/>
              <a:gd name="connsiteX78" fmla="*/ 6784001 w 7515888"/>
              <a:gd name="connsiteY78" fmla="*/ 4433036 h 6477736"/>
              <a:gd name="connsiteX79" fmla="*/ 6911001 w 7515888"/>
              <a:gd name="connsiteY79" fmla="*/ 4407636 h 6477736"/>
              <a:gd name="connsiteX80" fmla="*/ 7177701 w 7515888"/>
              <a:gd name="connsiteY80" fmla="*/ 4344136 h 6477736"/>
              <a:gd name="connsiteX81" fmla="*/ 7380901 w 7515888"/>
              <a:gd name="connsiteY81" fmla="*/ 4306036 h 6477736"/>
              <a:gd name="connsiteX82" fmla="*/ 7444401 w 7515888"/>
              <a:gd name="connsiteY82" fmla="*/ 4280636 h 6477736"/>
              <a:gd name="connsiteX83" fmla="*/ 7431701 w 7515888"/>
              <a:gd name="connsiteY83" fmla="*/ 3721836 h 6477736"/>
              <a:gd name="connsiteX84" fmla="*/ 7330101 w 7515888"/>
              <a:gd name="connsiteY84" fmla="*/ 3544036 h 6477736"/>
              <a:gd name="connsiteX85" fmla="*/ 7279301 w 7515888"/>
              <a:gd name="connsiteY85" fmla="*/ 3455136 h 6477736"/>
              <a:gd name="connsiteX86" fmla="*/ 7076101 w 7515888"/>
              <a:gd name="connsiteY86" fmla="*/ 3315436 h 6477736"/>
              <a:gd name="connsiteX87" fmla="*/ 6860201 w 7515888"/>
              <a:gd name="connsiteY87" fmla="*/ 3175736 h 6477736"/>
              <a:gd name="connsiteX88" fmla="*/ 6466501 w 7515888"/>
              <a:gd name="connsiteY88" fmla="*/ 2934436 h 6477736"/>
              <a:gd name="connsiteX89" fmla="*/ 6301401 w 7515888"/>
              <a:gd name="connsiteY89" fmla="*/ 2820136 h 6477736"/>
              <a:gd name="connsiteX90" fmla="*/ 6174401 w 7515888"/>
              <a:gd name="connsiteY90" fmla="*/ 2743936 h 6477736"/>
              <a:gd name="connsiteX91" fmla="*/ 5983901 w 7515888"/>
              <a:gd name="connsiteY91" fmla="*/ 2578836 h 6477736"/>
              <a:gd name="connsiteX92" fmla="*/ 5933101 w 7515888"/>
              <a:gd name="connsiteY92" fmla="*/ 2515336 h 6477736"/>
              <a:gd name="connsiteX93" fmla="*/ 5945801 w 7515888"/>
              <a:gd name="connsiteY93" fmla="*/ 2312136 h 6477736"/>
              <a:gd name="connsiteX94" fmla="*/ 5983901 w 7515888"/>
              <a:gd name="connsiteY94" fmla="*/ 2274036 h 6477736"/>
              <a:gd name="connsiteX95" fmla="*/ 6022001 w 7515888"/>
              <a:gd name="connsiteY95" fmla="*/ 2210536 h 6477736"/>
              <a:gd name="connsiteX96" fmla="*/ 6085501 w 7515888"/>
              <a:gd name="connsiteY96" fmla="*/ 2134336 h 6477736"/>
              <a:gd name="connsiteX97" fmla="*/ 6123601 w 7515888"/>
              <a:gd name="connsiteY97" fmla="*/ 2083536 h 6477736"/>
              <a:gd name="connsiteX98" fmla="*/ 6161701 w 7515888"/>
              <a:gd name="connsiteY98" fmla="*/ 2007336 h 6477736"/>
              <a:gd name="connsiteX99" fmla="*/ 6174401 w 7515888"/>
              <a:gd name="connsiteY99" fmla="*/ 1969236 h 6477736"/>
              <a:gd name="connsiteX100" fmla="*/ 6110901 w 7515888"/>
              <a:gd name="connsiteY100" fmla="*/ 1880336 h 6477736"/>
              <a:gd name="connsiteX101" fmla="*/ 5907701 w 7515888"/>
              <a:gd name="connsiteY101" fmla="*/ 1766036 h 6477736"/>
              <a:gd name="connsiteX102" fmla="*/ 5780701 w 7515888"/>
              <a:gd name="connsiteY102" fmla="*/ 1689836 h 6477736"/>
              <a:gd name="connsiteX103" fmla="*/ 5729901 w 7515888"/>
              <a:gd name="connsiteY103" fmla="*/ 1664436 h 6477736"/>
              <a:gd name="connsiteX104" fmla="*/ 5691801 w 7515888"/>
              <a:gd name="connsiteY104" fmla="*/ 1639036 h 6477736"/>
              <a:gd name="connsiteX105" fmla="*/ 5679101 w 7515888"/>
              <a:gd name="connsiteY105" fmla="*/ 1600936 h 6477736"/>
              <a:gd name="connsiteX106" fmla="*/ 5641001 w 7515888"/>
              <a:gd name="connsiteY106" fmla="*/ 1562836 h 6477736"/>
              <a:gd name="connsiteX107" fmla="*/ 5615601 w 7515888"/>
              <a:gd name="connsiteY107" fmla="*/ 1410436 h 6477736"/>
              <a:gd name="connsiteX108" fmla="*/ 5577501 w 7515888"/>
              <a:gd name="connsiteY108" fmla="*/ 1385036 h 6477736"/>
              <a:gd name="connsiteX109" fmla="*/ 5602901 w 7515888"/>
              <a:gd name="connsiteY109" fmla="*/ 991336 h 6477736"/>
              <a:gd name="connsiteX110" fmla="*/ 5615601 w 7515888"/>
              <a:gd name="connsiteY110" fmla="*/ 927836 h 6477736"/>
              <a:gd name="connsiteX111" fmla="*/ 5717201 w 7515888"/>
              <a:gd name="connsiteY111" fmla="*/ 826236 h 6477736"/>
              <a:gd name="connsiteX112" fmla="*/ 5742601 w 7515888"/>
              <a:gd name="connsiteY112" fmla="*/ 788136 h 6477736"/>
              <a:gd name="connsiteX113" fmla="*/ 5780701 w 7515888"/>
              <a:gd name="connsiteY113" fmla="*/ 750036 h 6477736"/>
              <a:gd name="connsiteX114" fmla="*/ 5704501 w 7515888"/>
              <a:gd name="connsiteY114" fmla="*/ 648436 h 6477736"/>
              <a:gd name="connsiteX115" fmla="*/ 5602901 w 7515888"/>
              <a:gd name="connsiteY115" fmla="*/ 610336 h 6477736"/>
              <a:gd name="connsiteX116" fmla="*/ 5577501 w 7515888"/>
              <a:gd name="connsiteY116" fmla="*/ 559536 h 6477736"/>
              <a:gd name="connsiteX117" fmla="*/ 5564801 w 7515888"/>
              <a:gd name="connsiteY117" fmla="*/ 127736 h 6477736"/>
              <a:gd name="connsiteX118" fmla="*/ 5234601 w 7515888"/>
              <a:gd name="connsiteY118" fmla="*/ 736 h 6477736"/>
              <a:gd name="connsiteX119" fmla="*/ 4498001 w 7515888"/>
              <a:gd name="connsiteY119" fmla="*/ 13436 h 6477736"/>
              <a:gd name="connsiteX120" fmla="*/ 4307501 w 7515888"/>
              <a:gd name="connsiteY120" fmla="*/ 51536 h 6477736"/>
              <a:gd name="connsiteX121" fmla="*/ 4078901 w 7515888"/>
              <a:gd name="connsiteY121" fmla="*/ 76936 h 6477736"/>
              <a:gd name="connsiteX122" fmla="*/ 2681901 w 7515888"/>
              <a:gd name="connsiteY122" fmla="*/ 127736 h 6477736"/>
              <a:gd name="connsiteX123" fmla="*/ 2415201 w 7515888"/>
              <a:gd name="connsiteY123" fmla="*/ 178536 h 6477736"/>
              <a:gd name="connsiteX124" fmla="*/ 2021501 w 7515888"/>
              <a:gd name="connsiteY124" fmla="*/ 343636 h 6477736"/>
              <a:gd name="connsiteX125" fmla="*/ 1792901 w 7515888"/>
              <a:gd name="connsiteY125" fmla="*/ 597636 h 6477736"/>
              <a:gd name="connsiteX126" fmla="*/ 1754801 w 7515888"/>
              <a:gd name="connsiteY126" fmla="*/ 673836 h 6477736"/>
              <a:gd name="connsiteX127" fmla="*/ 1716701 w 7515888"/>
              <a:gd name="connsiteY127" fmla="*/ 737336 h 6477736"/>
              <a:gd name="connsiteX128" fmla="*/ 1704001 w 7515888"/>
              <a:gd name="connsiteY128" fmla="*/ 788136 h 6477736"/>
              <a:gd name="connsiteX129" fmla="*/ 1665901 w 7515888"/>
              <a:gd name="connsiteY129" fmla="*/ 826236 h 6477736"/>
              <a:gd name="connsiteX130" fmla="*/ 1627801 w 7515888"/>
              <a:gd name="connsiteY130" fmla="*/ 877036 h 6477736"/>
              <a:gd name="connsiteX131" fmla="*/ 1500801 w 7515888"/>
              <a:gd name="connsiteY131" fmla="*/ 788136 h 6477736"/>
              <a:gd name="connsiteX132" fmla="*/ 1246801 w 7515888"/>
              <a:gd name="connsiteY132" fmla="*/ 661136 h 6477736"/>
              <a:gd name="connsiteX133" fmla="*/ 1170601 w 7515888"/>
              <a:gd name="connsiteY133" fmla="*/ 648436 h 6477736"/>
              <a:gd name="connsiteX134" fmla="*/ 967401 w 7515888"/>
              <a:gd name="connsiteY134" fmla="*/ 686536 h 6477736"/>
              <a:gd name="connsiteX135" fmla="*/ 891201 w 7515888"/>
              <a:gd name="connsiteY135" fmla="*/ 762736 h 6477736"/>
              <a:gd name="connsiteX136" fmla="*/ 764201 w 7515888"/>
              <a:gd name="connsiteY136" fmla="*/ 877036 h 6477736"/>
              <a:gd name="connsiteX137" fmla="*/ 751501 w 7515888"/>
              <a:gd name="connsiteY137" fmla="*/ 927836 h 6477736"/>
              <a:gd name="connsiteX138" fmla="*/ 840401 w 7515888"/>
              <a:gd name="connsiteY138" fmla="*/ 965936 h 6477736"/>
              <a:gd name="connsiteX139" fmla="*/ 815001 w 7515888"/>
              <a:gd name="connsiteY139" fmla="*/ 1004036 h 6477736"/>
              <a:gd name="connsiteX140" fmla="*/ 802301 w 7515888"/>
              <a:gd name="connsiteY140" fmla="*/ 1042136 h 6477736"/>
              <a:gd name="connsiteX141" fmla="*/ 751501 w 7515888"/>
              <a:gd name="connsiteY141" fmla="*/ 1118336 h 6477736"/>
              <a:gd name="connsiteX142" fmla="*/ 776901 w 7515888"/>
              <a:gd name="connsiteY142" fmla="*/ 1054836 h 647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7515888" h="6477736">
                <a:moveTo>
                  <a:pt x="776901" y="1054836"/>
                </a:moveTo>
                <a:cubicBezTo>
                  <a:pt x="724923" y="1210769"/>
                  <a:pt x="817268" y="939722"/>
                  <a:pt x="738801" y="1143736"/>
                </a:cubicBezTo>
                <a:cubicBezTo>
                  <a:pt x="724384" y="1181220"/>
                  <a:pt x="712795" y="1219739"/>
                  <a:pt x="700701" y="1258036"/>
                </a:cubicBezTo>
                <a:cubicBezTo>
                  <a:pt x="687392" y="1300182"/>
                  <a:pt x="675784" y="1342851"/>
                  <a:pt x="662601" y="1385036"/>
                </a:cubicBezTo>
                <a:cubicBezTo>
                  <a:pt x="654615" y="1410591"/>
                  <a:pt x="649175" y="1437289"/>
                  <a:pt x="637201" y="1461236"/>
                </a:cubicBezTo>
                <a:cubicBezTo>
                  <a:pt x="623549" y="1488540"/>
                  <a:pt x="602107" y="1511259"/>
                  <a:pt x="586401" y="1537436"/>
                </a:cubicBezTo>
                <a:cubicBezTo>
                  <a:pt x="536253" y="1621016"/>
                  <a:pt x="590246" y="1558991"/>
                  <a:pt x="522901" y="1626336"/>
                </a:cubicBezTo>
                <a:cubicBezTo>
                  <a:pt x="518023" y="1655602"/>
                  <a:pt x="513133" y="1709372"/>
                  <a:pt x="497501" y="1740636"/>
                </a:cubicBezTo>
                <a:cubicBezTo>
                  <a:pt x="490675" y="1754288"/>
                  <a:pt x="484801" y="1770269"/>
                  <a:pt x="472101" y="1778736"/>
                </a:cubicBezTo>
                <a:cubicBezTo>
                  <a:pt x="457578" y="1788418"/>
                  <a:pt x="437860" y="1785916"/>
                  <a:pt x="421301" y="1791436"/>
                </a:cubicBezTo>
                <a:cubicBezTo>
                  <a:pt x="399674" y="1798645"/>
                  <a:pt x="378968" y="1808369"/>
                  <a:pt x="357801" y="1816836"/>
                </a:cubicBezTo>
                <a:cubicBezTo>
                  <a:pt x="332401" y="1842236"/>
                  <a:pt x="308180" y="1868873"/>
                  <a:pt x="281601" y="1893036"/>
                </a:cubicBezTo>
                <a:cubicBezTo>
                  <a:pt x="261544" y="1911270"/>
                  <a:pt x="237268" y="1924669"/>
                  <a:pt x="218101" y="1943836"/>
                </a:cubicBezTo>
                <a:cubicBezTo>
                  <a:pt x="198934" y="1963003"/>
                  <a:pt x="185618" y="1987354"/>
                  <a:pt x="167301" y="2007336"/>
                </a:cubicBezTo>
                <a:cubicBezTo>
                  <a:pt x="138983" y="2038229"/>
                  <a:pt x="97143" y="2058752"/>
                  <a:pt x="78401" y="2096236"/>
                </a:cubicBezTo>
                <a:cubicBezTo>
                  <a:pt x="46175" y="2160688"/>
                  <a:pt x="68753" y="2136534"/>
                  <a:pt x="14901" y="2172436"/>
                </a:cubicBezTo>
                <a:cubicBezTo>
                  <a:pt x="10668" y="2185136"/>
                  <a:pt x="0" y="2197331"/>
                  <a:pt x="2201" y="2210536"/>
                </a:cubicBezTo>
                <a:cubicBezTo>
                  <a:pt x="4710" y="2225592"/>
                  <a:pt x="17830" y="2236910"/>
                  <a:pt x="27601" y="2248636"/>
                </a:cubicBezTo>
                <a:cubicBezTo>
                  <a:pt x="64190" y="2292543"/>
                  <a:pt x="56844" y="2283784"/>
                  <a:pt x="103801" y="2299436"/>
                </a:cubicBezTo>
                <a:cubicBezTo>
                  <a:pt x="108034" y="2312136"/>
                  <a:pt x="112823" y="2324664"/>
                  <a:pt x="116501" y="2337536"/>
                </a:cubicBezTo>
                <a:cubicBezTo>
                  <a:pt x="121296" y="2354319"/>
                  <a:pt x="121395" y="2372724"/>
                  <a:pt x="129201" y="2388336"/>
                </a:cubicBezTo>
                <a:cubicBezTo>
                  <a:pt x="138667" y="2407268"/>
                  <a:pt x="153141" y="2423403"/>
                  <a:pt x="167301" y="2439136"/>
                </a:cubicBezTo>
                <a:cubicBezTo>
                  <a:pt x="191331" y="2465836"/>
                  <a:pt x="243501" y="2515336"/>
                  <a:pt x="243501" y="2515336"/>
                </a:cubicBezTo>
                <a:cubicBezTo>
                  <a:pt x="266034" y="2605468"/>
                  <a:pt x="273029" y="2611062"/>
                  <a:pt x="243501" y="2743936"/>
                </a:cubicBezTo>
                <a:cubicBezTo>
                  <a:pt x="238909" y="2764599"/>
                  <a:pt x="218101" y="2777803"/>
                  <a:pt x="205401" y="2794736"/>
                </a:cubicBezTo>
                <a:cubicBezTo>
                  <a:pt x="201168" y="2811669"/>
                  <a:pt x="195823" y="2828363"/>
                  <a:pt x="192701" y="2845536"/>
                </a:cubicBezTo>
                <a:cubicBezTo>
                  <a:pt x="144401" y="3111184"/>
                  <a:pt x="194462" y="3366700"/>
                  <a:pt x="218101" y="3645636"/>
                </a:cubicBezTo>
                <a:cubicBezTo>
                  <a:pt x="219390" y="3660845"/>
                  <a:pt x="234629" y="3671316"/>
                  <a:pt x="243501" y="3683736"/>
                </a:cubicBezTo>
                <a:cubicBezTo>
                  <a:pt x="255804" y="3700960"/>
                  <a:pt x="267826" y="3718465"/>
                  <a:pt x="281601" y="3734536"/>
                </a:cubicBezTo>
                <a:cubicBezTo>
                  <a:pt x="293290" y="3748173"/>
                  <a:pt x="309262" y="3758021"/>
                  <a:pt x="319701" y="3772636"/>
                </a:cubicBezTo>
                <a:cubicBezTo>
                  <a:pt x="330705" y="3788042"/>
                  <a:pt x="331714" y="3810049"/>
                  <a:pt x="345101" y="3823436"/>
                </a:cubicBezTo>
                <a:cubicBezTo>
                  <a:pt x="366687" y="3845022"/>
                  <a:pt x="421301" y="3874236"/>
                  <a:pt x="421301" y="3874236"/>
                </a:cubicBezTo>
                <a:cubicBezTo>
                  <a:pt x="425534" y="3886936"/>
                  <a:pt x="428728" y="3900031"/>
                  <a:pt x="434001" y="3912336"/>
                </a:cubicBezTo>
                <a:cubicBezTo>
                  <a:pt x="481081" y="4022190"/>
                  <a:pt x="442317" y="3911885"/>
                  <a:pt x="472101" y="4001236"/>
                </a:cubicBezTo>
                <a:cubicBezTo>
                  <a:pt x="467868" y="4035103"/>
                  <a:pt x="465691" y="4069290"/>
                  <a:pt x="459401" y="4102836"/>
                </a:cubicBezTo>
                <a:cubicBezTo>
                  <a:pt x="452968" y="4137147"/>
                  <a:pt x="434001" y="4204436"/>
                  <a:pt x="434001" y="4204436"/>
                </a:cubicBezTo>
                <a:cubicBezTo>
                  <a:pt x="438234" y="4251003"/>
                  <a:pt x="446701" y="4297377"/>
                  <a:pt x="446701" y="4344136"/>
                </a:cubicBezTo>
                <a:cubicBezTo>
                  <a:pt x="446701" y="4365722"/>
                  <a:pt x="449265" y="4392372"/>
                  <a:pt x="434001" y="4407636"/>
                </a:cubicBezTo>
                <a:cubicBezTo>
                  <a:pt x="415069" y="4426568"/>
                  <a:pt x="383201" y="4424569"/>
                  <a:pt x="357801" y="4433036"/>
                </a:cubicBezTo>
                <a:cubicBezTo>
                  <a:pt x="339891" y="4447364"/>
                  <a:pt x="262058" y="4500956"/>
                  <a:pt x="256201" y="4534636"/>
                </a:cubicBezTo>
                <a:cubicBezTo>
                  <a:pt x="242400" y="4613990"/>
                  <a:pt x="250479" y="4695694"/>
                  <a:pt x="243501" y="4775936"/>
                </a:cubicBezTo>
                <a:cubicBezTo>
                  <a:pt x="241989" y="4793325"/>
                  <a:pt x="235034" y="4809803"/>
                  <a:pt x="230801" y="4826736"/>
                </a:cubicBezTo>
                <a:cubicBezTo>
                  <a:pt x="226568" y="4898703"/>
                  <a:pt x="224936" y="4970870"/>
                  <a:pt x="218101" y="5042636"/>
                </a:cubicBezTo>
                <a:cubicBezTo>
                  <a:pt x="216446" y="5060012"/>
                  <a:pt x="209187" y="5076397"/>
                  <a:pt x="205401" y="5093436"/>
                </a:cubicBezTo>
                <a:cubicBezTo>
                  <a:pt x="200718" y="5114508"/>
                  <a:pt x="196934" y="5135769"/>
                  <a:pt x="192701" y="5156936"/>
                </a:cubicBezTo>
                <a:cubicBezTo>
                  <a:pt x="201168" y="5182336"/>
                  <a:pt x="201663" y="5212002"/>
                  <a:pt x="218101" y="5233136"/>
                </a:cubicBezTo>
                <a:cubicBezTo>
                  <a:pt x="233256" y="5252621"/>
                  <a:pt x="268349" y="5250411"/>
                  <a:pt x="281601" y="5271236"/>
                </a:cubicBezTo>
                <a:cubicBezTo>
                  <a:pt x="290536" y="5285277"/>
                  <a:pt x="313573" y="5405696"/>
                  <a:pt x="319701" y="5436336"/>
                </a:cubicBezTo>
                <a:cubicBezTo>
                  <a:pt x="354488" y="5905959"/>
                  <a:pt x="230551" y="5783054"/>
                  <a:pt x="726101" y="5766536"/>
                </a:cubicBezTo>
                <a:cubicBezTo>
                  <a:pt x="747268" y="5762303"/>
                  <a:pt x="768660" y="5759071"/>
                  <a:pt x="789601" y="5753836"/>
                </a:cubicBezTo>
                <a:cubicBezTo>
                  <a:pt x="870290" y="5733664"/>
                  <a:pt x="1030901" y="5690336"/>
                  <a:pt x="1030901" y="5690336"/>
                </a:cubicBezTo>
                <a:cubicBezTo>
                  <a:pt x="1128268" y="5698803"/>
                  <a:pt x="1227165" y="5696569"/>
                  <a:pt x="1323001" y="5715736"/>
                </a:cubicBezTo>
                <a:cubicBezTo>
                  <a:pt x="1356468" y="5722429"/>
                  <a:pt x="1381938" y="5750193"/>
                  <a:pt x="1411901" y="5766536"/>
                </a:cubicBezTo>
                <a:cubicBezTo>
                  <a:pt x="1428521" y="5775602"/>
                  <a:pt x="1444930" y="5785408"/>
                  <a:pt x="1462701" y="5791936"/>
                </a:cubicBezTo>
                <a:cubicBezTo>
                  <a:pt x="1652484" y="5861652"/>
                  <a:pt x="1847071" y="5918583"/>
                  <a:pt x="2034201" y="5995136"/>
                </a:cubicBezTo>
                <a:lnTo>
                  <a:pt x="2313601" y="6109436"/>
                </a:lnTo>
                <a:cubicBezTo>
                  <a:pt x="2359703" y="6127597"/>
                  <a:pt x="2407905" y="6140375"/>
                  <a:pt x="2453301" y="6160236"/>
                </a:cubicBezTo>
                <a:cubicBezTo>
                  <a:pt x="2595775" y="6222568"/>
                  <a:pt x="2711540" y="6277542"/>
                  <a:pt x="2859701" y="6325336"/>
                </a:cubicBezTo>
                <a:cubicBezTo>
                  <a:pt x="3022415" y="6377824"/>
                  <a:pt x="3249573" y="6418332"/>
                  <a:pt x="3405801" y="6439636"/>
                </a:cubicBezTo>
                <a:cubicBezTo>
                  <a:pt x="3473044" y="6448806"/>
                  <a:pt x="3541300" y="6447613"/>
                  <a:pt x="3609001" y="6452336"/>
                </a:cubicBezTo>
                <a:lnTo>
                  <a:pt x="3951901" y="6477736"/>
                </a:lnTo>
                <a:lnTo>
                  <a:pt x="4929801" y="6465036"/>
                </a:lnTo>
                <a:cubicBezTo>
                  <a:pt x="4992298" y="6462163"/>
                  <a:pt x="5085755" y="6411892"/>
                  <a:pt x="5145701" y="6388836"/>
                </a:cubicBezTo>
                <a:cubicBezTo>
                  <a:pt x="5243590" y="6351186"/>
                  <a:pt x="5218122" y="6369109"/>
                  <a:pt x="5336201" y="6338036"/>
                </a:cubicBezTo>
                <a:cubicBezTo>
                  <a:pt x="5545774" y="6282885"/>
                  <a:pt x="5385866" y="6312825"/>
                  <a:pt x="5539401" y="6287236"/>
                </a:cubicBezTo>
                <a:cubicBezTo>
                  <a:pt x="5619834" y="6291469"/>
                  <a:pt x="5700895" y="6289053"/>
                  <a:pt x="5780701" y="6299936"/>
                </a:cubicBezTo>
                <a:cubicBezTo>
                  <a:pt x="5795825" y="6301998"/>
                  <a:pt x="5805149" y="6318510"/>
                  <a:pt x="5818801" y="6325336"/>
                </a:cubicBezTo>
                <a:cubicBezTo>
                  <a:pt x="5830775" y="6331323"/>
                  <a:pt x="5844927" y="6332049"/>
                  <a:pt x="5856901" y="6338036"/>
                </a:cubicBezTo>
                <a:cubicBezTo>
                  <a:pt x="5955378" y="6387275"/>
                  <a:pt x="5837336" y="6344214"/>
                  <a:pt x="5933101" y="6376136"/>
                </a:cubicBezTo>
                <a:cubicBezTo>
                  <a:pt x="5958501" y="6367669"/>
                  <a:pt x="5988394" y="6367462"/>
                  <a:pt x="6009301" y="6350736"/>
                </a:cubicBezTo>
                <a:cubicBezTo>
                  <a:pt x="6033139" y="6331666"/>
                  <a:pt x="6048360" y="6302715"/>
                  <a:pt x="6060101" y="6274536"/>
                </a:cubicBezTo>
                <a:cubicBezTo>
                  <a:pt x="6118075" y="6135398"/>
                  <a:pt x="6139497" y="6033153"/>
                  <a:pt x="6174401" y="5893536"/>
                </a:cubicBezTo>
                <a:cubicBezTo>
                  <a:pt x="6183391" y="5812630"/>
                  <a:pt x="6202378" y="5657039"/>
                  <a:pt x="6199801" y="5588736"/>
                </a:cubicBezTo>
                <a:cubicBezTo>
                  <a:pt x="6193716" y="5427484"/>
                  <a:pt x="6180339" y="5266423"/>
                  <a:pt x="6161701" y="5106136"/>
                </a:cubicBezTo>
                <a:cubicBezTo>
                  <a:pt x="6159068" y="5083491"/>
                  <a:pt x="6143005" y="5064425"/>
                  <a:pt x="6136301" y="5042636"/>
                </a:cubicBezTo>
                <a:cubicBezTo>
                  <a:pt x="6126035" y="5009271"/>
                  <a:pt x="6110901" y="4941036"/>
                  <a:pt x="6110901" y="4941036"/>
                </a:cubicBezTo>
                <a:cubicBezTo>
                  <a:pt x="6115134" y="4902936"/>
                  <a:pt x="6106457" y="4861023"/>
                  <a:pt x="6123601" y="4826736"/>
                </a:cubicBezTo>
                <a:cubicBezTo>
                  <a:pt x="6142750" y="4788438"/>
                  <a:pt x="6279672" y="4681627"/>
                  <a:pt x="6314101" y="4661636"/>
                </a:cubicBezTo>
                <a:cubicBezTo>
                  <a:pt x="6324237" y="4655751"/>
                  <a:pt x="6704374" y="4448961"/>
                  <a:pt x="6784001" y="4433036"/>
                </a:cubicBezTo>
                <a:cubicBezTo>
                  <a:pt x="6826334" y="4424569"/>
                  <a:pt x="6868903" y="4417204"/>
                  <a:pt x="6911001" y="4407636"/>
                </a:cubicBezTo>
                <a:cubicBezTo>
                  <a:pt x="7027313" y="4381202"/>
                  <a:pt x="7067405" y="4365145"/>
                  <a:pt x="7177701" y="4344136"/>
                </a:cubicBezTo>
                <a:cubicBezTo>
                  <a:pt x="7202157" y="4339478"/>
                  <a:pt x="7329335" y="4323225"/>
                  <a:pt x="7380901" y="4306036"/>
                </a:cubicBezTo>
                <a:cubicBezTo>
                  <a:pt x="7402528" y="4298827"/>
                  <a:pt x="7423234" y="4289103"/>
                  <a:pt x="7444401" y="4280636"/>
                </a:cubicBezTo>
                <a:cubicBezTo>
                  <a:pt x="7515888" y="4066174"/>
                  <a:pt x="7501691" y="4141778"/>
                  <a:pt x="7431701" y="3721836"/>
                </a:cubicBezTo>
                <a:cubicBezTo>
                  <a:pt x="7416645" y="3631503"/>
                  <a:pt x="7370701" y="3607836"/>
                  <a:pt x="7330101" y="3544036"/>
                </a:cubicBezTo>
                <a:cubicBezTo>
                  <a:pt x="7311777" y="3515242"/>
                  <a:pt x="7304670" y="3477968"/>
                  <a:pt x="7279301" y="3455136"/>
                </a:cubicBezTo>
                <a:cubicBezTo>
                  <a:pt x="7218205" y="3400149"/>
                  <a:pt x="7144493" y="3361030"/>
                  <a:pt x="7076101" y="3315436"/>
                </a:cubicBezTo>
                <a:cubicBezTo>
                  <a:pt x="7004779" y="3267888"/>
                  <a:pt x="6932890" y="3221167"/>
                  <a:pt x="6860201" y="3175736"/>
                </a:cubicBezTo>
                <a:cubicBezTo>
                  <a:pt x="6751623" y="3107875"/>
                  <a:pt x="6570260" y="3006269"/>
                  <a:pt x="6466501" y="2934436"/>
                </a:cubicBezTo>
                <a:cubicBezTo>
                  <a:pt x="6411468" y="2896336"/>
                  <a:pt x="6357466" y="2856700"/>
                  <a:pt x="6301401" y="2820136"/>
                </a:cubicBezTo>
                <a:cubicBezTo>
                  <a:pt x="6260049" y="2793167"/>
                  <a:pt x="6214574" y="2772631"/>
                  <a:pt x="6174401" y="2743936"/>
                </a:cubicBezTo>
                <a:cubicBezTo>
                  <a:pt x="6127572" y="2710486"/>
                  <a:pt x="6032905" y="2633965"/>
                  <a:pt x="5983901" y="2578836"/>
                </a:cubicBezTo>
                <a:cubicBezTo>
                  <a:pt x="5965892" y="2558576"/>
                  <a:pt x="5950034" y="2536503"/>
                  <a:pt x="5933101" y="2515336"/>
                </a:cubicBezTo>
                <a:cubicBezTo>
                  <a:pt x="5912016" y="2430998"/>
                  <a:pt x="5905416" y="2433291"/>
                  <a:pt x="5945801" y="2312136"/>
                </a:cubicBezTo>
                <a:cubicBezTo>
                  <a:pt x="5951481" y="2295097"/>
                  <a:pt x="5973125" y="2288404"/>
                  <a:pt x="5983901" y="2274036"/>
                </a:cubicBezTo>
                <a:cubicBezTo>
                  <a:pt x="5998712" y="2254289"/>
                  <a:pt x="6007482" y="2230499"/>
                  <a:pt x="6022001" y="2210536"/>
                </a:cubicBezTo>
                <a:cubicBezTo>
                  <a:pt x="6041448" y="2183796"/>
                  <a:pt x="6064846" y="2160154"/>
                  <a:pt x="6085501" y="2134336"/>
                </a:cubicBezTo>
                <a:cubicBezTo>
                  <a:pt x="6098724" y="2117808"/>
                  <a:pt x="6110901" y="2100469"/>
                  <a:pt x="6123601" y="2083536"/>
                </a:cubicBezTo>
                <a:cubicBezTo>
                  <a:pt x="6155523" y="1987771"/>
                  <a:pt x="6112462" y="2105813"/>
                  <a:pt x="6161701" y="2007336"/>
                </a:cubicBezTo>
                <a:cubicBezTo>
                  <a:pt x="6167688" y="1995362"/>
                  <a:pt x="6170168" y="1981936"/>
                  <a:pt x="6174401" y="1969236"/>
                </a:cubicBezTo>
                <a:cubicBezTo>
                  <a:pt x="6153234" y="1939603"/>
                  <a:pt x="6137587" y="1905116"/>
                  <a:pt x="6110901" y="1880336"/>
                </a:cubicBezTo>
                <a:cubicBezTo>
                  <a:pt x="6035784" y="1810585"/>
                  <a:pt x="5992214" y="1805042"/>
                  <a:pt x="5907701" y="1766036"/>
                </a:cubicBezTo>
                <a:cubicBezTo>
                  <a:pt x="5759526" y="1697648"/>
                  <a:pt x="5893755" y="1760495"/>
                  <a:pt x="5780701" y="1689836"/>
                </a:cubicBezTo>
                <a:cubicBezTo>
                  <a:pt x="5764647" y="1679802"/>
                  <a:pt x="5746339" y="1673829"/>
                  <a:pt x="5729901" y="1664436"/>
                </a:cubicBezTo>
                <a:cubicBezTo>
                  <a:pt x="5716649" y="1656863"/>
                  <a:pt x="5704501" y="1647503"/>
                  <a:pt x="5691801" y="1639036"/>
                </a:cubicBezTo>
                <a:cubicBezTo>
                  <a:pt x="5687568" y="1626336"/>
                  <a:pt x="5686527" y="1612075"/>
                  <a:pt x="5679101" y="1600936"/>
                </a:cubicBezTo>
                <a:cubicBezTo>
                  <a:pt x="5669138" y="1585992"/>
                  <a:pt x="5649033" y="1578900"/>
                  <a:pt x="5641001" y="1562836"/>
                </a:cubicBezTo>
                <a:cubicBezTo>
                  <a:pt x="5629448" y="1539730"/>
                  <a:pt x="5621622" y="1423983"/>
                  <a:pt x="5615601" y="1410436"/>
                </a:cubicBezTo>
                <a:cubicBezTo>
                  <a:pt x="5609402" y="1396488"/>
                  <a:pt x="5590201" y="1393503"/>
                  <a:pt x="5577501" y="1385036"/>
                </a:cubicBezTo>
                <a:cubicBezTo>
                  <a:pt x="5537415" y="1224691"/>
                  <a:pt x="5559538" y="1338241"/>
                  <a:pt x="5602901" y="991336"/>
                </a:cubicBezTo>
                <a:cubicBezTo>
                  <a:pt x="5605578" y="969917"/>
                  <a:pt x="5605265" y="946786"/>
                  <a:pt x="5615601" y="927836"/>
                </a:cubicBezTo>
                <a:cubicBezTo>
                  <a:pt x="5649097" y="866428"/>
                  <a:pt x="5669953" y="857735"/>
                  <a:pt x="5717201" y="826236"/>
                </a:cubicBezTo>
                <a:cubicBezTo>
                  <a:pt x="5725668" y="813536"/>
                  <a:pt x="5732830" y="799862"/>
                  <a:pt x="5742601" y="788136"/>
                </a:cubicBezTo>
                <a:cubicBezTo>
                  <a:pt x="5754099" y="774338"/>
                  <a:pt x="5776345" y="767460"/>
                  <a:pt x="5780701" y="750036"/>
                </a:cubicBezTo>
                <a:cubicBezTo>
                  <a:pt x="5796648" y="686247"/>
                  <a:pt x="5748215" y="670293"/>
                  <a:pt x="5704501" y="648436"/>
                </a:cubicBezTo>
                <a:cubicBezTo>
                  <a:pt x="5674129" y="633250"/>
                  <a:pt x="5635876" y="621328"/>
                  <a:pt x="5602901" y="610336"/>
                </a:cubicBezTo>
                <a:cubicBezTo>
                  <a:pt x="5594434" y="593403"/>
                  <a:pt x="5578991" y="578409"/>
                  <a:pt x="5577501" y="559536"/>
                </a:cubicBezTo>
                <a:cubicBezTo>
                  <a:pt x="5566168" y="415987"/>
                  <a:pt x="5599725" y="267432"/>
                  <a:pt x="5564801" y="127736"/>
                </a:cubicBezTo>
                <a:cubicBezTo>
                  <a:pt x="5544656" y="47154"/>
                  <a:pt x="5243735" y="2885"/>
                  <a:pt x="5234601" y="736"/>
                </a:cubicBezTo>
                <a:cubicBezTo>
                  <a:pt x="4989068" y="4969"/>
                  <a:pt x="4743203" y="0"/>
                  <a:pt x="4498001" y="13436"/>
                </a:cubicBezTo>
                <a:cubicBezTo>
                  <a:pt x="4433340" y="16979"/>
                  <a:pt x="4371115" y="39419"/>
                  <a:pt x="4307501" y="51536"/>
                </a:cubicBezTo>
                <a:cubicBezTo>
                  <a:pt x="4226644" y="66937"/>
                  <a:pt x="4166640" y="73340"/>
                  <a:pt x="4078901" y="76936"/>
                </a:cubicBezTo>
                <a:lnTo>
                  <a:pt x="2681901" y="127736"/>
                </a:lnTo>
                <a:cubicBezTo>
                  <a:pt x="2593001" y="144669"/>
                  <a:pt x="2502565" y="154924"/>
                  <a:pt x="2415201" y="178536"/>
                </a:cubicBezTo>
                <a:cubicBezTo>
                  <a:pt x="2289735" y="212446"/>
                  <a:pt x="2138696" y="288945"/>
                  <a:pt x="2021501" y="343636"/>
                </a:cubicBezTo>
                <a:cubicBezTo>
                  <a:pt x="1920154" y="444983"/>
                  <a:pt x="1864484" y="486284"/>
                  <a:pt x="1792901" y="597636"/>
                </a:cubicBezTo>
                <a:cubicBezTo>
                  <a:pt x="1777545" y="621524"/>
                  <a:pt x="1768399" y="648905"/>
                  <a:pt x="1754801" y="673836"/>
                </a:cubicBezTo>
                <a:cubicBezTo>
                  <a:pt x="1742981" y="695506"/>
                  <a:pt x="1729401" y="716169"/>
                  <a:pt x="1716701" y="737336"/>
                </a:cubicBezTo>
                <a:cubicBezTo>
                  <a:pt x="1712468" y="754269"/>
                  <a:pt x="1712661" y="772981"/>
                  <a:pt x="1704001" y="788136"/>
                </a:cubicBezTo>
                <a:cubicBezTo>
                  <a:pt x="1695090" y="803730"/>
                  <a:pt x="1677590" y="812599"/>
                  <a:pt x="1665901" y="826236"/>
                </a:cubicBezTo>
                <a:cubicBezTo>
                  <a:pt x="1652126" y="842307"/>
                  <a:pt x="1640501" y="860103"/>
                  <a:pt x="1627801" y="877036"/>
                </a:cubicBezTo>
                <a:cubicBezTo>
                  <a:pt x="1535928" y="846412"/>
                  <a:pt x="1648690" y="889323"/>
                  <a:pt x="1500801" y="788136"/>
                </a:cubicBezTo>
                <a:cubicBezTo>
                  <a:pt x="1420722" y="733345"/>
                  <a:pt x="1339775" y="687700"/>
                  <a:pt x="1246801" y="661136"/>
                </a:cubicBezTo>
                <a:cubicBezTo>
                  <a:pt x="1222041" y="654062"/>
                  <a:pt x="1196001" y="652669"/>
                  <a:pt x="1170601" y="648436"/>
                </a:cubicBezTo>
                <a:cubicBezTo>
                  <a:pt x="1102868" y="661136"/>
                  <a:pt x="1031184" y="660443"/>
                  <a:pt x="967401" y="686536"/>
                </a:cubicBezTo>
                <a:cubicBezTo>
                  <a:pt x="934154" y="700137"/>
                  <a:pt x="918474" y="739359"/>
                  <a:pt x="891201" y="762736"/>
                </a:cubicBezTo>
                <a:cubicBezTo>
                  <a:pt x="758422" y="876547"/>
                  <a:pt x="819922" y="793454"/>
                  <a:pt x="764201" y="877036"/>
                </a:cubicBezTo>
                <a:cubicBezTo>
                  <a:pt x="759968" y="893969"/>
                  <a:pt x="745981" y="911277"/>
                  <a:pt x="751501" y="927836"/>
                </a:cubicBezTo>
                <a:cubicBezTo>
                  <a:pt x="759474" y="951756"/>
                  <a:pt x="825852" y="962299"/>
                  <a:pt x="840401" y="965936"/>
                </a:cubicBezTo>
                <a:cubicBezTo>
                  <a:pt x="831934" y="978636"/>
                  <a:pt x="821827" y="990384"/>
                  <a:pt x="815001" y="1004036"/>
                </a:cubicBezTo>
                <a:cubicBezTo>
                  <a:pt x="809014" y="1016010"/>
                  <a:pt x="808802" y="1030434"/>
                  <a:pt x="802301" y="1042136"/>
                </a:cubicBezTo>
                <a:cubicBezTo>
                  <a:pt x="787476" y="1068821"/>
                  <a:pt x="751501" y="1118336"/>
                  <a:pt x="751501" y="1118336"/>
                </a:cubicBezTo>
                <a:lnTo>
                  <a:pt x="776901" y="1054836"/>
                </a:lnTo>
                <a:close/>
              </a:path>
            </a:pathLst>
          </a:custGeom>
          <a:noFill/>
          <a:ln w="31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Gerade Verbindung mit Pfeil 28"/>
          <p:cNvCxnSpPr/>
          <p:nvPr/>
        </p:nvCxnSpPr>
        <p:spPr>
          <a:xfrm flipV="1">
            <a:off x="3395206" y="1712938"/>
            <a:ext cx="704737" cy="173574"/>
          </a:xfrm>
          <a:prstGeom prst="straightConnector1">
            <a:avLst/>
          </a:prstGeom>
          <a:ln w="3175" cmpd="sng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rot="10800000" flipV="1">
            <a:off x="2555776" y="1886512"/>
            <a:ext cx="707025" cy="145711"/>
          </a:xfrm>
          <a:prstGeom prst="straightConnector1">
            <a:avLst/>
          </a:prstGeom>
          <a:ln w="3175" cmpd="sng">
            <a:solidFill>
              <a:schemeClr val="tx2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reihandform 30"/>
          <p:cNvSpPr/>
          <p:nvPr/>
        </p:nvSpPr>
        <p:spPr>
          <a:xfrm>
            <a:off x="4946660" y="1547712"/>
            <a:ext cx="779946" cy="655580"/>
          </a:xfrm>
          <a:custGeom>
            <a:avLst/>
            <a:gdLst>
              <a:gd name="connsiteX0" fmla="*/ 2184400 w 4013200"/>
              <a:gd name="connsiteY0" fmla="*/ 0 h 4140200"/>
              <a:gd name="connsiteX1" fmla="*/ 2184400 w 4013200"/>
              <a:gd name="connsiteY1" fmla="*/ 0 h 4140200"/>
              <a:gd name="connsiteX2" fmla="*/ 0 w 4013200"/>
              <a:gd name="connsiteY2" fmla="*/ 1231900 h 4140200"/>
              <a:gd name="connsiteX3" fmla="*/ 177800 w 4013200"/>
              <a:gd name="connsiteY3" fmla="*/ 3289300 h 4140200"/>
              <a:gd name="connsiteX4" fmla="*/ 2070100 w 4013200"/>
              <a:gd name="connsiteY4" fmla="*/ 4140200 h 4140200"/>
              <a:gd name="connsiteX5" fmla="*/ 2578100 w 4013200"/>
              <a:gd name="connsiteY5" fmla="*/ 3111500 h 4140200"/>
              <a:gd name="connsiteX6" fmla="*/ 3467100 w 4013200"/>
              <a:gd name="connsiteY6" fmla="*/ 3213100 h 4140200"/>
              <a:gd name="connsiteX7" fmla="*/ 4013200 w 4013200"/>
              <a:gd name="connsiteY7" fmla="*/ 1879600 h 4140200"/>
              <a:gd name="connsiteX8" fmla="*/ 3581400 w 4013200"/>
              <a:gd name="connsiteY8" fmla="*/ 863600 h 4140200"/>
              <a:gd name="connsiteX9" fmla="*/ 2209800 w 4013200"/>
              <a:gd name="connsiteY9" fmla="*/ 368300 h 4140200"/>
              <a:gd name="connsiteX10" fmla="*/ 2184400 w 4013200"/>
              <a:gd name="connsiteY10" fmla="*/ 0 h 414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3200" h="4140200">
                <a:moveTo>
                  <a:pt x="2184400" y="0"/>
                </a:moveTo>
                <a:lnTo>
                  <a:pt x="2184400" y="0"/>
                </a:lnTo>
                <a:lnTo>
                  <a:pt x="0" y="1231900"/>
                </a:lnTo>
                <a:lnTo>
                  <a:pt x="177800" y="3289300"/>
                </a:lnTo>
                <a:lnTo>
                  <a:pt x="2070100" y="4140200"/>
                </a:lnTo>
                <a:lnTo>
                  <a:pt x="2578100" y="3111500"/>
                </a:lnTo>
                <a:lnTo>
                  <a:pt x="3467100" y="3213100"/>
                </a:lnTo>
                <a:cubicBezTo>
                  <a:pt x="3645490" y="2767125"/>
                  <a:pt x="3532871" y="1879600"/>
                  <a:pt x="4013200" y="1879600"/>
                </a:cubicBezTo>
                <a:lnTo>
                  <a:pt x="3581400" y="863600"/>
                </a:lnTo>
                <a:cubicBezTo>
                  <a:pt x="2201790" y="390956"/>
                  <a:pt x="2209800" y="876987"/>
                  <a:pt x="2209800" y="368300"/>
                </a:cubicBezTo>
                <a:lnTo>
                  <a:pt x="2184400" y="0"/>
                </a:lnTo>
                <a:close/>
              </a:path>
            </a:pathLst>
          </a:custGeom>
          <a:gradFill flip="none" rotWithShape="1">
            <a:gsLst>
              <a:gs pos="42000">
                <a:schemeClr val="accent1">
                  <a:tint val="100000"/>
                  <a:shade val="100000"/>
                  <a:satMod val="130000"/>
                </a:schemeClr>
              </a:gs>
              <a:gs pos="70000">
                <a:schemeClr val="bg1"/>
              </a:gs>
              <a:gs pos="0">
                <a:schemeClr val="tx2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Gerade Verbindung mit Pfeil 31"/>
          <p:cNvCxnSpPr/>
          <p:nvPr/>
        </p:nvCxnSpPr>
        <p:spPr>
          <a:xfrm rot="16200000" flipV="1">
            <a:off x="5091602" y="1606146"/>
            <a:ext cx="305096" cy="149764"/>
          </a:xfrm>
          <a:prstGeom prst="straightConnector1">
            <a:avLst/>
          </a:prstGeom>
          <a:ln w="3175" cmpd="sng">
            <a:solidFill>
              <a:schemeClr val="tx2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rot="5400000">
            <a:off x="5112899" y="2128618"/>
            <a:ext cx="314882" cy="100072"/>
          </a:xfrm>
          <a:prstGeom prst="straightConnector1">
            <a:avLst/>
          </a:prstGeom>
          <a:ln w="3175" cmpd="sng">
            <a:solidFill>
              <a:schemeClr val="tx2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Freihandform 33"/>
          <p:cNvSpPr/>
          <p:nvPr/>
        </p:nvSpPr>
        <p:spPr>
          <a:xfrm>
            <a:off x="4695498" y="1344565"/>
            <a:ext cx="1460678" cy="1025716"/>
          </a:xfrm>
          <a:custGeom>
            <a:avLst/>
            <a:gdLst>
              <a:gd name="connsiteX0" fmla="*/ 776901 w 7515888"/>
              <a:gd name="connsiteY0" fmla="*/ 1054836 h 6477736"/>
              <a:gd name="connsiteX1" fmla="*/ 738801 w 7515888"/>
              <a:gd name="connsiteY1" fmla="*/ 1143736 h 6477736"/>
              <a:gd name="connsiteX2" fmla="*/ 700701 w 7515888"/>
              <a:gd name="connsiteY2" fmla="*/ 1258036 h 6477736"/>
              <a:gd name="connsiteX3" fmla="*/ 662601 w 7515888"/>
              <a:gd name="connsiteY3" fmla="*/ 1385036 h 6477736"/>
              <a:gd name="connsiteX4" fmla="*/ 637201 w 7515888"/>
              <a:gd name="connsiteY4" fmla="*/ 1461236 h 6477736"/>
              <a:gd name="connsiteX5" fmla="*/ 586401 w 7515888"/>
              <a:gd name="connsiteY5" fmla="*/ 1537436 h 6477736"/>
              <a:gd name="connsiteX6" fmla="*/ 522901 w 7515888"/>
              <a:gd name="connsiteY6" fmla="*/ 1626336 h 6477736"/>
              <a:gd name="connsiteX7" fmla="*/ 497501 w 7515888"/>
              <a:gd name="connsiteY7" fmla="*/ 1740636 h 6477736"/>
              <a:gd name="connsiteX8" fmla="*/ 472101 w 7515888"/>
              <a:gd name="connsiteY8" fmla="*/ 1778736 h 6477736"/>
              <a:gd name="connsiteX9" fmla="*/ 421301 w 7515888"/>
              <a:gd name="connsiteY9" fmla="*/ 1791436 h 6477736"/>
              <a:gd name="connsiteX10" fmla="*/ 357801 w 7515888"/>
              <a:gd name="connsiteY10" fmla="*/ 1816836 h 6477736"/>
              <a:gd name="connsiteX11" fmla="*/ 281601 w 7515888"/>
              <a:gd name="connsiteY11" fmla="*/ 1893036 h 6477736"/>
              <a:gd name="connsiteX12" fmla="*/ 218101 w 7515888"/>
              <a:gd name="connsiteY12" fmla="*/ 1943836 h 6477736"/>
              <a:gd name="connsiteX13" fmla="*/ 167301 w 7515888"/>
              <a:gd name="connsiteY13" fmla="*/ 2007336 h 6477736"/>
              <a:gd name="connsiteX14" fmla="*/ 78401 w 7515888"/>
              <a:gd name="connsiteY14" fmla="*/ 2096236 h 6477736"/>
              <a:gd name="connsiteX15" fmla="*/ 14901 w 7515888"/>
              <a:gd name="connsiteY15" fmla="*/ 2172436 h 6477736"/>
              <a:gd name="connsiteX16" fmla="*/ 2201 w 7515888"/>
              <a:gd name="connsiteY16" fmla="*/ 2210536 h 6477736"/>
              <a:gd name="connsiteX17" fmla="*/ 27601 w 7515888"/>
              <a:gd name="connsiteY17" fmla="*/ 2248636 h 6477736"/>
              <a:gd name="connsiteX18" fmla="*/ 103801 w 7515888"/>
              <a:gd name="connsiteY18" fmla="*/ 2299436 h 6477736"/>
              <a:gd name="connsiteX19" fmla="*/ 116501 w 7515888"/>
              <a:gd name="connsiteY19" fmla="*/ 2337536 h 6477736"/>
              <a:gd name="connsiteX20" fmla="*/ 129201 w 7515888"/>
              <a:gd name="connsiteY20" fmla="*/ 2388336 h 6477736"/>
              <a:gd name="connsiteX21" fmla="*/ 167301 w 7515888"/>
              <a:gd name="connsiteY21" fmla="*/ 2439136 h 6477736"/>
              <a:gd name="connsiteX22" fmla="*/ 243501 w 7515888"/>
              <a:gd name="connsiteY22" fmla="*/ 2515336 h 6477736"/>
              <a:gd name="connsiteX23" fmla="*/ 243501 w 7515888"/>
              <a:gd name="connsiteY23" fmla="*/ 2743936 h 6477736"/>
              <a:gd name="connsiteX24" fmla="*/ 205401 w 7515888"/>
              <a:gd name="connsiteY24" fmla="*/ 2794736 h 6477736"/>
              <a:gd name="connsiteX25" fmla="*/ 192701 w 7515888"/>
              <a:gd name="connsiteY25" fmla="*/ 2845536 h 6477736"/>
              <a:gd name="connsiteX26" fmla="*/ 218101 w 7515888"/>
              <a:gd name="connsiteY26" fmla="*/ 3645636 h 6477736"/>
              <a:gd name="connsiteX27" fmla="*/ 243501 w 7515888"/>
              <a:gd name="connsiteY27" fmla="*/ 3683736 h 6477736"/>
              <a:gd name="connsiteX28" fmla="*/ 281601 w 7515888"/>
              <a:gd name="connsiteY28" fmla="*/ 3734536 h 6477736"/>
              <a:gd name="connsiteX29" fmla="*/ 319701 w 7515888"/>
              <a:gd name="connsiteY29" fmla="*/ 3772636 h 6477736"/>
              <a:gd name="connsiteX30" fmla="*/ 345101 w 7515888"/>
              <a:gd name="connsiteY30" fmla="*/ 3823436 h 6477736"/>
              <a:gd name="connsiteX31" fmla="*/ 421301 w 7515888"/>
              <a:gd name="connsiteY31" fmla="*/ 3874236 h 6477736"/>
              <a:gd name="connsiteX32" fmla="*/ 434001 w 7515888"/>
              <a:gd name="connsiteY32" fmla="*/ 3912336 h 6477736"/>
              <a:gd name="connsiteX33" fmla="*/ 472101 w 7515888"/>
              <a:gd name="connsiteY33" fmla="*/ 4001236 h 6477736"/>
              <a:gd name="connsiteX34" fmla="*/ 459401 w 7515888"/>
              <a:gd name="connsiteY34" fmla="*/ 4102836 h 6477736"/>
              <a:gd name="connsiteX35" fmla="*/ 434001 w 7515888"/>
              <a:gd name="connsiteY35" fmla="*/ 4204436 h 6477736"/>
              <a:gd name="connsiteX36" fmla="*/ 446701 w 7515888"/>
              <a:gd name="connsiteY36" fmla="*/ 4344136 h 6477736"/>
              <a:gd name="connsiteX37" fmla="*/ 434001 w 7515888"/>
              <a:gd name="connsiteY37" fmla="*/ 4407636 h 6477736"/>
              <a:gd name="connsiteX38" fmla="*/ 357801 w 7515888"/>
              <a:gd name="connsiteY38" fmla="*/ 4433036 h 6477736"/>
              <a:gd name="connsiteX39" fmla="*/ 256201 w 7515888"/>
              <a:gd name="connsiteY39" fmla="*/ 4534636 h 6477736"/>
              <a:gd name="connsiteX40" fmla="*/ 243501 w 7515888"/>
              <a:gd name="connsiteY40" fmla="*/ 4775936 h 6477736"/>
              <a:gd name="connsiteX41" fmla="*/ 230801 w 7515888"/>
              <a:gd name="connsiteY41" fmla="*/ 4826736 h 6477736"/>
              <a:gd name="connsiteX42" fmla="*/ 218101 w 7515888"/>
              <a:gd name="connsiteY42" fmla="*/ 5042636 h 6477736"/>
              <a:gd name="connsiteX43" fmla="*/ 205401 w 7515888"/>
              <a:gd name="connsiteY43" fmla="*/ 5093436 h 6477736"/>
              <a:gd name="connsiteX44" fmla="*/ 192701 w 7515888"/>
              <a:gd name="connsiteY44" fmla="*/ 5156936 h 6477736"/>
              <a:gd name="connsiteX45" fmla="*/ 218101 w 7515888"/>
              <a:gd name="connsiteY45" fmla="*/ 5233136 h 6477736"/>
              <a:gd name="connsiteX46" fmla="*/ 281601 w 7515888"/>
              <a:gd name="connsiteY46" fmla="*/ 5271236 h 6477736"/>
              <a:gd name="connsiteX47" fmla="*/ 319701 w 7515888"/>
              <a:gd name="connsiteY47" fmla="*/ 5436336 h 6477736"/>
              <a:gd name="connsiteX48" fmla="*/ 726101 w 7515888"/>
              <a:gd name="connsiteY48" fmla="*/ 5766536 h 6477736"/>
              <a:gd name="connsiteX49" fmla="*/ 789601 w 7515888"/>
              <a:gd name="connsiteY49" fmla="*/ 5753836 h 6477736"/>
              <a:gd name="connsiteX50" fmla="*/ 1030901 w 7515888"/>
              <a:gd name="connsiteY50" fmla="*/ 5690336 h 6477736"/>
              <a:gd name="connsiteX51" fmla="*/ 1323001 w 7515888"/>
              <a:gd name="connsiteY51" fmla="*/ 5715736 h 6477736"/>
              <a:gd name="connsiteX52" fmla="*/ 1411901 w 7515888"/>
              <a:gd name="connsiteY52" fmla="*/ 5766536 h 6477736"/>
              <a:gd name="connsiteX53" fmla="*/ 1462701 w 7515888"/>
              <a:gd name="connsiteY53" fmla="*/ 5791936 h 6477736"/>
              <a:gd name="connsiteX54" fmla="*/ 2034201 w 7515888"/>
              <a:gd name="connsiteY54" fmla="*/ 5995136 h 6477736"/>
              <a:gd name="connsiteX55" fmla="*/ 2313601 w 7515888"/>
              <a:gd name="connsiteY55" fmla="*/ 6109436 h 6477736"/>
              <a:gd name="connsiteX56" fmla="*/ 2453301 w 7515888"/>
              <a:gd name="connsiteY56" fmla="*/ 6160236 h 6477736"/>
              <a:gd name="connsiteX57" fmla="*/ 2859701 w 7515888"/>
              <a:gd name="connsiteY57" fmla="*/ 6325336 h 6477736"/>
              <a:gd name="connsiteX58" fmla="*/ 3405801 w 7515888"/>
              <a:gd name="connsiteY58" fmla="*/ 6439636 h 6477736"/>
              <a:gd name="connsiteX59" fmla="*/ 3609001 w 7515888"/>
              <a:gd name="connsiteY59" fmla="*/ 6452336 h 6477736"/>
              <a:gd name="connsiteX60" fmla="*/ 3951901 w 7515888"/>
              <a:gd name="connsiteY60" fmla="*/ 6477736 h 6477736"/>
              <a:gd name="connsiteX61" fmla="*/ 4929801 w 7515888"/>
              <a:gd name="connsiteY61" fmla="*/ 6465036 h 6477736"/>
              <a:gd name="connsiteX62" fmla="*/ 5145701 w 7515888"/>
              <a:gd name="connsiteY62" fmla="*/ 6388836 h 6477736"/>
              <a:gd name="connsiteX63" fmla="*/ 5336201 w 7515888"/>
              <a:gd name="connsiteY63" fmla="*/ 6338036 h 6477736"/>
              <a:gd name="connsiteX64" fmla="*/ 5539401 w 7515888"/>
              <a:gd name="connsiteY64" fmla="*/ 6287236 h 6477736"/>
              <a:gd name="connsiteX65" fmla="*/ 5780701 w 7515888"/>
              <a:gd name="connsiteY65" fmla="*/ 6299936 h 6477736"/>
              <a:gd name="connsiteX66" fmla="*/ 5818801 w 7515888"/>
              <a:gd name="connsiteY66" fmla="*/ 6325336 h 6477736"/>
              <a:gd name="connsiteX67" fmla="*/ 5856901 w 7515888"/>
              <a:gd name="connsiteY67" fmla="*/ 6338036 h 6477736"/>
              <a:gd name="connsiteX68" fmla="*/ 5933101 w 7515888"/>
              <a:gd name="connsiteY68" fmla="*/ 6376136 h 6477736"/>
              <a:gd name="connsiteX69" fmla="*/ 6009301 w 7515888"/>
              <a:gd name="connsiteY69" fmla="*/ 6350736 h 6477736"/>
              <a:gd name="connsiteX70" fmla="*/ 6060101 w 7515888"/>
              <a:gd name="connsiteY70" fmla="*/ 6274536 h 6477736"/>
              <a:gd name="connsiteX71" fmla="*/ 6174401 w 7515888"/>
              <a:gd name="connsiteY71" fmla="*/ 5893536 h 6477736"/>
              <a:gd name="connsiteX72" fmla="*/ 6199801 w 7515888"/>
              <a:gd name="connsiteY72" fmla="*/ 5588736 h 6477736"/>
              <a:gd name="connsiteX73" fmla="*/ 6161701 w 7515888"/>
              <a:gd name="connsiteY73" fmla="*/ 5106136 h 6477736"/>
              <a:gd name="connsiteX74" fmla="*/ 6136301 w 7515888"/>
              <a:gd name="connsiteY74" fmla="*/ 5042636 h 6477736"/>
              <a:gd name="connsiteX75" fmla="*/ 6110901 w 7515888"/>
              <a:gd name="connsiteY75" fmla="*/ 4941036 h 6477736"/>
              <a:gd name="connsiteX76" fmla="*/ 6123601 w 7515888"/>
              <a:gd name="connsiteY76" fmla="*/ 4826736 h 6477736"/>
              <a:gd name="connsiteX77" fmla="*/ 6314101 w 7515888"/>
              <a:gd name="connsiteY77" fmla="*/ 4661636 h 6477736"/>
              <a:gd name="connsiteX78" fmla="*/ 6784001 w 7515888"/>
              <a:gd name="connsiteY78" fmla="*/ 4433036 h 6477736"/>
              <a:gd name="connsiteX79" fmla="*/ 6911001 w 7515888"/>
              <a:gd name="connsiteY79" fmla="*/ 4407636 h 6477736"/>
              <a:gd name="connsiteX80" fmla="*/ 7177701 w 7515888"/>
              <a:gd name="connsiteY80" fmla="*/ 4344136 h 6477736"/>
              <a:gd name="connsiteX81" fmla="*/ 7380901 w 7515888"/>
              <a:gd name="connsiteY81" fmla="*/ 4306036 h 6477736"/>
              <a:gd name="connsiteX82" fmla="*/ 7444401 w 7515888"/>
              <a:gd name="connsiteY82" fmla="*/ 4280636 h 6477736"/>
              <a:gd name="connsiteX83" fmla="*/ 7431701 w 7515888"/>
              <a:gd name="connsiteY83" fmla="*/ 3721836 h 6477736"/>
              <a:gd name="connsiteX84" fmla="*/ 7330101 w 7515888"/>
              <a:gd name="connsiteY84" fmla="*/ 3544036 h 6477736"/>
              <a:gd name="connsiteX85" fmla="*/ 7279301 w 7515888"/>
              <a:gd name="connsiteY85" fmla="*/ 3455136 h 6477736"/>
              <a:gd name="connsiteX86" fmla="*/ 7076101 w 7515888"/>
              <a:gd name="connsiteY86" fmla="*/ 3315436 h 6477736"/>
              <a:gd name="connsiteX87" fmla="*/ 6860201 w 7515888"/>
              <a:gd name="connsiteY87" fmla="*/ 3175736 h 6477736"/>
              <a:gd name="connsiteX88" fmla="*/ 6466501 w 7515888"/>
              <a:gd name="connsiteY88" fmla="*/ 2934436 h 6477736"/>
              <a:gd name="connsiteX89" fmla="*/ 6301401 w 7515888"/>
              <a:gd name="connsiteY89" fmla="*/ 2820136 h 6477736"/>
              <a:gd name="connsiteX90" fmla="*/ 6174401 w 7515888"/>
              <a:gd name="connsiteY90" fmla="*/ 2743936 h 6477736"/>
              <a:gd name="connsiteX91" fmla="*/ 5983901 w 7515888"/>
              <a:gd name="connsiteY91" fmla="*/ 2578836 h 6477736"/>
              <a:gd name="connsiteX92" fmla="*/ 5933101 w 7515888"/>
              <a:gd name="connsiteY92" fmla="*/ 2515336 h 6477736"/>
              <a:gd name="connsiteX93" fmla="*/ 5945801 w 7515888"/>
              <a:gd name="connsiteY93" fmla="*/ 2312136 h 6477736"/>
              <a:gd name="connsiteX94" fmla="*/ 5983901 w 7515888"/>
              <a:gd name="connsiteY94" fmla="*/ 2274036 h 6477736"/>
              <a:gd name="connsiteX95" fmla="*/ 6022001 w 7515888"/>
              <a:gd name="connsiteY95" fmla="*/ 2210536 h 6477736"/>
              <a:gd name="connsiteX96" fmla="*/ 6085501 w 7515888"/>
              <a:gd name="connsiteY96" fmla="*/ 2134336 h 6477736"/>
              <a:gd name="connsiteX97" fmla="*/ 6123601 w 7515888"/>
              <a:gd name="connsiteY97" fmla="*/ 2083536 h 6477736"/>
              <a:gd name="connsiteX98" fmla="*/ 6161701 w 7515888"/>
              <a:gd name="connsiteY98" fmla="*/ 2007336 h 6477736"/>
              <a:gd name="connsiteX99" fmla="*/ 6174401 w 7515888"/>
              <a:gd name="connsiteY99" fmla="*/ 1969236 h 6477736"/>
              <a:gd name="connsiteX100" fmla="*/ 6110901 w 7515888"/>
              <a:gd name="connsiteY100" fmla="*/ 1880336 h 6477736"/>
              <a:gd name="connsiteX101" fmla="*/ 5907701 w 7515888"/>
              <a:gd name="connsiteY101" fmla="*/ 1766036 h 6477736"/>
              <a:gd name="connsiteX102" fmla="*/ 5780701 w 7515888"/>
              <a:gd name="connsiteY102" fmla="*/ 1689836 h 6477736"/>
              <a:gd name="connsiteX103" fmla="*/ 5729901 w 7515888"/>
              <a:gd name="connsiteY103" fmla="*/ 1664436 h 6477736"/>
              <a:gd name="connsiteX104" fmla="*/ 5691801 w 7515888"/>
              <a:gd name="connsiteY104" fmla="*/ 1639036 h 6477736"/>
              <a:gd name="connsiteX105" fmla="*/ 5679101 w 7515888"/>
              <a:gd name="connsiteY105" fmla="*/ 1600936 h 6477736"/>
              <a:gd name="connsiteX106" fmla="*/ 5641001 w 7515888"/>
              <a:gd name="connsiteY106" fmla="*/ 1562836 h 6477736"/>
              <a:gd name="connsiteX107" fmla="*/ 5615601 w 7515888"/>
              <a:gd name="connsiteY107" fmla="*/ 1410436 h 6477736"/>
              <a:gd name="connsiteX108" fmla="*/ 5577501 w 7515888"/>
              <a:gd name="connsiteY108" fmla="*/ 1385036 h 6477736"/>
              <a:gd name="connsiteX109" fmla="*/ 5602901 w 7515888"/>
              <a:gd name="connsiteY109" fmla="*/ 991336 h 6477736"/>
              <a:gd name="connsiteX110" fmla="*/ 5615601 w 7515888"/>
              <a:gd name="connsiteY110" fmla="*/ 927836 h 6477736"/>
              <a:gd name="connsiteX111" fmla="*/ 5717201 w 7515888"/>
              <a:gd name="connsiteY111" fmla="*/ 826236 h 6477736"/>
              <a:gd name="connsiteX112" fmla="*/ 5742601 w 7515888"/>
              <a:gd name="connsiteY112" fmla="*/ 788136 h 6477736"/>
              <a:gd name="connsiteX113" fmla="*/ 5780701 w 7515888"/>
              <a:gd name="connsiteY113" fmla="*/ 750036 h 6477736"/>
              <a:gd name="connsiteX114" fmla="*/ 5704501 w 7515888"/>
              <a:gd name="connsiteY114" fmla="*/ 648436 h 6477736"/>
              <a:gd name="connsiteX115" fmla="*/ 5602901 w 7515888"/>
              <a:gd name="connsiteY115" fmla="*/ 610336 h 6477736"/>
              <a:gd name="connsiteX116" fmla="*/ 5577501 w 7515888"/>
              <a:gd name="connsiteY116" fmla="*/ 559536 h 6477736"/>
              <a:gd name="connsiteX117" fmla="*/ 5564801 w 7515888"/>
              <a:gd name="connsiteY117" fmla="*/ 127736 h 6477736"/>
              <a:gd name="connsiteX118" fmla="*/ 5234601 w 7515888"/>
              <a:gd name="connsiteY118" fmla="*/ 736 h 6477736"/>
              <a:gd name="connsiteX119" fmla="*/ 4498001 w 7515888"/>
              <a:gd name="connsiteY119" fmla="*/ 13436 h 6477736"/>
              <a:gd name="connsiteX120" fmla="*/ 4307501 w 7515888"/>
              <a:gd name="connsiteY120" fmla="*/ 51536 h 6477736"/>
              <a:gd name="connsiteX121" fmla="*/ 4078901 w 7515888"/>
              <a:gd name="connsiteY121" fmla="*/ 76936 h 6477736"/>
              <a:gd name="connsiteX122" fmla="*/ 2681901 w 7515888"/>
              <a:gd name="connsiteY122" fmla="*/ 127736 h 6477736"/>
              <a:gd name="connsiteX123" fmla="*/ 2415201 w 7515888"/>
              <a:gd name="connsiteY123" fmla="*/ 178536 h 6477736"/>
              <a:gd name="connsiteX124" fmla="*/ 2021501 w 7515888"/>
              <a:gd name="connsiteY124" fmla="*/ 343636 h 6477736"/>
              <a:gd name="connsiteX125" fmla="*/ 1792901 w 7515888"/>
              <a:gd name="connsiteY125" fmla="*/ 597636 h 6477736"/>
              <a:gd name="connsiteX126" fmla="*/ 1754801 w 7515888"/>
              <a:gd name="connsiteY126" fmla="*/ 673836 h 6477736"/>
              <a:gd name="connsiteX127" fmla="*/ 1716701 w 7515888"/>
              <a:gd name="connsiteY127" fmla="*/ 737336 h 6477736"/>
              <a:gd name="connsiteX128" fmla="*/ 1704001 w 7515888"/>
              <a:gd name="connsiteY128" fmla="*/ 788136 h 6477736"/>
              <a:gd name="connsiteX129" fmla="*/ 1665901 w 7515888"/>
              <a:gd name="connsiteY129" fmla="*/ 826236 h 6477736"/>
              <a:gd name="connsiteX130" fmla="*/ 1627801 w 7515888"/>
              <a:gd name="connsiteY130" fmla="*/ 877036 h 6477736"/>
              <a:gd name="connsiteX131" fmla="*/ 1500801 w 7515888"/>
              <a:gd name="connsiteY131" fmla="*/ 788136 h 6477736"/>
              <a:gd name="connsiteX132" fmla="*/ 1246801 w 7515888"/>
              <a:gd name="connsiteY132" fmla="*/ 661136 h 6477736"/>
              <a:gd name="connsiteX133" fmla="*/ 1170601 w 7515888"/>
              <a:gd name="connsiteY133" fmla="*/ 648436 h 6477736"/>
              <a:gd name="connsiteX134" fmla="*/ 967401 w 7515888"/>
              <a:gd name="connsiteY134" fmla="*/ 686536 h 6477736"/>
              <a:gd name="connsiteX135" fmla="*/ 891201 w 7515888"/>
              <a:gd name="connsiteY135" fmla="*/ 762736 h 6477736"/>
              <a:gd name="connsiteX136" fmla="*/ 764201 w 7515888"/>
              <a:gd name="connsiteY136" fmla="*/ 877036 h 6477736"/>
              <a:gd name="connsiteX137" fmla="*/ 751501 w 7515888"/>
              <a:gd name="connsiteY137" fmla="*/ 927836 h 6477736"/>
              <a:gd name="connsiteX138" fmla="*/ 840401 w 7515888"/>
              <a:gd name="connsiteY138" fmla="*/ 965936 h 6477736"/>
              <a:gd name="connsiteX139" fmla="*/ 815001 w 7515888"/>
              <a:gd name="connsiteY139" fmla="*/ 1004036 h 6477736"/>
              <a:gd name="connsiteX140" fmla="*/ 802301 w 7515888"/>
              <a:gd name="connsiteY140" fmla="*/ 1042136 h 6477736"/>
              <a:gd name="connsiteX141" fmla="*/ 751501 w 7515888"/>
              <a:gd name="connsiteY141" fmla="*/ 1118336 h 6477736"/>
              <a:gd name="connsiteX142" fmla="*/ 776901 w 7515888"/>
              <a:gd name="connsiteY142" fmla="*/ 1054836 h 647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7515888" h="6477736">
                <a:moveTo>
                  <a:pt x="776901" y="1054836"/>
                </a:moveTo>
                <a:cubicBezTo>
                  <a:pt x="724923" y="1210769"/>
                  <a:pt x="817268" y="939722"/>
                  <a:pt x="738801" y="1143736"/>
                </a:cubicBezTo>
                <a:cubicBezTo>
                  <a:pt x="724384" y="1181220"/>
                  <a:pt x="712795" y="1219739"/>
                  <a:pt x="700701" y="1258036"/>
                </a:cubicBezTo>
                <a:cubicBezTo>
                  <a:pt x="687392" y="1300182"/>
                  <a:pt x="675784" y="1342851"/>
                  <a:pt x="662601" y="1385036"/>
                </a:cubicBezTo>
                <a:cubicBezTo>
                  <a:pt x="654615" y="1410591"/>
                  <a:pt x="649175" y="1437289"/>
                  <a:pt x="637201" y="1461236"/>
                </a:cubicBezTo>
                <a:cubicBezTo>
                  <a:pt x="623549" y="1488540"/>
                  <a:pt x="602107" y="1511259"/>
                  <a:pt x="586401" y="1537436"/>
                </a:cubicBezTo>
                <a:cubicBezTo>
                  <a:pt x="536253" y="1621016"/>
                  <a:pt x="590246" y="1558991"/>
                  <a:pt x="522901" y="1626336"/>
                </a:cubicBezTo>
                <a:cubicBezTo>
                  <a:pt x="518023" y="1655602"/>
                  <a:pt x="513133" y="1709372"/>
                  <a:pt x="497501" y="1740636"/>
                </a:cubicBezTo>
                <a:cubicBezTo>
                  <a:pt x="490675" y="1754288"/>
                  <a:pt x="484801" y="1770269"/>
                  <a:pt x="472101" y="1778736"/>
                </a:cubicBezTo>
                <a:cubicBezTo>
                  <a:pt x="457578" y="1788418"/>
                  <a:pt x="437860" y="1785916"/>
                  <a:pt x="421301" y="1791436"/>
                </a:cubicBezTo>
                <a:cubicBezTo>
                  <a:pt x="399674" y="1798645"/>
                  <a:pt x="378968" y="1808369"/>
                  <a:pt x="357801" y="1816836"/>
                </a:cubicBezTo>
                <a:cubicBezTo>
                  <a:pt x="332401" y="1842236"/>
                  <a:pt x="308180" y="1868873"/>
                  <a:pt x="281601" y="1893036"/>
                </a:cubicBezTo>
                <a:cubicBezTo>
                  <a:pt x="261544" y="1911270"/>
                  <a:pt x="237268" y="1924669"/>
                  <a:pt x="218101" y="1943836"/>
                </a:cubicBezTo>
                <a:cubicBezTo>
                  <a:pt x="198934" y="1963003"/>
                  <a:pt x="185618" y="1987354"/>
                  <a:pt x="167301" y="2007336"/>
                </a:cubicBezTo>
                <a:cubicBezTo>
                  <a:pt x="138983" y="2038229"/>
                  <a:pt x="97143" y="2058752"/>
                  <a:pt x="78401" y="2096236"/>
                </a:cubicBezTo>
                <a:cubicBezTo>
                  <a:pt x="46175" y="2160688"/>
                  <a:pt x="68753" y="2136534"/>
                  <a:pt x="14901" y="2172436"/>
                </a:cubicBezTo>
                <a:cubicBezTo>
                  <a:pt x="10668" y="2185136"/>
                  <a:pt x="0" y="2197331"/>
                  <a:pt x="2201" y="2210536"/>
                </a:cubicBezTo>
                <a:cubicBezTo>
                  <a:pt x="4710" y="2225592"/>
                  <a:pt x="17830" y="2236910"/>
                  <a:pt x="27601" y="2248636"/>
                </a:cubicBezTo>
                <a:cubicBezTo>
                  <a:pt x="64190" y="2292543"/>
                  <a:pt x="56844" y="2283784"/>
                  <a:pt x="103801" y="2299436"/>
                </a:cubicBezTo>
                <a:cubicBezTo>
                  <a:pt x="108034" y="2312136"/>
                  <a:pt x="112823" y="2324664"/>
                  <a:pt x="116501" y="2337536"/>
                </a:cubicBezTo>
                <a:cubicBezTo>
                  <a:pt x="121296" y="2354319"/>
                  <a:pt x="121395" y="2372724"/>
                  <a:pt x="129201" y="2388336"/>
                </a:cubicBezTo>
                <a:cubicBezTo>
                  <a:pt x="138667" y="2407268"/>
                  <a:pt x="153141" y="2423403"/>
                  <a:pt x="167301" y="2439136"/>
                </a:cubicBezTo>
                <a:cubicBezTo>
                  <a:pt x="191331" y="2465836"/>
                  <a:pt x="243501" y="2515336"/>
                  <a:pt x="243501" y="2515336"/>
                </a:cubicBezTo>
                <a:cubicBezTo>
                  <a:pt x="266034" y="2605468"/>
                  <a:pt x="273029" y="2611062"/>
                  <a:pt x="243501" y="2743936"/>
                </a:cubicBezTo>
                <a:cubicBezTo>
                  <a:pt x="238909" y="2764599"/>
                  <a:pt x="218101" y="2777803"/>
                  <a:pt x="205401" y="2794736"/>
                </a:cubicBezTo>
                <a:cubicBezTo>
                  <a:pt x="201168" y="2811669"/>
                  <a:pt x="195823" y="2828363"/>
                  <a:pt x="192701" y="2845536"/>
                </a:cubicBezTo>
                <a:cubicBezTo>
                  <a:pt x="144401" y="3111184"/>
                  <a:pt x="194462" y="3366700"/>
                  <a:pt x="218101" y="3645636"/>
                </a:cubicBezTo>
                <a:cubicBezTo>
                  <a:pt x="219390" y="3660845"/>
                  <a:pt x="234629" y="3671316"/>
                  <a:pt x="243501" y="3683736"/>
                </a:cubicBezTo>
                <a:cubicBezTo>
                  <a:pt x="255804" y="3700960"/>
                  <a:pt x="267826" y="3718465"/>
                  <a:pt x="281601" y="3734536"/>
                </a:cubicBezTo>
                <a:cubicBezTo>
                  <a:pt x="293290" y="3748173"/>
                  <a:pt x="309262" y="3758021"/>
                  <a:pt x="319701" y="3772636"/>
                </a:cubicBezTo>
                <a:cubicBezTo>
                  <a:pt x="330705" y="3788042"/>
                  <a:pt x="331714" y="3810049"/>
                  <a:pt x="345101" y="3823436"/>
                </a:cubicBezTo>
                <a:cubicBezTo>
                  <a:pt x="366687" y="3845022"/>
                  <a:pt x="421301" y="3874236"/>
                  <a:pt x="421301" y="3874236"/>
                </a:cubicBezTo>
                <a:cubicBezTo>
                  <a:pt x="425534" y="3886936"/>
                  <a:pt x="428728" y="3900031"/>
                  <a:pt x="434001" y="3912336"/>
                </a:cubicBezTo>
                <a:cubicBezTo>
                  <a:pt x="481081" y="4022190"/>
                  <a:pt x="442317" y="3911885"/>
                  <a:pt x="472101" y="4001236"/>
                </a:cubicBezTo>
                <a:cubicBezTo>
                  <a:pt x="467868" y="4035103"/>
                  <a:pt x="465691" y="4069290"/>
                  <a:pt x="459401" y="4102836"/>
                </a:cubicBezTo>
                <a:cubicBezTo>
                  <a:pt x="452968" y="4137147"/>
                  <a:pt x="434001" y="4204436"/>
                  <a:pt x="434001" y="4204436"/>
                </a:cubicBezTo>
                <a:cubicBezTo>
                  <a:pt x="438234" y="4251003"/>
                  <a:pt x="446701" y="4297377"/>
                  <a:pt x="446701" y="4344136"/>
                </a:cubicBezTo>
                <a:cubicBezTo>
                  <a:pt x="446701" y="4365722"/>
                  <a:pt x="449265" y="4392372"/>
                  <a:pt x="434001" y="4407636"/>
                </a:cubicBezTo>
                <a:cubicBezTo>
                  <a:pt x="415069" y="4426568"/>
                  <a:pt x="383201" y="4424569"/>
                  <a:pt x="357801" y="4433036"/>
                </a:cubicBezTo>
                <a:cubicBezTo>
                  <a:pt x="339891" y="4447364"/>
                  <a:pt x="262058" y="4500956"/>
                  <a:pt x="256201" y="4534636"/>
                </a:cubicBezTo>
                <a:cubicBezTo>
                  <a:pt x="242400" y="4613990"/>
                  <a:pt x="250479" y="4695694"/>
                  <a:pt x="243501" y="4775936"/>
                </a:cubicBezTo>
                <a:cubicBezTo>
                  <a:pt x="241989" y="4793325"/>
                  <a:pt x="235034" y="4809803"/>
                  <a:pt x="230801" y="4826736"/>
                </a:cubicBezTo>
                <a:cubicBezTo>
                  <a:pt x="226568" y="4898703"/>
                  <a:pt x="224936" y="4970870"/>
                  <a:pt x="218101" y="5042636"/>
                </a:cubicBezTo>
                <a:cubicBezTo>
                  <a:pt x="216446" y="5060012"/>
                  <a:pt x="209187" y="5076397"/>
                  <a:pt x="205401" y="5093436"/>
                </a:cubicBezTo>
                <a:cubicBezTo>
                  <a:pt x="200718" y="5114508"/>
                  <a:pt x="196934" y="5135769"/>
                  <a:pt x="192701" y="5156936"/>
                </a:cubicBezTo>
                <a:cubicBezTo>
                  <a:pt x="201168" y="5182336"/>
                  <a:pt x="201663" y="5212002"/>
                  <a:pt x="218101" y="5233136"/>
                </a:cubicBezTo>
                <a:cubicBezTo>
                  <a:pt x="233256" y="5252621"/>
                  <a:pt x="268349" y="5250411"/>
                  <a:pt x="281601" y="5271236"/>
                </a:cubicBezTo>
                <a:cubicBezTo>
                  <a:pt x="290536" y="5285277"/>
                  <a:pt x="313573" y="5405696"/>
                  <a:pt x="319701" y="5436336"/>
                </a:cubicBezTo>
                <a:cubicBezTo>
                  <a:pt x="354488" y="5905959"/>
                  <a:pt x="230551" y="5783054"/>
                  <a:pt x="726101" y="5766536"/>
                </a:cubicBezTo>
                <a:cubicBezTo>
                  <a:pt x="747268" y="5762303"/>
                  <a:pt x="768660" y="5759071"/>
                  <a:pt x="789601" y="5753836"/>
                </a:cubicBezTo>
                <a:cubicBezTo>
                  <a:pt x="870290" y="5733664"/>
                  <a:pt x="1030901" y="5690336"/>
                  <a:pt x="1030901" y="5690336"/>
                </a:cubicBezTo>
                <a:cubicBezTo>
                  <a:pt x="1128268" y="5698803"/>
                  <a:pt x="1227165" y="5696569"/>
                  <a:pt x="1323001" y="5715736"/>
                </a:cubicBezTo>
                <a:cubicBezTo>
                  <a:pt x="1356468" y="5722429"/>
                  <a:pt x="1381938" y="5750193"/>
                  <a:pt x="1411901" y="5766536"/>
                </a:cubicBezTo>
                <a:cubicBezTo>
                  <a:pt x="1428521" y="5775602"/>
                  <a:pt x="1444930" y="5785408"/>
                  <a:pt x="1462701" y="5791936"/>
                </a:cubicBezTo>
                <a:cubicBezTo>
                  <a:pt x="1652484" y="5861652"/>
                  <a:pt x="1847071" y="5918583"/>
                  <a:pt x="2034201" y="5995136"/>
                </a:cubicBezTo>
                <a:lnTo>
                  <a:pt x="2313601" y="6109436"/>
                </a:lnTo>
                <a:cubicBezTo>
                  <a:pt x="2359703" y="6127597"/>
                  <a:pt x="2407905" y="6140375"/>
                  <a:pt x="2453301" y="6160236"/>
                </a:cubicBezTo>
                <a:cubicBezTo>
                  <a:pt x="2595775" y="6222568"/>
                  <a:pt x="2711540" y="6277542"/>
                  <a:pt x="2859701" y="6325336"/>
                </a:cubicBezTo>
                <a:cubicBezTo>
                  <a:pt x="3022415" y="6377824"/>
                  <a:pt x="3249573" y="6418332"/>
                  <a:pt x="3405801" y="6439636"/>
                </a:cubicBezTo>
                <a:cubicBezTo>
                  <a:pt x="3473044" y="6448806"/>
                  <a:pt x="3541300" y="6447613"/>
                  <a:pt x="3609001" y="6452336"/>
                </a:cubicBezTo>
                <a:lnTo>
                  <a:pt x="3951901" y="6477736"/>
                </a:lnTo>
                <a:lnTo>
                  <a:pt x="4929801" y="6465036"/>
                </a:lnTo>
                <a:cubicBezTo>
                  <a:pt x="4992298" y="6462163"/>
                  <a:pt x="5085755" y="6411892"/>
                  <a:pt x="5145701" y="6388836"/>
                </a:cubicBezTo>
                <a:cubicBezTo>
                  <a:pt x="5243590" y="6351186"/>
                  <a:pt x="5218122" y="6369109"/>
                  <a:pt x="5336201" y="6338036"/>
                </a:cubicBezTo>
                <a:cubicBezTo>
                  <a:pt x="5545774" y="6282885"/>
                  <a:pt x="5385866" y="6312825"/>
                  <a:pt x="5539401" y="6287236"/>
                </a:cubicBezTo>
                <a:cubicBezTo>
                  <a:pt x="5619834" y="6291469"/>
                  <a:pt x="5700895" y="6289053"/>
                  <a:pt x="5780701" y="6299936"/>
                </a:cubicBezTo>
                <a:cubicBezTo>
                  <a:pt x="5795825" y="6301998"/>
                  <a:pt x="5805149" y="6318510"/>
                  <a:pt x="5818801" y="6325336"/>
                </a:cubicBezTo>
                <a:cubicBezTo>
                  <a:pt x="5830775" y="6331323"/>
                  <a:pt x="5844927" y="6332049"/>
                  <a:pt x="5856901" y="6338036"/>
                </a:cubicBezTo>
                <a:cubicBezTo>
                  <a:pt x="5955378" y="6387275"/>
                  <a:pt x="5837336" y="6344214"/>
                  <a:pt x="5933101" y="6376136"/>
                </a:cubicBezTo>
                <a:cubicBezTo>
                  <a:pt x="5958501" y="6367669"/>
                  <a:pt x="5988394" y="6367462"/>
                  <a:pt x="6009301" y="6350736"/>
                </a:cubicBezTo>
                <a:cubicBezTo>
                  <a:pt x="6033139" y="6331666"/>
                  <a:pt x="6048360" y="6302715"/>
                  <a:pt x="6060101" y="6274536"/>
                </a:cubicBezTo>
                <a:cubicBezTo>
                  <a:pt x="6118075" y="6135398"/>
                  <a:pt x="6139497" y="6033153"/>
                  <a:pt x="6174401" y="5893536"/>
                </a:cubicBezTo>
                <a:cubicBezTo>
                  <a:pt x="6183391" y="5812630"/>
                  <a:pt x="6202378" y="5657039"/>
                  <a:pt x="6199801" y="5588736"/>
                </a:cubicBezTo>
                <a:cubicBezTo>
                  <a:pt x="6193716" y="5427484"/>
                  <a:pt x="6180339" y="5266423"/>
                  <a:pt x="6161701" y="5106136"/>
                </a:cubicBezTo>
                <a:cubicBezTo>
                  <a:pt x="6159068" y="5083491"/>
                  <a:pt x="6143005" y="5064425"/>
                  <a:pt x="6136301" y="5042636"/>
                </a:cubicBezTo>
                <a:cubicBezTo>
                  <a:pt x="6126035" y="5009271"/>
                  <a:pt x="6110901" y="4941036"/>
                  <a:pt x="6110901" y="4941036"/>
                </a:cubicBezTo>
                <a:cubicBezTo>
                  <a:pt x="6115134" y="4902936"/>
                  <a:pt x="6106457" y="4861023"/>
                  <a:pt x="6123601" y="4826736"/>
                </a:cubicBezTo>
                <a:cubicBezTo>
                  <a:pt x="6142750" y="4788438"/>
                  <a:pt x="6279672" y="4681627"/>
                  <a:pt x="6314101" y="4661636"/>
                </a:cubicBezTo>
                <a:cubicBezTo>
                  <a:pt x="6324237" y="4655751"/>
                  <a:pt x="6704374" y="4448961"/>
                  <a:pt x="6784001" y="4433036"/>
                </a:cubicBezTo>
                <a:cubicBezTo>
                  <a:pt x="6826334" y="4424569"/>
                  <a:pt x="6868903" y="4417204"/>
                  <a:pt x="6911001" y="4407636"/>
                </a:cubicBezTo>
                <a:cubicBezTo>
                  <a:pt x="7027313" y="4381202"/>
                  <a:pt x="7067405" y="4365145"/>
                  <a:pt x="7177701" y="4344136"/>
                </a:cubicBezTo>
                <a:cubicBezTo>
                  <a:pt x="7202157" y="4339478"/>
                  <a:pt x="7329335" y="4323225"/>
                  <a:pt x="7380901" y="4306036"/>
                </a:cubicBezTo>
                <a:cubicBezTo>
                  <a:pt x="7402528" y="4298827"/>
                  <a:pt x="7423234" y="4289103"/>
                  <a:pt x="7444401" y="4280636"/>
                </a:cubicBezTo>
                <a:cubicBezTo>
                  <a:pt x="7515888" y="4066174"/>
                  <a:pt x="7501691" y="4141778"/>
                  <a:pt x="7431701" y="3721836"/>
                </a:cubicBezTo>
                <a:cubicBezTo>
                  <a:pt x="7416645" y="3631503"/>
                  <a:pt x="7370701" y="3607836"/>
                  <a:pt x="7330101" y="3544036"/>
                </a:cubicBezTo>
                <a:cubicBezTo>
                  <a:pt x="7311777" y="3515242"/>
                  <a:pt x="7304670" y="3477968"/>
                  <a:pt x="7279301" y="3455136"/>
                </a:cubicBezTo>
                <a:cubicBezTo>
                  <a:pt x="7218205" y="3400149"/>
                  <a:pt x="7144493" y="3361030"/>
                  <a:pt x="7076101" y="3315436"/>
                </a:cubicBezTo>
                <a:cubicBezTo>
                  <a:pt x="7004779" y="3267888"/>
                  <a:pt x="6932890" y="3221167"/>
                  <a:pt x="6860201" y="3175736"/>
                </a:cubicBezTo>
                <a:cubicBezTo>
                  <a:pt x="6751623" y="3107875"/>
                  <a:pt x="6570260" y="3006269"/>
                  <a:pt x="6466501" y="2934436"/>
                </a:cubicBezTo>
                <a:cubicBezTo>
                  <a:pt x="6411468" y="2896336"/>
                  <a:pt x="6357466" y="2856700"/>
                  <a:pt x="6301401" y="2820136"/>
                </a:cubicBezTo>
                <a:cubicBezTo>
                  <a:pt x="6260049" y="2793167"/>
                  <a:pt x="6214574" y="2772631"/>
                  <a:pt x="6174401" y="2743936"/>
                </a:cubicBezTo>
                <a:cubicBezTo>
                  <a:pt x="6127572" y="2710486"/>
                  <a:pt x="6032905" y="2633965"/>
                  <a:pt x="5983901" y="2578836"/>
                </a:cubicBezTo>
                <a:cubicBezTo>
                  <a:pt x="5965892" y="2558576"/>
                  <a:pt x="5950034" y="2536503"/>
                  <a:pt x="5933101" y="2515336"/>
                </a:cubicBezTo>
                <a:cubicBezTo>
                  <a:pt x="5912016" y="2430998"/>
                  <a:pt x="5905416" y="2433291"/>
                  <a:pt x="5945801" y="2312136"/>
                </a:cubicBezTo>
                <a:cubicBezTo>
                  <a:pt x="5951481" y="2295097"/>
                  <a:pt x="5973125" y="2288404"/>
                  <a:pt x="5983901" y="2274036"/>
                </a:cubicBezTo>
                <a:cubicBezTo>
                  <a:pt x="5998712" y="2254289"/>
                  <a:pt x="6007482" y="2230499"/>
                  <a:pt x="6022001" y="2210536"/>
                </a:cubicBezTo>
                <a:cubicBezTo>
                  <a:pt x="6041448" y="2183796"/>
                  <a:pt x="6064846" y="2160154"/>
                  <a:pt x="6085501" y="2134336"/>
                </a:cubicBezTo>
                <a:cubicBezTo>
                  <a:pt x="6098724" y="2117808"/>
                  <a:pt x="6110901" y="2100469"/>
                  <a:pt x="6123601" y="2083536"/>
                </a:cubicBezTo>
                <a:cubicBezTo>
                  <a:pt x="6155523" y="1987771"/>
                  <a:pt x="6112462" y="2105813"/>
                  <a:pt x="6161701" y="2007336"/>
                </a:cubicBezTo>
                <a:cubicBezTo>
                  <a:pt x="6167688" y="1995362"/>
                  <a:pt x="6170168" y="1981936"/>
                  <a:pt x="6174401" y="1969236"/>
                </a:cubicBezTo>
                <a:cubicBezTo>
                  <a:pt x="6153234" y="1939603"/>
                  <a:pt x="6137587" y="1905116"/>
                  <a:pt x="6110901" y="1880336"/>
                </a:cubicBezTo>
                <a:cubicBezTo>
                  <a:pt x="6035784" y="1810585"/>
                  <a:pt x="5992214" y="1805042"/>
                  <a:pt x="5907701" y="1766036"/>
                </a:cubicBezTo>
                <a:cubicBezTo>
                  <a:pt x="5759526" y="1697648"/>
                  <a:pt x="5893755" y="1760495"/>
                  <a:pt x="5780701" y="1689836"/>
                </a:cubicBezTo>
                <a:cubicBezTo>
                  <a:pt x="5764647" y="1679802"/>
                  <a:pt x="5746339" y="1673829"/>
                  <a:pt x="5729901" y="1664436"/>
                </a:cubicBezTo>
                <a:cubicBezTo>
                  <a:pt x="5716649" y="1656863"/>
                  <a:pt x="5704501" y="1647503"/>
                  <a:pt x="5691801" y="1639036"/>
                </a:cubicBezTo>
                <a:cubicBezTo>
                  <a:pt x="5687568" y="1626336"/>
                  <a:pt x="5686527" y="1612075"/>
                  <a:pt x="5679101" y="1600936"/>
                </a:cubicBezTo>
                <a:cubicBezTo>
                  <a:pt x="5669138" y="1585992"/>
                  <a:pt x="5649033" y="1578900"/>
                  <a:pt x="5641001" y="1562836"/>
                </a:cubicBezTo>
                <a:cubicBezTo>
                  <a:pt x="5629448" y="1539730"/>
                  <a:pt x="5621622" y="1423983"/>
                  <a:pt x="5615601" y="1410436"/>
                </a:cubicBezTo>
                <a:cubicBezTo>
                  <a:pt x="5609402" y="1396488"/>
                  <a:pt x="5590201" y="1393503"/>
                  <a:pt x="5577501" y="1385036"/>
                </a:cubicBezTo>
                <a:cubicBezTo>
                  <a:pt x="5537415" y="1224691"/>
                  <a:pt x="5559538" y="1338241"/>
                  <a:pt x="5602901" y="991336"/>
                </a:cubicBezTo>
                <a:cubicBezTo>
                  <a:pt x="5605578" y="969917"/>
                  <a:pt x="5605265" y="946786"/>
                  <a:pt x="5615601" y="927836"/>
                </a:cubicBezTo>
                <a:cubicBezTo>
                  <a:pt x="5649097" y="866428"/>
                  <a:pt x="5669953" y="857735"/>
                  <a:pt x="5717201" y="826236"/>
                </a:cubicBezTo>
                <a:cubicBezTo>
                  <a:pt x="5725668" y="813536"/>
                  <a:pt x="5732830" y="799862"/>
                  <a:pt x="5742601" y="788136"/>
                </a:cubicBezTo>
                <a:cubicBezTo>
                  <a:pt x="5754099" y="774338"/>
                  <a:pt x="5776345" y="767460"/>
                  <a:pt x="5780701" y="750036"/>
                </a:cubicBezTo>
                <a:cubicBezTo>
                  <a:pt x="5796648" y="686247"/>
                  <a:pt x="5748215" y="670293"/>
                  <a:pt x="5704501" y="648436"/>
                </a:cubicBezTo>
                <a:cubicBezTo>
                  <a:pt x="5674129" y="633250"/>
                  <a:pt x="5635876" y="621328"/>
                  <a:pt x="5602901" y="610336"/>
                </a:cubicBezTo>
                <a:cubicBezTo>
                  <a:pt x="5594434" y="593403"/>
                  <a:pt x="5578991" y="578409"/>
                  <a:pt x="5577501" y="559536"/>
                </a:cubicBezTo>
                <a:cubicBezTo>
                  <a:pt x="5566168" y="415987"/>
                  <a:pt x="5599725" y="267432"/>
                  <a:pt x="5564801" y="127736"/>
                </a:cubicBezTo>
                <a:cubicBezTo>
                  <a:pt x="5544656" y="47154"/>
                  <a:pt x="5243735" y="2885"/>
                  <a:pt x="5234601" y="736"/>
                </a:cubicBezTo>
                <a:cubicBezTo>
                  <a:pt x="4989068" y="4969"/>
                  <a:pt x="4743203" y="0"/>
                  <a:pt x="4498001" y="13436"/>
                </a:cubicBezTo>
                <a:cubicBezTo>
                  <a:pt x="4433340" y="16979"/>
                  <a:pt x="4371115" y="39419"/>
                  <a:pt x="4307501" y="51536"/>
                </a:cubicBezTo>
                <a:cubicBezTo>
                  <a:pt x="4226644" y="66937"/>
                  <a:pt x="4166640" y="73340"/>
                  <a:pt x="4078901" y="76936"/>
                </a:cubicBezTo>
                <a:lnTo>
                  <a:pt x="2681901" y="127736"/>
                </a:lnTo>
                <a:cubicBezTo>
                  <a:pt x="2593001" y="144669"/>
                  <a:pt x="2502565" y="154924"/>
                  <a:pt x="2415201" y="178536"/>
                </a:cubicBezTo>
                <a:cubicBezTo>
                  <a:pt x="2289735" y="212446"/>
                  <a:pt x="2138696" y="288945"/>
                  <a:pt x="2021501" y="343636"/>
                </a:cubicBezTo>
                <a:cubicBezTo>
                  <a:pt x="1920154" y="444983"/>
                  <a:pt x="1864484" y="486284"/>
                  <a:pt x="1792901" y="597636"/>
                </a:cubicBezTo>
                <a:cubicBezTo>
                  <a:pt x="1777545" y="621524"/>
                  <a:pt x="1768399" y="648905"/>
                  <a:pt x="1754801" y="673836"/>
                </a:cubicBezTo>
                <a:cubicBezTo>
                  <a:pt x="1742981" y="695506"/>
                  <a:pt x="1729401" y="716169"/>
                  <a:pt x="1716701" y="737336"/>
                </a:cubicBezTo>
                <a:cubicBezTo>
                  <a:pt x="1712468" y="754269"/>
                  <a:pt x="1712661" y="772981"/>
                  <a:pt x="1704001" y="788136"/>
                </a:cubicBezTo>
                <a:cubicBezTo>
                  <a:pt x="1695090" y="803730"/>
                  <a:pt x="1677590" y="812599"/>
                  <a:pt x="1665901" y="826236"/>
                </a:cubicBezTo>
                <a:cubicBezTo>
                  <a:pt x="1652126" y="842307"/>
                  <a:pt x="1640501" y="860103"/>
                  <a:pt x="1627801" y="877036"/>
                </a:cubicBezTo>
                <a:cubicBezTo>
                  <a:pt x="1535928" y="846412"/>
                  <a:pt x="1648690" y="889323"/>
                  <a:pt x="1500801" y="788136"/>
                </a:cubicBezTo>
                <a:cubicBezTo>
                  <a:pt x="1420722" y="733345"/>
                  <a:pt x="1339775" y="687700"/>
                  <a:pt x="1246801" y="661136"/>
                </a:cubicBezTo>
                <a:cubicBezTo>
                  <a:pt x="1222041" y="654062"/>
                  <a:pt x="1196001" y="652669"/>
                  <a:pt x="1170601" y="648436"/>
                </a:cubicBezTo>
                <a:cubicBezTo>
                  <a:pt x="1102868" y="661136"/>
                  <a:pt x="1031184" y="660443"/>
                  <a:pt x="967401" y="686536"/>
                </a:cubicBezTo>
                <a:cubicBezTo>
                  <a:pt x="934154" y="700137"/>
                  <a:pt x="918474" y="739359"/>
                  <a:pt x="891201" y="762736"/>
                </a:cubicBezTo>
                <a:cubicBezTo>
                  <a:pt x="758422" y="876547"/>
                  <a:pt x="819922" y="793454"/>
                  <a:pt x="764201" y="877036"/>
                </a:cubicBezTo>
                <a:cubicBezTo>
                  <a:pt x="759968" y="893969"/>
                  <a:pt x="745981" y="911277"/>
                  <a:pt x="751501" y="927836"/>
                </a:cubicBezTo>
                <a:cubicBezTo>
                  <a:pt x="759474" y="951756"/>
                  <a:pt x="825852" y="962299"/>
                  <a:pt x="840401" y="965936"/>
                </a:cubicBezTo>
                <a:cubicBezTo>
                  <a:pt x="831934" y="978636"/>
                  <a:pt x="821827" y="990384"/>
                  <a:pt x="815001" y="1004036"/>
                </a:cubicBezTo>
                <a:cubicBezTo>
                  <a:pt x="809014" y="1016010"/>
                  <a:pt x="808802" y="1030434"/>
                  <a:pt x="802301" y="1042136"/>
                </a:cubicBezTo>
                <a:cubicBezTo>
                  <a:pt x="787476" y="1068821"/>
                  <a:pt x="751501" y="1118336"/>
                  <a:pt x="751501" y="1118336"/>
                </a:cubicBezTo>
                <a:lnTo>
                  <a:pt x="776901" y="1054836"/>
                </a:lnTo>
                <a:close/>
              </a:path>
            </a:pathLst>
          </a:custGeom>
          <a:noFill/>
          <a:ln w="31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Gerade Verbindung mit Pfeil 34"/>
          <p:cNvCxnSpPr/>
          <p:nvPr/>
        </p:nvCxnSpPr>
        <p:spPr>
          <a:xfrm rot="16200000" flipH="1">
            <a:off x="5454481" y="1900527"/>
            <a:ext cx="277755" cy="327774"/>
          </a:xfrm>
          <a:prstGeom prst="straightConnector1">
            <a:avLst/>
          </a:prstGeom>
          <a:ln w="3175" cmpd="sng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Freihandform 35"/>
          <p:cNvSpPr/>
          <p:nvPr/>
        </p:nvSpPr>
        <p:spPr>
          <a:xfrm>
            <a:off x="6962885" y="1543914"/>
            <a:ext cx="779946" cy="655580"/>
          </a:xfrm>
          <a:custGeom>
            <a:avLst/>
            <a:gdLst>
              <a:gd name="connsiteX0" fmla="*/ 2184400 w 4013200"/>
              <a:gd name="connsiteY0" fmla="*/ 0 h 4140200"/>
              <a:gd name="connsiteX1" fmla="*/ 2184400 w 4013200"/>
              <a:gd name="connsiteY1" fmla="*/ 0 h 4140200"/>
              <a:gd name="connsiteX2" fmla="*/ 0 w 4013200"/>
              <a:gd name="connsiteY2" fmla="*/ 1231900 h 4140200"/>
              <a:gd name="connsiteX3" fmla="*/ 177800 w 4013200"/>
              <a:gd name="connsiteY3" fmla="*/ 3289300 h 4140200"/>
              <a:gd name="connsiteX4" fmla="*/ 2070100 w 4013200"/>
              <a:gd name="connsiteY4" fmla="*/ 4140200 h 4140200"/>
              <a:gd name="connsiteX5" fmla="*/ 2578100 w 4013200"/>
              <a:gd name="connsiteY5" fmla="*/ 3111500 h 4140200"/>
              <a:gd name="connsiteX6" fmla="*/ 3467100 w 4013200"/>
              <a:gd name="connsiteY6" fmla="*/ 3213100 h 4140200"/>
              <a:gd name="connsiteX7" fmla="*/ 4013200 w 4013200"/>
              <a:gd name="connsiteY7" fmla="*/ 1879600 h 4140200"/>
              <a:gd name="connsiteX8" fmla="*/ 3581400 w 4013200"/>
              <a:gd name="connsiteY8" fmla="*/ 863600 h 4140200"/>
              <a:gd name="connsiteX9" fmla="*/ 2209800 w 4013200"/>
              <a:gd name="connsiteY9" fmla="*/ 368300 h 4140200"/>
              <a:gd name="connsiteX10" fmla="*/ 2184400 w 4013200"/>
              <a:gd name="connsiteY10" fmla="*/ 0 h 414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3200" h="4140200">
                <a:moveTo>
                  <a:pt x="2184400" y="0"/>
                </a:moveTo>
                <a:lnTo>
                  <a:pt x="2184400" y="0"/>
                </a:lnTo>
                <a:lnTo>
                  <a:pt x="0" y="1231900"/>
                </a:lnTo>
                <a:lnTo>
                  <a:pt x="177800" y="3289300"/>
                </a:lnTo>
                <a:lnTo>
                  <a:pt x="2070100" y="4140200"/>
                </a:lnTo>
                <a:lnTo>
                  <a:pt x="2578100" y="3111500"/>
                </a:lnTo>
                <a:lnTo>
                  <a:pt x="3467100" y="3213100"/>
                </a:lnTo>
                <a:cubicBezTo>
                  <a:pt x="3645490" y="2767125"/>
                  <a:pt x="3532871" y="1879600"/>
                  <a:pt x="4013200" y="1879600"/>
                </a:cubicBezTo>
                <a:lnTo>
                  <a:pt x="3581400" y="863600"/>
                </a:lnTo>
                <a:cubicBezTo>
                  <a:pt x="2201790" y="390956"/>
                  <a:pt x="2209800" y="876987"/>
                  <a:pt x="2209800" y="368300"/>
                </a:cubicBezTo>
                <a:lnTo>
                  <a:pt x="2184400" y="0"/>
                </a:lnTo>
                <a:close/>
              </a:path>
            </a:pathLst>
          </a:custGeom>
          <a:gradFill flip="none" rotWithShape="1">
            <a:gsLst>
              <a:gs pos="42000">
                <a:schemeClr val="accent1">
                  <a:tint val="100000"/>
                  <a:shade val="100000"/>
                  <a:satMod val="130000"/>
                </a:schemeClr>
              </a:gs>
              <a:gs pos="70000">
                <a:schemeClr val="bg1"/>
              </a:gs>
              <a:gs pos="0">
                <a:schemeClr val="tx2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Gerade Verbindung mit Pfeil 36"/>
          <p:cNvCxnSpPr/>
          <p:nvPr/>
        </p:nvCxnSpPr>
        <p:spPr>
          <a:xfrm flipV="1">
            <a:off x="7445696" y="1695621"/>
            <a:ext cx="140737" cy="100071"/>
          </a:xfrm>
          <a:prstGeom prst="straightConnector1">
            <a:avLst/>
          </a:prstGeom>
          <a:ln w="3175" cmpd="sng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reihandform 37"/>
          <p:cNvSpPr/>
          <p:nvPr/>
        </p:nvSpPr>
        <p:spPr>
          <a:xfrm>
            <a:off x="6711722" y="1340768"/>
            <a:ext cx="1460678" cy="1025716"/>
          </a:xfrm>
          <a:custGeom>
            <a:avLst/>
            <a:gdLst>
              <a:gd name="connsiteX0" fmla="*/ 776901 w 7515888"/>
              <a:gd name="connsiteY0" fmla="*/ 1054836 h 6477736"/>
              <a:gd name="connsiteX1" fmla="*/ 738801 w 7515888"/>
              <a:gd name="connsiteY1" fmla="*/ 1143736 h 6477736"/>
              <a:gd name="connsiteX2" fmla="*/ 700701 w 7515888"/>
              <a:gd name="connsiteY2" fmla="*/ 1258036 h 6477736"/>
              <a:gd name="connsiteX3" fmla="*/ 662601 w 7515888"/>
              <a:gd name="connsiteY3" fmla="*/ 1385036 h 6477736"/>
              <a:gd name="connsiteX4" fmla="*/ 637201 w 7515888"/>
              <a:gd name="connsiteY4" fmla="*/ 1461236 h 6477736"/>
              <a:gd name="connsiteX5" fmla="*/ 586401 w 7515888"/>
              <a:gd name="connsiteY5" fmla="*/ 1537436 h 6477736"/>
              <a:gd name="connsiteX6" fmla="*/ 522901 w 7515888"/>
              <a:gd name="connsiteY6" fmla="*/ 1626336 h 6477736"/>
              <a:gd name="connsiteX7" fmla="*/ 497501 w 7515888"/>
              <a:gd name="connsiteY7" fmla="*/ 1740636 h 6477736"/>
              <a:gd name="connsiteX8" fmla="*/ 472101 w 7515888"/>
              <a:gd name="connsiteY8" fmla="*/ 1778736 h 6477736"/>
              <a:gd name="connsiteX9" fmla="*/ 421301 w 7515888"/>
              <a:gd name="connsiteY9" fmla="*/ 1791436 h 6477736"/>
              <a:gd name="connsiteX10" fmla="*/ 357801 w 7515888"/>
              <a:gd name="connsiteY10" fmla="*/ 1816836 h 6477736"/>
              <a:gd name="connsiteX11" fmla="*/ 281601 w 7515888"/>
              <a:gd name="connsiteY11" fmla="*/ 1893036 h 6477736"/>
              <a:gd name="connsiteX12" fmla="*/ 218101 w 7515888"/>
              <a:gd name="connsiteY12" fmla="*/ 1943836 h 6477736"/>
              <a:gd name="connsiteX13" fmla="*/ 167301 w 7515888"/>
              <a:gd name="connsiteY13" fmla="*/ 2007336 h 6477736"/>
              <a:gd name="connsiteX14" fmla="*/ 78401 w 7515888"/>
              <a:gd name="connsiteY14" fmla="*/ 2096236 h 6477736"/>
              <a:gd name="connsiteX15" fmla="*/ 14901 w 7515888"/>
              <a:gd name="connsiteY15" fmla="*/ 2172436 h 6477736"/>
              <a:gd name="connsiteX16" fmla="*/ 2201 w 7515888"/>
              <a:gd name="connsiteY16" fmla="*/ 2210536 h 6477736"/>
              <a:gd name="connsiteX17" fmla="*/ 27601 w 7515888"/>
              <a:gd name="connsiteY17" fmla="*/ 2248636 h 6477736"/>
              <a:gd name="connsiteX18" fmla="*/ 103801 w 7515888"/>
              <a:gd name="connsiteY18" fmla="*/ 2299436 h 6477736"/>
              <a:gd name="connsiteX19" fmla="*/ 116501 w 7515888"/>
              <a:gd name="connsiteY19" fmla="*/ 2337536 h 6477736"/>
              <a:gd name="connsiteX20" fmla="*/ 129201 w 7515888"/>
              <a:gd name="connsiteY20" fmla="*/ 2388336 h 6477736"/>
              <a:gd name="connsiteX21" fmla="*/ 167301 w 7515888"/>
              <a:gd name="connsiteY21" fmla="*/ 2439136 h 6477736"/>
              <a:gd name="connsiteX22" fmla="*/ 243501 w 7515888"/>
              <a:gd name="connsiteY22" fmla="*/ 2515336 h 6477736"/>
              <a:gd name="connsiteX23" fmla="*/ 243501 w 7515888"/>
              <a:gd name="connsiteY23" fmla="*/ 2743936 h 6477736"/>
              <a:gd name="connsiteX24" fmla="*/ 205401 w 7515888"/>
              <a:gd name="connsiteY24" fmla="*/ 2794736 h 6477736"/>
              <a:gd name="connsiteX25" fmla="*/ 192701 w 7515888"/>
              <a:gd name="connsiteY25" fmla="*/ 2845536 h 6477736"/>
              <a:gd name="connsiteX26" fmla="*/ 218101 w 7515888"/>
              <a:gd name="connsiteY26" fmla="*/ 3645636 h 6477736"/>
              <a:gd name="connsiteX27" fmla="*/ 243501 w 7515888"/>
              <a:gd name="connsiteY27" fmla="*/ 3683736 h 6477736"/>
              <a:gd name="connsiteX28" fmla="*/ 281601 w 7515888"/>
              <a:gd name="connsiteY28" fmla="*/ 3734536 h 6477736"/>
              <a:gd name="connsiteX29" fmla="*/ 319701 w 7515888"/>
              <a:gd name="connsiteY29" fmla="*/ 3772636 h 6477736"/>
              <a:gd name="connsiteX30" fmla="*/ 345101 w 7515888"/>
              <a:gd name="connsiteY30" fmla="*/ 3823436 h 6477736"/>
              <a:gd name="connsiteX31" fmla="*/ 421301 w 7515888"/>
              <a:gd name="connsiteY31" fmla="*/ 3874236 h 6477736"/>
              <a:gd name="connsiteX32" fmla="*/ 434001 w 7515888"/>
              <a:gd name="connsiteY32" fmla="*/ 3912336 h 6477736"/>
              <a:gd name="connsiteX33" fmla="*/ 472101 w 7515888"/>
              <a:gd name="connsiteY33" fmla="*/ 4001236 h 6477736"/>
              <a:gd name="connsiteX34" fmla="*/ 459401 w 7515888"/>
              <a:gd name="connsiteY34" fmla="*/ 4102836 h 6477736"/>
              <a:gd name="connsiteX35" fmla="*/ 434001 w 7515888"/>
              <a:gd name="connsiteY35" fmla="*/ 4204436 h 6477736"/>
              <a:gd name="connsiteX36" fmla="*/ 446701 w 7515888"/>
              <a:gd name="connsiteY36" fmla="*/ 4344136 h 6477736"/>
              <a:gd name="connsiteX37" fmla="*/ 434001 w 7515888"/>
              <a:gd name="connsiteY37" fmla="*/ 4407636 h 6477736"/>
              <a:gd name="connsiteX38" fmla="*/ 357801 w 7515888"/>
              <a:gd name="connsiteY38" fmla="*/ 4433036 h 6477736"/>
              <a:gd name="connsiteX39" fmla="*/ 256201 w 7515888"/>
              <a:gd name="connsiteY39" fmla="*/ 4534636 h 6477736"/>
              <a:gd name="connsiteX40" fmla="*/ 243501 w 7515888"/>
              <a:gd name="connsiteY40" fmla="*/ 4775936 h 6477736"/>
              <a:gd name="connsiteX41" fmla="*/ 230801 w 7515888"/>
              <a:gd name="connsiteY41" fmla="*/ 4826736 h 6477736"/>
              <a:gd name="connsiteX42" fmla="*/ 218101 w 7515888"/>
              <a:gd name="connsiteY42" fmla="*/ 5042636 h 6477736"/>
              <a:gd name="connsiteX43" fmla="*/ 205401 w 7515888"/>
              <a:gd name="connsiteY43" fmla="*/ 5093436 h 6477736"/>
              <a:gd name="connsiteX44" fmla="*/ 192701 w 7515888"/>
              <a:gd name="connsiteY44" fmla="*/ 5156936 h 6477736"/>
              <a:gd name="connsiteX45" fmla="*/ 218101 w 7515888"/>
              <a:gd name="connsiteY45" fmla="*/ 5233136 h 6477736"/>
              <a:gd name="connsiteX46" fmla="*/ 281601 w 7515888"/>
              <a:gd name="connsiteY46" fmla="*/ 5271236 h 6477736"/>
              <a:gd name="connsiteX47" fmla="*/ 319701 w 7515888"/>
              <a:gd name="connsiteY47" fmla="*/ 5436336 h 6477736"/>
              <a:gd name="connsiteX48" fmla="*/ 726101 w 7515888"/>
              <a:gd name="connsiteY48" fmla="*/ 5766536 h 6477736"/>
              <a:gd name="connsiteX49" fmla="*/ 789601 w 7515888"/>
              <a:gd name="connsiteY49" fmla="*/ 5753836 h 6477736"/>
              <a:gd name="connsiteX50" fmla="*/ 1030901 w 7515888"/>
              <a:gd name="connsiteY50" fmla="*/ 5690336 h 6477736"/>
              <a:gd name="connsiteX51" fmla="*/ 1323001 w 7515888"/>
              <a:gd name="connsiteY51" fmla="*/ 5715736 h 6477736"/>
              <a:gd name="connsiteX52" fmla="*/ 1411901 w 7515888"/>
              <a:gd name="connsiteY52" fmla="*/ 5766536 h 6477736"/>
              <a:gd name="connsiteX53" fmla="*/ 1462701 w 7515888"/>
              <a:gd name="connsiteY53" fmla="*/ 5791936 h 6477736"/>
              <a:gd name="connsiteX54" fmla="*/ 2034201 w 7515888"/>
              <a:gd name="connsiteY54" fmla="*/ 5995136 h 6477736"/>
              <a:gd name="connsiteX55" fmla="*/ 2313601 w 7515888"/>
              <a:gd name="connsiteY55" fmla="*/ 6109436 h 6477736"/>
              <a:gd name="connsiteX56" fmla="*/ 2453301 w 7515888"/>
              <a:gd name="connsiteY56" fmla="*/ 6160236 h 6477736"/>
              <a:gd name="connsiteX57" fmla="*/ 2859701 w 7515888"/>
              <a:gd name="connsiteY57" fmla="*/ 6325336 h 6477736"/>
              <a:gd name="connsiteX58" fmla="*/ 3405801 w 7515888"/>
              <a:gd name="connsiteY58" fmla="*/ 6439636 h 6477736"/>
              <a:gd name="connsiteX59" fmla="*/ 3609001 w 7515888"/>
              <a:gd name="connsiteY59" fmla="*/ 6452336 h 6477736"/>
              <a:gd name="connsiteX60" fmla="*/ 3951901 w 7515888"/>
              <a:gd name="connsiteY60" fmla="*/ 6477736 h 6477736"/>
              <a:gd name="connsiteX61" fmla="*/ 4929801 w 7515888"/>
              <a:gd name="connsiteY61" fmla="*/ 6465036 h 6477736"/>
              <a:gd name="connsiteX62" fmla="*/ 5145701 w 7515888"/>
              <a:gd name="connsiteY62" fmla="*/ 6388836 h 6477736"/>
              <a:gd name="connsiteX63" fmla="*/ 5336201 w 7515888"/>
              <a:gd name="connsiteY63" fmla="*/ 6338036 h 6477736"/>
              <a:gd name="connsiteX64" fmla="*/ 5539401 w 7515888"/>
              <a:gd name="connsiteY64" fmla="*/ 6287236 h 6477736"/>
              <a:gd name="connsiteX65" fmla="*/ 5780701 w 7515888"/>
              <a:gd name="connsiteY65" fmla="*/ 6299936 h 6477736"/>
              <a:gd name="connsiteX66" fmla="*/ 5818801 w 7515888"/>
              <a:gd name="connsiteY66" fmla="*/ 6325336 h 6477736"/>
              <a:gd name="connsiteX67" fmla="*/ 5856901 w 7515888"/>
              <a:gd name="connsiteY67" fmla="*/ 6338036 h 6477736"/>
              <a:gd name="connsiteX68" fmla="*/ 5933101 w 7515888"/>
              <a:gd name="connsiteY68" fmla="*/ 6376136 h 6477736"/>
              <a:gd name="connsiteX69" fmla="*/ 6009301 w 7515888"/>
              <a:gd name="connsiteY69" fmla="*/ 6350736 h 6477736"/>
              <a:gd name="connsiteX70" fmla="*/ 6060101 w 7515888"/>
              <a:gd name="connsiteY70" fmla="*/ 6274536 h 6477736"/>
              <a:gd name="connsiteX71" fmla="*/ 6174401 w 7515888"/>
              <a:gd name="connsiteY71" fmla="*/ 5893536 h 6477736"/>
              <a:gd name="connsiteX72" fmla="*/ 6199801 w 7515888"/>
              <a:gd name="connsiteY72" fmla="*/ 5588736 h 6477736"/>
              <a:gd name="connsiteX73" fmla="*/ 6161701 w 7515888"/>
              <a:gd name="connsiteY73" fmla="*/ 5106136 h 6477736"/>
              <a:gd name="connsiteX74" fmla="*/ 6136301 w 7515888"/>
              <a:gd name="connsiteY74" fmla="*/ 5042636 h 6477736"/>
              <a:gd name="connsiteX75" fmla="*/ 6110901 w 7515888"/>
              <a:gd name="connsiteY75" fmla="*/ 4941036 h 6477736"/>
              <a:gd name="connsiteX76" fmla="*/ 6123601 w 7515888"/>
              <a:gd name="connsiteY76" fmla="*/ 4826736 h 6477736"/>
              <a:gd name="connsiteX77" fmla="*/ 6314101 w 7515888"/>
              <a:gd name="connsiteY77" fmla="*/ 4661636 h 6477736"/>
              <a:gd name="connsiteX78" fmla="*/ 6784001 w 7515888"/>
              <a:gd name="connsiteY78" fmla="*/ 4433036 h 6477736"/>
              <a:gd name="connsiteX79" fmla="*/ 6911001 w 7515888"/>
              <a:gd name="connsiteY79" fmla="*/ 4407636 h 6477736"/>
              <a:gd name="connsiteX80" fmla="*/ 7177701 w 7515888"/>
              <a:gd name="connsiteY80" fmla="*/ 4344136 h 6477736"/>
              <a:gd name="connsiteX81" fmla="*/ 7380901 w 7515888"/>
              <a:gd name="connsiteY81" fmla="*/ 4306036 h 6477736"/>
              <a:gd name="connsiteX82" fmla="*/ 7444401 w 7515888"/>
              <a:gd name="connsiteY82" fmla="*/ 4280636 h 6477736"/>
              <a:gd name="connsiteX83" fmla="*/ 7431701 w 7515888"/>
              <a:gd name="connsiteY83" fmla="*/ 3721836 h 6477736"/>
              <a:gd name="connsiteX84" fmla="*/ 7330101 w 7515888"/>
              <a:gd name="connsiteY84" fmla="*/ 3544036 h 6477736"/>
              <a:gd name="connsiteX85" fmla="*/ 7279301 w 7515888"/>
              <a:gd name="connsiteY85" fmla="*/ 3455136 h 6477736"/>
              <a:gd name="connsiteX86" fmla="*/ 7076101 w 7515888"/>
              <a:gd name="connsiteY86" fmla="*/ 3315436 h 6477736"/>
              <a:gd name="connsiteX87" fmla="*/ 6860201 w 7515888"/>
              <a:gd name="connsiteY87" fmla="*/ 3175736 h 6477736"/>
              <a:gd name="connsiteX88" fmla="*/ 6466501 w 7515888"/>
              <a:gd name="connsiteY88" fmla="*/ 2934436 h 6477736"/>
              <a:gd name="connsiteX89" fmla="*/ 6301401 w 7515888"/>
              <a:gd name="connsiteY89" fmla="*/ 2820136 h 6477736"/>
              <a:gd name="connsiteX90" fmla="*/ 6174401 w 7515888"/>
              <a:gd name="connsiteY90" fmla="*/ 2743936 h 6477736"/>
              <a:gd name="connsiteX91" fmla="*/ 5983901 w 7515888"/>
              <a:gd name="connsiteY91" fmla="*/ 2578836 h 6477736"/>
              <a:gd name="connsiteX92" fmla="*/ 5933101 w 7515888"/>
              <a:gd name="connsiteY92" fmla="*/ 2515336 h 6477736"/>
              <a:gd name="connsiteX93" fmla="*/ 5945801 w 7515888"/>
              <a:gd name="connsiteY93" fmla="*/ 2312136 h 6477736"/>
              <a:gd name="connsiteX94" fmla="*/ 5983901 w 7515888"/>
              <a:gd name="connsiteY94" fmla="*/ 2274036 h 6477736"/>
              <a:gd name="connsiteX95" fmla="*/ 6022001 w 7515888"/>
              <a:gd name="connsiteY95" fmla="*/ 2210536 h 6477736"/>
              <a:gd name="connsiteX96" fmla="*/ 6085501 w 7515888"/>
              <a:gd name="connsiteY96" fmla="*/ 2134336 h 6477736"/>
              <a:gd name="connsiteX97" fmla="*/ 6123601 w 7515888"/>
              <a:gd name="connsiteY97" fmla="*/ 2083536 h 6477736"/>
              <a:gd name="connsiteX98" fmla="*/ 6161701 w 7515888"/>
              <a:gd name="connsiteY98" fmla="*/ 2007336 h 6477736"/>
              <a:gd name="connsiteX99" fmla="*/ 6174401 w 7515888"/>
              <a:gd name="connsiteY99" fmla="*/ 1969236 h 6477736"/>
              <a:gd name="connsiteX100" fmla="*/ 6110901 w 7515888"/>
              <a:gd name="connsiteY100" fmla="*/ 1880336 h 6477736"/>
              <a:gd name="connsiteX101" fmla="*/ 5907701 w 7515888"/>
              <a:gd name="connsiteY101" fmla="*/ 1766036 h 6477736"/>
              <a:gd name="connsiteX102" fmla="*/ 5780701 w 7515888"/>
              <a:gd name="connsiteY102" fmla="*/ 1689836 h 6477736"/>
              <a:gd name="connsiteX103" fmla="*/ 5729901 w 7515888"/>
              <a:gd name="connsiteY103" fmla="*/ 1664436 h 6477736"/>
              <a:gd name="connsiteX104" fmla="*/ 5691801 w 7515888"/>
              <a:gd name="connsiteY104" fmla="*/ 1639036 h 6477736"/>
              <a:gd name="connsiteX105" fmla="*/ 5679101 w 7515888"/>
              <a:gd name="connsiteY105" fmla="*/ 1600936 h 6477736"/>
              <a:gd name="connsiteX106" fmla="*/ 5641001 w 7515888"/>
              <a:gd name="connsiteY106" fmla="*/ 1562836 h 6477736"/>
              <a:gd name="connsiteX107" fmla="*/ 5615601 w 7515888"/>
              <a:gd name="connsiteY107" fmla="*/ 1410436 h 6477736"/>
              <a:gd name="connsiteX108" fmla="*/ 5577501 w 7515888"/>
              <a:gd name="connsiteY108" fmla="*/ 1385036 h 6477736"/>
              <a:gd name="connsiteX109" fmla="*/ 5602901 w 7515888"/>
              <a:gd name="connsiteY109" fmla="*/ 991336 h 6477736"/>
              <a:gd name="connsiteX110" fmla="*/ 5615601 w 7515888"/>
              <a:gd name="connsiteY110" fmla="*/ 927836 h 6477736"/>
              <a:gd name="connsiteX111" fmla="*/ 5717201 w 7515888"/>
              <a:gd name="connsiteY111" fmla="*/ 826236 h 6477736"/>
              <a:gd name="connsiteX112" fmla="*/ 5742601 w 7515888"/>
              <a:gd name="connsiteY112" fmla="*/ 788136 h 6477736"/>
              <a:gd name="connsiteX113" fmla="*/ 5780701 w 7515888"/>
              <a:gd name="connsiteY113" fmla="*/ 750036 h 6477736"/>
              <a:gd name="connsiteX114" fmla="*/ 5704501 w 7515888"/>
              <a:gd name="connsiteY114" fmla="*/ 648436 h 6477736"/>
              <a:gd name="connsiteX115" fmla="*/ 5602901 w 7515888"/>
              <a:gd name="connsiteY115" fmla="*/ 610336 h 6477736"/>
              <a:gd name="connsiteX116" fmla="*/ 5577501 w 7515888"/>
              <a:gd name="connsiteY116" fmla="*/ 559536 h 6477736"/>
              <a:gd name="connsiteX117" fmla="*/ 5564801 w 7515888"/>
              <a:gd name="connsiteY117" fmla="*/ 127736 h 6477736"/>
              <a:gd name="connsiteX118" fmla="*/ 5234601 w 7515888"/>
              <a:gd name="connsiteY118" fmla="*/ 736 h 6477736"/>
              <a:gd name="connsiteX119" fmla="*/ 4498001 w 7515888"/>
              <a:gd name="connsiteY119" fmla="*/ 13436 h 6477736"/>
              <a:gd name="connsiteX120" fmla="*/ 4307501 w 7515888"/>
              <a:gd name="connsiteY120" fmla="*/ 51536 h 6477736"/>
              <a:gd name="connsiteX121" fmla="*/ 4078901 w 7515888"/>
              <a:gd name="connsiteY121" fmla="*/ 76936 h 6477736"/>
              <a:gd name="connsiteX122" fmla="*/ 2681901 w 7515888"/>
              <a:gd name="connsiteY122" fmla="*/ 127736 h 6477736"/>
              <a:gd name="connsiteX123" fmla="*/ 2415201 w 7515888"/>
              <a:gd name="connsiteY123" fmla="*/ 178536 h 6477736"/>
              <a:gd name="connsiteX124" fmla="*/ 2021501 w 7515888"/>
              <a:gd name="connsiteY124" fmla="*/ 343636 h 6477736"/>
              <a:gd name="connsiteX125" fmla="*/ 1792901 w 7515888"/>
              <a:gd name="connsiteY125" fmla="*/ 597636 h 6477736"/>
              <a:gd name="connsiteX126" fmla="*/ 1754801 w 7515888"/>
              <a:gd name="connsiteY126" fmla="*/ 673836 h 6477736"/>
              <a:gd name="connsiteX127" fmla="*/ 1716701 w 7515888"/>
              <a:gd name="connsiteY127" fmla="*/ 737336 h 6477736"/>
              <a:gd name="connsiteX128" fmla="*/ 1704001 w 7515888"/>
              <a:gd name="connsiteY128" fmla="*/ 788136 h 6477736"/>
              <a:gd name="connsiteX129" fmla="*/ 1665901 w 7515888"/>
              <a:gd name="connsiteY129" fmla="*/ 826236 h 6477736"/>
              <a:gd name="connsiteX130" fmla="*/ 1627801 w 7515888"/>
              <a:gd name="connsiteY130" fmla="*/ 877036 h 6477736"/>
              <a:gd name="connsiteX131" fmla="*/ 1500801 w 7515888"/>
              <a:gd name="connsiteY131" fmla="*/ 788136 h 6477736"/>
              <a:gd name="connsiteX132" fmla="*/ 1246801 w 7515888"/>
              <a:gd name="connsiteY132" fmla="*/ 661136 h 6477736"/>
              <a:gd name="connsiteX133" fmla="*/ 1170601 w 7515888"/>
              <a:gd name="connsiteY133" fmla="*/ 648436 h 6477736"/>
              <a:gd name="connsiteX134" fmla="*/ 967401 w 7515888"/>
              <a:gd name="connsiteY134" fmla="*/ 686536 h 6477736"/>
              <a:gd name="connsiteX135" fmla="*/ 891201 w 7515888"/>
              <a:gd name="connsiteY135" fmla="*/ 762736 h 6477736"/>
              <a:gd name="connsiteX136" fmla="*/ 764201 w 7515888"/>
              <a:gd name="connsiteY136" fmla="*/ 877036 h 6477736"/>
              <a:gd name="connsiteX137" fmla="*/ 751501 w 7515888"/>
              <a:gd name="connsiteY137" fmla="*/ 927836 h 6477736"/>
              <a:gd name="connsiteX138" fmla="*/ 840401 w 7515888"/>
              <a:gd name="connsiteY138" fmla="*/ 965936 h 6477736"/>
              <a:gd name="connsiteX139" fmla="*/ 815001 w 7515888"/>
              <a:gd name="connsiteY139" fmla="*/ 1004036 h 6477736"/>
              <a:gd name="connsiteX140" fmla="*/ 802301 w 7515888"/>
              <a:gd name="connsiteY140" fmla="*/ 1042136 h 6477736"/>
              <a:gd name="connsiteX141" fmla="*/ 751501 w 7515888"/>
              <a:gd name="connsiteY141" fmla="*/ 1118336 h 6477736"/>
              <a:gd name="connsiteX142" fmla="*/ 776901 w 7515888"/>
              <a:gd name="connsiteY142" fmla="*/ 1054836 h 647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7515888" h="6477736">
                <a:moveTo>
                  <a:pt x="776901" y="1054836"/>
                </a:moveTo>
                <a:cubicBezTo>
                  <a:pt x="724923" y="1210769"/>
                  <a:pt x="817268" y="939722"/>
                  <a:pt x="738801" y="1143736"/>
                </a:cubicBezTo>
                <a:cubicBezTo>
                  <a:pt x="724384" y="1181220"/>
                  <a:pt x="712795" y="1219739"/>
                  <a:pt x="700701" y="1258036"/>
                </a:cubicBezTo>
                <a:cubicBezTo>
                  <a:pt x="687392" y="1300182"/>
                  <a:pt x="675784" y="1342851"/>
                  <a:pt x="662601" y="1385036"/>
                </a:cubicBezTo>
                <a:cubicBezTo>
                  <a:pt x="654615" y="1410591"/>
                  <a:pt x="649175" y="1437289"/>
                  <a:pt x="637201" y="1461236"/>
                </a:cubicBezTo>
                <a:cubicBezTo>
                  <a:pt x="623549" y="1488540"/>
                  <a:pt x="602107" y="1511259"/>
                  <a:pt x="586401" y="1537436"/>
                </a:cubicBezTo>
                <a:cubicBezTo>
                  <a:pt x="536253" y="1621016"/>
                  <a:pt x="590246" y="1558991"/>
                  <a:pt x="522901" y="1626336"/>
                </a:cubicBezTo>
                <a:cubicBezTo>
                  <a:pt x="518023" y="1655602"/>
                  <a:pt x="513133" y="1709372"/>
                  <a:pt x="497501" y="1740636"/>
                </a:cubicBezTo>
                <a:cubicBezTo>
                  <a:pt x="490675" y="1754288"/>
                  <a:pt x="484801" y="1770269"/>
                  <a:pt x="472101" y="1778736"/>
                </a:cubicBezTo>
                <a:cubicBezTo>
                  <a:pt x="457578" y="1788418"/>
                  <a:pt x="437860" y="1785916"/>
                  <a:pt x="421301" y="1791436"/>
                </a:cubicBezTo>
                <a:cubicBezTo>
                  <a:pt x="399674" y="1798645"/>
                  <a:pt x="378968" y="1808369"/>
                  <a:pt x="357801" y="1816836"/>
                </a:cubicBezTo>
                <a:cubicBezTo>
                  <a:pt x="332401" y="1842236"/>
                  <a:pt x="308180" y="1868873"/>
                  <a:pt x="281601" y="1893036"/>
                </a:cubicBezTo>
                <a:cubicBezTo>
                  <a:pt x="261544" y="1911270"/>
                  <a:pt x="237268" y="1924669"/>
                  <a:pt x="218101" y="1943836"/>
                </a:cubicBezTo>
                <a:cubicBezTo>
                  <a:pt x="198934" y="1963003"/>
                  <a:pt x="185618" y="1987354"/>
                  <a:pt x="167301" y="2007336"/>
                </a:cubicBezTo>
                <a:cubicBezTo>
                  <a:pt x="138983" y="2038229"/>
                  <a:pt x="97143" y="2058752"/>
                  <a:pt x="78401" y="2096236"/>
                </a:cubicBezTo>
                <a:cubicBezTo>
                  <a:pt x="46175" y="2160688"/>
                  <a:pt x="68753" y="2136534"/>
                  <a:pt x="14901" y="2172436"/>
                </a:cubicBezTo>
                <a:cubicBezTo>
                  <a:pt x="10668" y="2185136"/>
                  <a:pt x="0" y="2197331"/>
                  <a:pt x="2201" y="2210536"/>
                </a:cubicBezTo>
                <a:cubicBezTo>
                  <a:pt x="4710" y="2225592"/>
                  <a:pt x="17830" y="2236910"/>
                  <a:pt x="27601" y="2248636"/>
                </a:cubicBezTo>
                <a:cubicBezTo>
                  <a:pt x="64190" y="2292543"/>
                  <a:pt x="56844" y="2283784"/>
                  <a:pt x="103801" y="2299436"/>
                </a:cubicBezTo>
                <a:cubicBezTo>
                  <a:pt x="108034" y="2312136"/>
                  <a:pt x="112823" y="2324664"/>
                  <a:pt x="116501" y="2337536"/>
                </a:cubicBezTo>
                <a:cubicBezTo>
                  <a:pt x="121296" y="2354319"/>
                  <a:pt x="121395" y="2372724"/>
                  <a:pt x="129201" y="2388336"/>
                </a:cubicBezTo>
                <a:cubicBezTo>
                  <a:pt x="138667" y="2407268"/>
                  <a:pt x="153141" y="2423403"/>
                  <a:pt x="167301" y="2439136"/>
                </a:cubicBezTo>
                <a:cubicBezTo>
                  <a:pt x="191331" y="2465836"/>
                  <a:pt x="243501" y="2515336"/>
                  <a:pt x="243501" y="2515336"/>
                </a:cubicBezTo>
                <a:cubicBezTo>
                  <a:pt x="266034" y="2605468"/>
                  <a:pt x="273029" y="2611062"/>
                  <a:pt x="243501" y="2743936"/>
                </a:cubicBezTo>
                <a:cubicBezTo>
                  <a:pt x="238909" y="2764599"/>
                  <a:pt x="218101" y="2777803"/>
                  <a:pt x="205401" y="2794736"/>
                </a:cubicBezTo>
                <a:cubicBezTo>
                  <a:pt x="201168" y="2811669"/>
                  <a:pt x="195823" y="2828363"/>
                  <a:pt x="192701" y="2845536"/>
                </a:cubicBezTo>
                <a:cubicBezTo>
                  <a:pt x="144401" y="3111184"/>
                  <a:pt x="194462" y="3366700"/>
                  <a:pt x="218101" y="3645636"/>
                </a:cubicBezTo>
                <a:cubicBezTo>
                  <a:pt x="219390" y="3660845"/>
                  <a:pt x="234629" y="3671316"/>
                  <a:pt x="243501" y="3683736"/>
                </a:cubicBezTo>
                <a:cubicBezTo>
                  <a:pt x="255804" y="3700960"/>
                  <a:pt x="267826" y="3718465"/>
                  <a:pt x="281601" y="3734536"/>
                </a:cubicBezTo>
                <a:cubicBezTo>
                  <a:pt x="293290" y="3748173"/>
                  <a:pt x="309262" y="3758021"/>
                  <a:pt x="319701" y="3772636"/>
                </a:cubicBezTo>
                <a:cubicBezTo>
                  <a:pt x="330705" y="3788042"/>
                  <a:pt x="331714" y="3810049"/>
                  <a:pt x="345101" y="3823436"/>
                </a:cubicBezTo>
                <a:cubicBezTo>
                  <a:pt x="366687" y="3845022"/>
                  <a:pt x="421301" y="3874236"/>
                  <a:pt x="421301" y="3874236"/>
                </a:cubicBezTo>
                <a:cubicBezTo>
                  <a:pt x="425534" y="3886936"/>
                  <a:pt x="428728" y="3900031"/>
                  <a:pt x="434001" y="3912336"/>
                </a:cubicBezTo>
                <a:cubicBezTo>
                  <a:pt x="481081" y="4022190"/>
                  <a:pt x="442317" y="3911885"/>
                  <a:pt x="472101" y="4001236"/>
                </a:cubicBezTo>
                <a:cubicBezTo>
                  <a:pt x="467868" y="4035103"/>
                  <a:pt x="465691" y="4069290"/>
                  <a:pt x="459401" y="4102836"/>
                </a:cubicBezTo>
                <a:cubicBezTo>
                  <a:pt x="452968" y="4137147"/>
                  <a:pt x="434001" y="4204436"/>
                  <a:pt x="434001" y="4204436"/>
                </a:cubicBezTo>
                <a:cubicBezTo>
                  <a:pt x="438234" y="4251003"/>
                  <a:pt x="446701" y="4297377"/>
                  <a:pt x="446701" y="4344136"/>
                </a:cubicBezTo>
                <a:cubicBezTo>
                  <a:pt x="446701" y="4365722"/>
                  <a:pt x="449265" y="4392372"/>
                  <a:pt x="434001" y="4407636"/>
                </a:cubicBezTo>
                <a:cubicBezTo>
                  <a:pt x="415069" y="4426568"/>
                  <a:pt x="383201" y="4424569"/>
                  <a:pt x="357801" y="4433036"/>
                </a:cubicBezTo>
                <a:cubicBezTo>
                  <a:pt x="339891" y="4447364"/>
                  <a:pt x="262058" y="4500956"/>
                  <a:pt x="256201" y="4534636"/>
                </a:cubicBezTo>
                <a:cubicBezTo>
                  <a:pt x="242400" y="4613990"/>
                  <a:pt x="250479" y="4695694"/>
                  <a:pt x="243501" y="4775936"/>
                </a:cubicBezTo>
                <a:cubicBezTo>
                  <a:pt x="241989" y="4793325"/>
                  <a:pt x="235034" y="4809803"/>
                  <a:pt x="230801" y="4826736"/>
                </a:cubicBezTo>
                <a:cubicBezTo>
                  <a:pt x="226568" y="4898703"/>
                  <a:pt x="224936" y="4970870"/>
                  <a:pt x="218101" y="5042636"/>
                </a:cubicBezTo>
                <a:cubicBezTo>
                  <a:pt x="216446" y="5060012"/>
                  <a:pt x="209187" y="5076397"/>
                  <a:pt x="205401" y="5093436"/>
                </a:cubicBezTo>
                <a:cubicBezTo>
                  <a:pt x="200718" y="5114508"/>
                  <a:pt x="196934" y="5135769"/>
                  <a:pt x="192701" y="5156936"/>
                </a:cubicBezTo>
                <a:cubicBezTo>
                  <a:pt x="201168" y="5182336"/>
                  <a:pt x="201663" y="5212002"/>
                  <a:pt x="218101" y="5233136"/>
                </a:cubicBezTo>
                <a:cubicBezTo>
                  <a:pt x="233256" y="5252621"/>
                  <a:pt x="268349" y="5250411"/>
                  <a:pt x="281601" y="5271236"/>
                </a:cubicBezTo>
                <a:cubicBezTo>
                  <a:pt x="290536" y="5285277"/>
                  <a:pt x="313573" y="5405696"/>
                  <a:pt x="319701" y="5436336"/>
                </a:cubicBezTo>
                <a:cubicBezTo>
                  <a:pt x="354488" y="5905959"/>
                  <a:pt x="230551" y="5783054"/>
                  <a:pt x="726101" y="5766536"/>
                </a:cubicBezTo>
                <a:cubicBezTo>
                  <a:pt x="747268" y="5762303"/>
                  <a:pt x="768660" y="5759071"/>
                  <a:pt x="789601" y="5753836"/>
                </a:cubicBezTo>
                <a:cubicBezTo>
                  <a:pt x="870290" y="5733664"/>
                  <a:pt x="1030901" y="5690336"/>
                  <a:pt x="1030901" y="5690336"/>
                </a:cubicBezTo>
                <a:cubicBezTo>
                  <a:pt x="1128268" y="5698803"/>
                  <a:pt x="1227165" y="5696569"/>
                  <a:pt x="1323001" y="5715736"/>
                </a:cubicBezTo>
                <a:cubicBezTo>
                  <a:pt x="1356468" y="5722429"/>
                  <a:pt x="1381938" y="5750193"/>
                  <a:pt x="1411901" y="5766536"/>
                </a:cubicBezTo>
                <a:cubicBezTo>
                  <a:pt x="1428521" y="5775602"/>
                  <a:pt x="1444930" y="5785408"/>
                  <a:pt x="1462701" y="5791936"/>
                </a:cubicBezTo>
                <a:cubicBezTo>
                  <a:pt x="1652484" y="5861652"/>
                  <a:pt x="1847071" y="5918583"/>
                  <a:pt x="2034201" y="5995136"/>
                </a:cubicBezTo>
                <a:lnTo>
                  <a:pt x="2313601" y="6109436"/>
                </a:lnTo>
                <a:cubicBezTo>
                  <a:pt x="2359703" y="6127597"/>
                  <a:pt x="2407905" y="6140375"/>
                  <a:pt x="2453301" y="6160236"/>
                </a:cubicBezTo>
                <a:cubicBezTo>
                  <a:pt x="2595775" y="6222568"/>
                  <a:pt x="2711540" y="6277542"/>
                  <a:pt x="2859701" y="6325336"/>
                </a:cubicBezTo>
                <a:cubicBezTo>
                  <a:pt x="3022415" y="6377824"/>
                  <a:pt x="3249573" y="6418332"/>
                  <a:pt x="3405801" y="6439636"/>
                </a:cubicBezTo>
                <a:cubicBezTo>
                  <a:pt x="3473044" y="6448806"/>
                  <a:pt x="3541300" y="6447613"/>
                  <a:pt x="3609001" y="6452336"/>
                </a:cubicBezTo>
                <a:lnTo>
                  <a:pt x="3951901" y="6477736"/>
                </a:lnTo>
                <a:lnTo>
                  <a:pt x="4929801" y="6465036"/>
                </a:lnTo>
                <a:cubicBezTo>
                  <a:pt x="4992298" y="6462163"/>
                  <a:pt x="5085755" y="6411892"/>
                  <a:pt x="5145701" y="6388836"/>
                </a:cubicBezTo>
                <a:cubicBezTo>
                  <a:pt x="5243590" y="6351186"/>
                  <a:pt x="5218122" y="6369109"/>
                  <a:pt x="5336201" y="6338036"/>
                </a:cubicBezTo>
                <a:cubicBezTo>
                  <a:pt x="5545774" y="6282885"/>
                  <a:pt x="5385866" y="6312825"/>
                  <a:pt x="5539401" y="6287236"/>
                </a:cubicBezTo>
                <a:cubicBezTo>
                  <a:pt x="5619834" y="6291469"/>
                  <a:pt x="5700895" y="6289053"/>
                  <a:pt x="5780701" y="6299936"/>
                </a:cubicBezTo>
                <a:cubicBezTo>
                  <a:pt x="5795825" y="6301998"/>
                  <a:pt x="5805149" y="6318510"/>
                  <a:pt x="5818801" y="6325336"/>
                </a:cubicBezTo>
                <a:cubicBezTo>
                  <a:pt x="5830775" y="6331323"/>
                  <a:pt x="5844927" y="6332049"/>
                  <a:pt x="5856901" y="6338036"/>
                </a:cubicBezTo>
                <a:cubicBezTo>
                  <a:pt x="5955378" y="6387275"/>
                  <a:pt x="5837336" y="6344214"/>
                  <a:pt x="5933101" y="6376136"/>
                </a:cubicBezTo>
                <a:cubicBezTo>
                  <a:pt x="5958501" y="6367669"/>
                  <a:pt x="5988394" y="6367462"/>
                  <a:pt x="6009301" y="6350736"/>
                </a:cubicBezTo>
                <a:cubicBezTo>
                  <a:pt x="6033139" y="6331666"/>
                  <a:pt x="6048360" y="6302715"/>
                  <a:pt x="6060101" y="6274536"/>
                </a:cubicBezTo>
                <a:cubicBezTo>
                  <a:pt x="6118075" y="6135398"/>
                  <a:pt x="6139497" y="6033153"/>
                  <a:pt x="6174401" y="5893536"/>
                </a:cubicBezTo>
                <a:cubicBezTo>
                  <a:pt x="6183391" y="5812630"/>
                  <a:pt x="6202378" y="5657039"/>
                  <a:pt x="6199801" y="5588736"/>
                </a:cubicBezTo>
                <a:cubicBezTo>
                  <a:pt x="6193716" y="5427484"/>
                  <a:pt x="6180339" y="5266423"/>
                  <a:pt x="6161701" y="5106136"/>
                </a:cubicBezTo>
                <a:cubicBezTo>
                  <a:pt x="6159068" y="5083491"/>
                  <a:pt x="6143005" y="5064425"/>
                  <a:pt x="6136301" y="5042636"/>
                </a:cubicBezTo>
                <a:cubicBezTo>
                  <a:pt x="6126035" y="5009271"/>
                  <a:pt x="6110901" y="4941036"/>
                  <a:pt x="6110901" y="4941036"/>
                </a:cubicBezTo>
                <a:cubicBezTo>
                  <a:pt x="6115134" y="4902936"/>
                  <a:pt x="6106457" y="4861023"/>
                  <a:pt x="6123601" y="4826736"/>
                </a:cubicBezTo>
                <a:cubicBezTo>
                  <a:pt x="6142750" y="4788438"/>
                  <a:pt x="6279672" y="4681627"/>
                  <a:pt x="6314101" y="4661636"/>
                </a:cubicBezTo>
                <a:cubicBezTo>
                  <a:pt x="6324237" y="4655751"/>
                  <a:pt x="6704374" y="4448961"/>
                  <a:pt x="6784001" y="4433036"/>
                </a:cubicBezTo>
                <a:cubicBezTo>
                  <a:pt x="6826334" y="4424569"/>
                  <a:pt x="6868903" y="4417204"/>
                  <a:pt x="6911001" y="4407636"/>
                </a:cubicBezTo>
                <a:cubicBezTo>
                  <a:pt x="7027313" y="4381202"/>
                  <a:pt x="7067405" y="4365145"/>
                  <a:pt x="7177701" y="4344136"/>
                </a:cubicBezTo>
                <a:cubicBezTo>
                  <a:pt x="7202157" y="4339478"/>
                  <a:pt x="7329335" y="4323225"/>
                  <a:pt x="7380901" y="4306036"/>
                </a:cubicBezTo>
                <a:cubicBezTo>
                  <a:pt x="7402528" y="4298827"/>
                  <a:pt x="7423234" y="4289103"/>
                  <a:pt x="7444401" y="4280636"/>
                </a:cubicBezTo>
                <a:cubicBezTo>
                  <a:pt x="7515888" y="4066174"/>
                  <a:pt x="7501691" y="4141778"/>
                  <a:pt x="7431701" y="3721836"/>
                </a:cubicBezTo>
                <a:cubicBezTo>
                  <a:pt x="7416645" y="3631503"/>
                  <a:pt x="7370701" y="3607836"/>
                  <a:pt x="7330101" y="3544036"/>
                </a:cubicBezTo>
                <a:cubicBezTo>
                  <a:pt x="7311777" y="3515242"/>
                  <a:pt x="7304670" y="3477968"/>
                  <a:pt x="7279301" y="3455136"/>
                </a:cubicBezTo>
                <a:cubicBezTo>
                  <a:pt x="7218205" y="3400149"/>
                  <a:pt x="7144493" y="3361030"/>
                  <a:pt x="7076101" y="3315436"/>
                </a:cubicBezTo>
                <a:cubicBezTo>
                  <a:pt x="7004779" y="3267888"/>
                  <a:pt x="6932890" y="3221167"/>
                  <a:pt x="6860201" y="3175736"/>
                </a:cubicBezTo>
                <a:cubicBezTo>
                  <a:pt x="6751623" y="3107875"/>
                  <a:pt x="6570260" y="3006269"/>
                  <a:pt x="6466501" y="2934436"/>
                </a:cubicBezTo>
                <a:cubicBezTo>
                  <a:pt x="6411468" y="2896336"/>
                  <a:pt x="6357466" y="2856700"/>
                  <a:pt x="6301401" y="2820136"/>
                </a:cubicBezTo>
                <a:cubicBezTo>
                  <a:pt x="6260049" y="2793167"/>
                  <a:pt x="6214574" y="2772631"/>
                  <a:pt x="6174401" y="2743936"/>
                </a:cubicBezTo>
                <a:cubicBezTo>
                  <a:pt x="6127572" y="2710486"/>
                  <a:pt x="6032905" y="2633965"/>
                  <a:pt x="5983901" y="2578836"/>
                </a:cubicBezTo>
                <a:cubicBezTo>
                  <a:pt x="5965892" y="2558576"/>
                  <a:pt x="5950034" y="2536503"/>
                  <a:pt x="5933101" y="2515336"/>
                </a:cubicBezTo>
                <a:cubicBezTo>
                  <a:pt x="5912016" y="2430998"/>
                  <a:pt x="5905416" y="2433291"/>
                  <a:pt x="5945801" y="2312136"/>
                </a:cubicBezTo>
                <a:cubicBezTo>
                  <a:pt x="5951481" y="2295097"/>
                  <a:pt x="5973125" y="2288404"/>
                  <a:pt x="5983901" y="2274036"/>
                </a:cubicBezTo>
                <a:cubicBezTo>
                  <a:pt x="5998712" y="2254289"/>
                  <a:pt x="6007482" y="2230499"/>
                  <a:pt x="6022001" y="2210536"/>
                </a:cubicBezTo>
                <a:cubicBezTo>
                  <a:pt x="6041448" y="2183796"/>
                  <a:pt x="6064846" y="2160154"/>
                  <a:pt x="6085501" y="2134336"/>
                </a:cubicBezTo>
                <a:cubicBezTo>
                  <a:pt x="6098724" y="2117808"/>
                  <a:pt x="6110901" y="2100469"/>
                  <a:pt x="6123601" y="2083536"/>
                </a:cubicBezTo>
                <a:cubicBezTo>
                  <a:pt x="6155523" y="1987771"/>
                  <a:pt x="6112462" y="2105813"/>
                  <a:pt x="6161701" y="2007336"/>
                </a:cubicBezTo>
                <a:cubicBezTo>
                  <a:pt x="6167688" y="1995362"/>
                  <a:pt x="6170168" y="1981936"/>
                  <a:pt x="6174401" y="1969236"/>
                </a:cubicBezTo>
                <a:cubicBezTo>
                  <a:pt x="6153234" y="1939603"/>
                  <a:pt x="6137587" y="1905116"/>
                  <a:pt x="6110901" y="1880336"/>
                </a:cubicBezTo>
                <a:cubicBezTo>
                  <a:pt x="6035784" y="1810585"/>
                  <a:pt x="5992214" y="1805042"/>
                  <a:pt x="5907701" y="1766036"/>
                </a:cubicBezTo>
                <a:cubicBezTo>
                  <a:pt x="5759526" y="1697648"/>
                  <a:pt x="5893755" y="1760495"/>
                  <a:pt x="5780701" y="1689836"/>
                </a:cubicBezTo>
                <a:cubicBezTo>
                  <a:pt x="5764647" y="1679802"/>
                  <a:pt x="5746339" y="1673829"/>
                  <a:pt x="5729901" y="1664436"/>
                </a:cubicBezTo>
                <a:cubicBezTo>
                  <a:pt x="5716649" y="1656863"/>
                  <a:pt x="5704501" y="1647503"/>
                  <a:pt x="5691801" y="1639036"/>
                </a:cubicBezTo>
                <a:cubicBezTo>
                  <a:pt x="5687568" y="1626336"/>
                  <a:pt x="5686527" y="1612075"/>
                  <a:pt x="5679101" y="1600936"/>
                </a:cubicBezTo>
                <a:cubicBezTo>
                  <a:pt x="5669138" y="1585992"/>
                  <a:pt x="5649033" y="1578900"/>
                  <a:pt x="5641001" y="1562836"/>
                </a:cubicBezTo>
                <a:cubicBezTo>
                  <a:pt x="5629448" y="1539730"/>
                  <a:pt x="5621622" y="1423983"/>
                  <a:pt x="5615601" y="1410436"/>
                </a:cubicBezTo>
                <a:cubicBezTo>
                  <a:pt x="5609402" y="1396488"/>
                  <a:pt x="5590201" y="1393503"/>
                  <a:pt x="5577501" y="1385036"/>
                </a:cubicBezTo>
                <a:cubicBezTo>
                  <a:pt x="5537415" y="1224691"/>
                  <a:pt x="5559538" y="1338241"/>
                  <a:pt x="5602901" y="991336"/>
                </a:cubicBezTo>
                <a:cubicBezTo>
                  <a:pt x="5605578" y="969917"/>
                  <a:pt x="5605265" y="946786"/>
                  <a:pt x="5615601" y="927836"/>
                </a:cubicBezTo>
                <a:cubicBezTo>
                  <a:pt x="5649097" y="866428"/>
                  <a:pt x="5669953" y="857735"/>
                  <a:pt x="5717201" y="826236"/>
                </a:cubicBezTo>
                <a:cubicBezTo>
                  <a:pt x="5725668" y="813536"/>
                  <a:pt x="5732830" y="799862"/>
                  <a:pt x="5742601" y="788136"/>
                </a:cubicBezTo>
                <a:cubicBezTo>
                  <a:pt x="5754099" y="774338"/>
                  <a:pt x="5776345" y="767460"/>
                  <a:pt x="5780701" y="750036"/>
                </a:cubicBezTo>
                <a:cubicBezTo>
                  <a:pt x="5796648" y="686247"/>
                  <a:pt x="5748215" y="670293"/>
                  <a:pt x="5704501" y="648436"/>
                </a:cubicBezTo>
                <a:cubicBezTo>
                  <a:pt x="5674129" y="633250"/>
                  <a:pt x="5635876" y="621328"/>
                  <a:pt x="5602901" y="610336"/>
                </a:cubicBezTo>
                <a:cubicBezTo>
                  <a:pt x="5594434" y="593403"/>
                  <a:pt x="5578991" y="578409"/>
                  <a:pt x="5577501" y="559536"/>
                </a:cubicBezTo>
                <a:cubicBezTo>
                  <a:pt x="5566168" y="415987"/>
                  <a:pt x="5599725" y="267432"/>
                  <a:pt x="5564801" y="127736"/>
                </a:cubicBezTo>
                <a:cubicBezTo>
                  <a:pt x="5544656" y="47154"/>
                  <a:pt x="5243735" y="2885"/>
                  <a:pt x="5234601" y="736"/>
                </a:cubicBezTo>
                <a:cubicBezTo>
                  <a:pt x="4989068" y="4969"/>
                  <a:pt x="4743203" y="0"/>
                  <a:pt x="4498001" y="13436"/>
                </a:cubicBezTo>
                <a:cubicBezTo>
                  <a:pt x="4433340" y="16979"/>
                  <a:pt x="4371115" y="39419"/>
                  <a:pt x="4307501" y="51536"/>
                </a:cubicBezTo>
                <a:cubicBezTo>
                  <a:pt x="4226644" y="66937"/>
                  <a:pt x="4166640" y="73340"/>
                  <a:pt x="4078901" y="76936"/>
                </a:cubicBezTo>
                <a:lnTo>
                  <a:pt x="2681901" y="127736"/>
                </a:lnTo>
                <a:cubicBezTo>
                  <a:pt x="2593001" y="144669"/>
                  <a:pt x="2502565" y="154924"/>
                  <a:pt x="2415201" y="178536"/>
                </a:cubicBezTo>
                <a:cubicBezTo>
                  <a:pt x="2289735" y="212446"/>
                  <a:pt x="2138696" y="288945"/>
                  <a:pt x="2021501" y="343636"/>
                </a:cubicBezTo>
                <a:cubicBezTo>
                  <a:pt x="1920154" y="444983"/>
                  <a:pt x="1864484" y="486284"/>
                  <a:pt x="1792901" y="597636"/>
                </a:cubicBezTo>
                <a:cubicBezTo>
                  <a:pt x="1777545" y="621524"/>
                  <a:pt x="1768399" y="648905"/>
                  <a:pt x="1754801" y="673836"/>
                </a:cubicBezTo>
                <a:cubicBezTo>
                  <a:pt x="1742981" y="695506"/>
                  <a:pt x="1729401" y="716169"/>
                  <a:pt x="1716701" y="737336"/>
                </a:cubicBezTo>
                <a:cubicBezTo>
                  <a:pt x="1712468" y="754269"/>
                  <a:pt x="1712661" y="772981"/>
                  <a:pt x="1704001" y="788136"/>
                </a:cubicBezTo>
                <a:cubicBezTo>
                  <a:pt x="1695090" y="803730"/>
                  <a:pt x="1677590" y="812599"/>
                  <a:pt x="1665901" y="826236"/>
                </a:cubicBezTo>
                <a:cubicBezTo>
                  <a:pt x="1652126" y="842307"/>
                  <a:pt x="1640501" y="860103"/>
                  <a:pt x="1627801" y="877036"/>
                </a:cubicBezTo>
                <a:cubicBezTo>
                  <a:pt x="1535928" y="846412"/>
                  <a:pt x="1648690" y="889323"/>
                  <a:pt x="1500801" y="788136"/>
                </a:cubicBezTo>
                <a:cubicBezTo>
                  <a:pt x="1420722" y="733345"/>
                  <a:pt x="1339775" y="687700"/>
                  <a:pt x="1246801" y="661136"/>
                </a:cubicBezTo>
                <a:cubicBezTo>
                  <a:pt x="1222041" y="654062"/>
                  <a:pt x="1196001" y="652669"/>
                  <a:pt x="1170601" y="648436"/>
                </a:cubicBezTo>
                <a:cubicBezTo>
                  <a:pt x="1102868" y="661136"/>
                  <a:pt x="1031184" y="660443"/>
                  <a:pt x="967401" y="686536"/>
                </a:cubicBezTo>
                <a:cubicBezTo>
                  <a:pt x="934154" y="700137"/>
                  <a:pt x="918474" y="739359"/>
                  <a:pt x="891201" y="762736"/>
                </a:cubicBezTo>
                <a:cubicBezTo>
                  <a:pt x="758422" y="876547"/>
                  <a:pt x="819922" y="793454"/>
                  <a:pt x="764201" y="877036"/>
                </a:cubicBezTo>
                <a:cubicBezTo>
                  <a:pt x="759968" y="893969"/>
                  <a:pt x="745981" y="911277"/>
                  <a:pt x="751501" y="927836"/>
                </a:cubicBezTo>
                <a:cubicBezTo>
                  <a:pt x="759474" y="951756"/>
                  <a:pt x="825852" y="962299"/>
                  <a:pt x="840401" y="965936"/>
                </a:cubicBezTo>
                <a:cubicBezTo>
                  <a:pt x="831934" y="978636"/>
                  <a:pt x="821827" y="990384"/>
                  <a:pt x="815001" y="1004036"/>
                </a:cubicBezTo>
                <a:cubicBezTo>
                  <a:pt x="809014" y="1016010"/>
                  <a:pt x="808802" y="1030434"/>
                  <a:pt x="802301" y="1042136"/>
                </a:cubicBezTo>
                <a:cubicBezTo>
                  <a:pt x="787476" y="1068821"/>
                  <a:pt x="751501" y="1118336"/>
                  <a:pt x="751501" y="1118336"/>
                </a:cubicBezTo>
                <a:lnTo>
                  <a:pt x="776901" y="1054836"/>
                </a:lnTo>
                <a:close/>
              </a:path>
            </a:pathLst>
          </a:custGeom>
          <a:noFill/>
          <a:ln w="31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2018309" y="3429000"/>
            <a:ext cx="6874171" cy="576000"/>
          </a:xfrm>
        </p:spPr>
        <p:txBody>
          <a:bodyPr/>
          <a:lstStyle/>
          <a:p>
            <a:r>
              <a:rPr lang="en-GB" sz="2000" dirty="0" smtClean="0"/>
              <a:t>Knowledge gateways – global to regional </a:t>
            </a:r>
            <a:endParaRPr lang="en-GB" sz="2000" dirty="0"/>
          </a:p>
        </p:txBody>
      </p:sp>
      <p:sp>
        <p:nvSpPr>
          <p:cNvPr id="22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2018309" y="4332538"/>
            <a:ext cx="6874171" cy="576000"/>
          </a:xfrm>
        </p:spPr>
        <p:txBody>
          <a:bodyPr/>
          <a:lstStyle/>
          <a:p>
            <a:r>
              <a:rPr lang="en-GB" sz="2000" dirty="0" smtClean="0"/>
              <a:t>Transport gateways – global to regional </a:t>
            </a:r>
            <a:endParaRPr lang="en-GB" sz="2000" dirty="0"/>
          </a:p>
        </p:txBody>
      </p:sp>
      <p:sp>
        <p:nvSpPr>
          <p:cNvPr id="23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2009196" y="5255757"/>
            <a:ext cx="6874171" cy="576000"/>
          </a:xfrm>
        </p:spPr>
        <p:txBody>
          <a:bodyPr/>
          <a:lstStyle/>
          <a:p>
            <a:r>
              <a:rPr lang="en-GB" sz="2000" dirty="0" smtClean="0"/>
              <a:t>Attraction gateways – global to regional </a:t>
            </a:r>
            <a:endParaRPr lang="en-GB" sz="2000" dirty="0"/>
          </a:p>
        </p:txBody>
      </p:sp>
      <p:cxnSp>
        <p:nvCxnSpPr>
          <p:cNvPr id="26" name="Rak 25"/>
          <p:cNvCxnSpPr/>
          <p:nvPr/>
        </p:nvCxnSpPr>
        <p:spPr>
          <a:xfrm flipH="1">
            <a:off x="6372199" y="2204864"/>
            <a:ext cx="1" cy="387899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/>
        </p:nvCxnSpPr>
        <p:spPr>
          <a:xfrm>
            <a:off x="2411760" y="3212976"/>
            <a:ext cx="612068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/>
        </p:nvCxnSpPr>
        <p:spPr>
          <a:xfrm>
            <a:off x="2411760" y="4221088"/>
            <a:ext cx="612068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/>
        </p:nvCxnSpPr>
        <p:spPr>
          <a:xfrm>
            <a:off x="2411760" y="5085184"/>
            <a:ext cx="612068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8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4572000" y="1534795"/>
            <a:ext cx="4248472" cy="4180205"/>
          </a:xfrm>
        </p:spPr>
        <p:txBody>
          <a:bodyPr/>
          <a:lstStyle/>
          <a:p>
            <a:pPr marL="0" lvl="0" indent="0"/>
            <a:r>
              <a:rPr lang="en-GB" dirty="0"/>
              <a:t>Cities connectivity in advanced producer services and its evolution between 2000 and </a:t>
            </a:r>
            <a:r>
              <a:rPr lang="en-GB" dirty="0" smtClean="0"/>
              <a:t>2008</a:t>
            </a:r>
          </a:p>
          <a:p>
            <a:pPr marL="0" lvl="0" indent="0"/>
            <a:endParaRPr lang="en-GB" dirty="0" smtClean="0"/>
          </a:p>
          <a:p>
            <a:pPr marL="266700" lvl="0" indent="-266700">
              <a:buFont typeface="Arial"/>
              <a:buChar char="•"/>
            </a:pPr>
            <a:r>
              <a:rPr lang="en-GB" dirty="0" smtClean="0"/>
              <a:t> London – Europe’s only global business gateway </a:t>
            </a:r>
          </a:p>
          <a:p>
            <a:pPr marL="266700" lvl="0" indent="-266700">
              <a:buFont typeface="Arial"/>
              <a:buChar char="•"/>
            </a:pPr>
            <a:r>
              <a:rPr lang="en-GB" dirty="0" smtClean="0"/>
              <a:t>Chinese &amp; Indian gateways next</a:t>
            </a:r>
          </a:p>
          <a:p>
            <a:pPr marL="266700" lvl="0" indent="-266700">
              <a:buFont typeface="Arial"/>
              <a:buChar char="•"/>
            </a:pPr>
            <a:r>
              <a:rPr lang="en-GB" dirty="0"/>
              <a:t> </a:t>
            </a:r>
            <a:r>
              <a:rPr lang="en-GB" dirty="0" smtClean="0"/>
              <a:t>In Europe Dublin, Rome, Bucharest and Warsaw increase network connectivity </a:t>
            </a:r>
          </a:p>
          <a:p>
            <a:pPr marL="266700" lvl="0" indent="-266700">
              <a:buFont typeface="Arial"/>
              <a:buChar char="•"/>
            </a:pPr>
            <a:r>
              <a:rPr lang="en-GB" dirty="0"/>
              <a:t> </a:t>
            </a:r>
            <a:r>
              <a:rPr lang="en-GB" dirty="0" smtClean="0"/>
              <a:t>Accountancy important factor in Europe</a:t>
            </a:r>
          </a:p>
          <a:p>
            <a:pPr marL="266700" lvl="0" indent="-266700">
              <a:buFont typeface="Arial"/>
              <a:buChar char="•"/>
            </a:pPr>
            <a:r>
              <a:rPr lang="en-GB" dirty="0"/>
              <a:t> </a:t>
            </a:r>
            <a:r>
              <a:rPr lang="en-GB" dirty="0" smtClean="0"/>
              <a:t>European cities still can improve their global position</a:t>
            </a:r>
          </a:p>
          <a:p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Economic &amp; Business Gateways</a:t>
            </a:r>
            <a:endParaRPr lang="en-GB" dirty="0"/>
          </a:p>
        </p:txBody>
      </p:sp>
      <p:pic>
        <p:nvPicPr>
          <p:cNvPr id="4" name="Picture 4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71800"/>
            <a:ext cx="724108" cy="553195"/>
          </a:xfrm>
          <a:prstGeom prst="rect">
            <a:avLst/>
          </a:prstGeom>
        </p:spPr>
      </p:pic>
      <p:pic>
        <p:nvPicPr>
          <p:cNvPr id="5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34795"/>
            <a:ext cx="3657600" cy="448500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Platshållare för innehåll 2"/>
          <p:cNvSpPr txBox="1">
            <a:spLocks/>
          </p:cNvSpPr>
          <p:nvPr/>
        </p:nvSpPr>
        <p:spPr bwMode="auto">
          <a:xfrm>
            <a:off x="2447764" y="5229200"/>
            <a:ext cx="1590836" cy="173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None/>
              <a:defRPr sz="1800" kern="1200" baseline="0">
                <a:solidFill>
                  <a:schemeClr val="tx1"/>
                </a:solidFill>
                <a:latin typeface="Arial"/>
                <a:ea typeface="ＭＳ Ｐゴシック" pitchFamily="-107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pitchFamily="-107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pitchFamily="-107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pitchFamily="-107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pitchFamily="-107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en-GB" sz="1600" dirty="0"/>
              <a:t>a</a:t>
            </a:r>
            <a:r>
              <a:rPr lang="en-GB" sz="1600" dirty="0" smtClean="0"/>
              <a:t>ccountancy, advertising, banking, law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37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4572000" y="1752600"/>
            <a:ext cx="3733800" cy="3581400"/>
          </a:xfrm>
        </p:spPr>
        <p:txBody>
          <a:bodyPr/>
          <a:lstStyle/>
          <a:p>
            <a:pPr marL="0" indent="0"/>
            <a:r>
              <a:rPr lang="en-GB" dirty="0" smtClean="0"/>
              <a:t>Territorial patterns of innovation</a:t>
            </a:r>
          </a:p>
          <a:p>
            <a:pPr marL="0" indent="0"/>
            <a:endParaRPr lang="en-GB" dirty="0" smtClean="0"/>
          </a:p>
          <a:p>
            <a:pPr marL="177800" indent="-177800">
              <a:buFont typeface="Arial"/>
              <a:buChar char="•"/>
            </a:pPr>
            <a:r>
              <a:rPr lang="en-GB" dirty="0" smtClean="0"/>
              <a:t>Research centres as gateways in knowledge and science networks </a:t>
            </a:r>
          </a:p>
          <a:p>
            <a:pPr marL="0" indent="0"/>
            <a:endParaRPr lang="en-GB" dirty="0" smtClean="0"/>
          </a:p>
          <a:p>
            <a:pPr marL="177800" indent="-177800">
              <a:buFont typeface="Arial"/>
              <a:buChar char="•"/>
            </a:pPr>
            <a:r>
              <a:rPr lang="en-GB" dirty="0" smtClean="0"/>
              <a:t>European core hosts most gateways</a:t>
            </a:r>
          </a:p>
          <a:p>
            <a:pPr marL="177800" indent="-177800">
              <a:buFont typeface="Arial"/>
              <a:buChar char="•"/>
            </a:pPr>
            <a:r>
              <a:rPr lang="en-GB" dirty="0" smtClean="0"/>
              <a:t>Smart technological application areas – translating science into innovation (Northern Italy, UK, Sweden)</a:t>
            </a:r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Knowledge Gateways</a:t>
            </a:r>
            <a:endParaRPr lang="en-GB" dirty="0"/>
          </a:p>
        </p:txBody>
      </p:sp>
      <p:pic>
        <p:nvPicPr>
          <p:cNvPr id="4" name="Picture 5"/>
          <p:cNvPicPr/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881499" cy="499864"/>
          </a:xfrm>
          <a:prstGeom prst="rect">
            <a:avLst/>
          </a:prstGeom>
        </p:spPr>
      </p:pic>
      <p:pic>
        <p:nvPicPr>
          <p:cNvPr id="5" name="Content Placeholder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96" r="-1196"/>
          <a:stretch>
            <a:fillRect/>
          </a:stretch>
        </p:blipFill>
        <p:spPr bwMode="auto">
          <a:xfrm>
            <a:off x="381000" y="1524000"/>
            <a:ext cx="3733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67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4495800" y="1752600"/>
            <a:ext cx="4191000" cy="3581400"/>
          </a:xfrm>
        </p:spPr>
        <p:txBody>
          <a:bodyPr/>
          <a:lstStyle/>
          <a:p>
            <a:pPr marL="0" lvl="0" indent="0"/>
            <a:r>
              <a:rPr lang="en-GB" dirty="0"/>
              <a:t>Flights to intercontinental destinations reachable within 5h time, </a:t>
            </a:r>
            <a:r>
              <a:rPr lang="en-GB" dirty="0" smtClean="0"/>
              <a:t>2012</a:t>
            </a:r>
          </a:p>
          <a:p>
            <a:pPr marL="0" lvl="0" indent="0"/>
            <a:endParaRPr lang="en-GB" dirty="0" smtClean="0"/>
          </a:p>
          <a:p>
            <a:pPr marL="266700" lvl="0" indent="-266700">
              <a:buFont typeface="Arial"/>
              <a:buChar char="•"/>
            </a:pPr>
            <a:r>
              <a:rPr lang="en-GB" dirty="0" smtClean="0"/>
              <a:t>Global hubs concentrated in the European core </a:t>
            </a:r>
          </a:p>
          <a:p>
            <a:pPr marL="266700" lvl="0" indent="-266700">
              <a:buFont typeface="Arial"/>
              <a:buChar char="•"/>
            </a:pPr>
            <a:r>
              <a:rPr lang="en-GB" dirty="0" smtClean="0"/>
              <a:t>Airports of major urban areas as important hubs </a:t>
            </a:r>
          </a:p>
          <a:p>
            <a:pPr marL="266700" lvl="0" indent="-266700">
              <a:buFont typeface="Arial"/>
              <a:buChar char="•"/>
            </a:pPr>
            <a:r>
              <a:rPr lang="en-GB" dirty="0" smtClean="0"/>
              <a:t>Exceptions: e.g. Athens, Sofia, Bucharest and Stockholm are no global hubs </a:t>
            </a:r>
          </a:p>
          <a:p>
            <a:pPr marL="266700" lvl="0" indent="-266700">
              <a:buFont typeface="Arial"/>
              <a:buChar char="•"/>
            </a:pPr>
            <a:r>
              <a:rPr lang="en-GB" dirty="0" smtClean="0"/>
              <a:t>Different geographical orientation </a:t>
            </a:r>
          </a:p>
          <a:p>
            <a:pPr marL="266700" lvl="0" indent="-266700">
              <a:buFont typeface="Arial"/>
              <a:buChar char="•"/>
            </a:pPr>
            <a:endParaRPr lang="en-GB" dirty="0" smtClean="0"/>
          </a:p>
          <a:p>
            <a:pPr marL="266700" lvl="0" indent="-266700">
              <a:buFont typeface="Arial"/>
              <a:buChar char="•"/>
            </a:pPr>
            <a:endParaRPr lang="en-GB" dirty="0" smtClean="0"/>
          </a:p>
          <a:p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Transport Gateways</a:t>
            </a:r>
            <a:endParaRPr lang="en-GB" dirty="0"/>
          </a:p>
        </p:txBody>
      </p:sp>
      <p:pic>
        <p:nvPicPr>
          <p:cNvPr id="4" name="Picture 6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71800"/>
            <a:ext cx="685800" cy="499800"/>
          </a:xfrm>
          <a:prstGeom prst="rect">
            <a:avLst/>
          </a:prstGeom>
        </p:spPr>
      </p:pic>
      <p:pic>
        <p:nvPicPr>
          <p:cNvPr id="5" name="Bild 6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" y="1524000"/>
            <a:ext cx="370903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32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457200" y="1524000"/>
            <a:ext cx="8507288" cy="3810000"/>
          </a:xfrm>
        </p:spPr>
        <p:txBody>
          <a:bodyPr/>
          <a:lstStyle/>
          <a:p>
            <a:pPr marL="0" lvl="0" indent="0"/>
            <a:r>
              <a:rPr lang="en-GB" dirty="0"/>
              <a:t>National and foreign tourists per 1,000 inhabitants, 2006-</a:t>
            </a:r>
            <a:r>
              <a:rPr lang="en-GB" dirty="0" smtClean="0"/>
              <a:t>2009</a:t>
            </a:r>
          </a:p>
          <a:p>
            <a:pPr marL="0" lvl="0" indent="0"/>
            <a:endParaRPr lang="en-GB" dirty="0" smtClean="0"/>
          </a:p>
          <a:p>
            <a:pPr marL="5740400" lvl="0" indent="-266700">
              <a:buFont typeface="Arial"/>
              <a:buChar char="•"/>
            </a:pPr>
            <a:r>
              <a:rPr lang="en-GB" dirty="0" smtClean="0"/>
              <a:t>International tourism: major cities, Mediterranean &amp; Alps</a:t>
            </a:r>
          </a:p>
          <a:p>
            <a:pPr marL="5740400" lvl="0" indent="-266700">
              <a:buFont typeface="Arial"/>
              <a:buChar char="•"/>
            </a:pPr>
            <a:r>
              <a:rPr lang="en-GB" dirty="0" smtClean="0"/>
              <a:t>Domestic tourism:</a:t>
            </a:r>
            <a:br>
              <a:rPr lang="en-GB" dirty="0" smtClean="0"/>
            </a:br>
            <a:r>
              <a:rPr lang="en-GB" dirty="0" smtClean="0"/>
              <a:t>rural and coastal areas </a:t>
            </a:r>
          </a:p>
          <a:p>
            <a:pPr marL="5740400" lvl="0" indent="-266700">
              <a:buFont typeface="Arial"/>
              <a:buChar char="•"/>
            </a:pPr>
            <a:r>
              <a:rPr lang="en-GB" dirty="0" smtClean="0"/>
              <a:t>Migration:</a:t>
            </a:r>
            <a:br>
              <a:rPr lang="en-GB" dirty="0" smtClean="0"/>
            </a:br>
            <a:r>
              <a:rPr lang="en-GB" dirty="0" smtClean="0"/>
              <a:t>cities </a:t>
            </a:r>
            <a:br>
              <a:rPr lang="en-GB" dirty="0" smtClean="0"/>
            </a:br>
            <a:r>
              <a:rPr lang="en-GB" dirty="0" smtClean="0"/>
              <a:t>different types of </a:t>
            </a:r>
            <a:r>
              <a:rPr lang="en-GB" dirty="0" err="1" smtClean="0"/>
              <a:t>migratnts</a:t>
            </a:r>
            <a:endParaRPr lang="en-GB" dirty="0" smtClean="0"/>
          </a:p>
          <a:p>
            <a:pPr marL="0" indent="0"/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Attraction Gateways</a:t>
            </a:r>
            <a:endParaRPr lang="en-GB" dirty="0"/>
          </a:p>
        </p:txBody>
      </p:sp>
      <p:pic>
        <p:nvPicPr>
          <p:cNvPr id="4" name="Picture 8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71800"/>
            <a:ext cx="838200" cy="499800"/>
          </a:xfrm>
          <a:prstGeom prst="rect">
            <a:avLst/>
          </a:prstGeom>
        </p:spPr>
      </p:pic>
      <p:pic>
        <p:nvPicPr>
          <p:cNvPr id="5" name="Picture 3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987232"/>
            <a:ext cx="5461000" cy="403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87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Gateway &amp; its hinterland as symbiosis</a:t>
            </a:r>
          </a:p>
          <a:p>
            <a:r>
              <a:rPr lang="en-GB" dirty="0" smtClean="0"/>
              <a:t>Smaller cities matter  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National &amp; Regional Gateways</a:t>
            </a:r>
            <a:endParaRPr lang="en-GB" dirty="0"/>
          </a:p>
        </p:txBody>
      </p:sp>
      <p:grpSp>
        <p:nvGrpSpPr>
          <p:cNvPr id="6" name="Gruppierung 5"/>
          <p:cNvGrpSpPr/>
          <p:nvPr/>
        </p:nvGrpSpPr>
        <p:grpSpPr>
          <a:xfrm>
            <a:off x="2582381" y="2818480"/>
            <a:ext cx="3384376" cy="2664296"/>
            <a:chOff x="10633280" y="2247522"/>
            <a:chExt cx="2286570" cy="1899177"/>
          </a:xfrm>
        </p:grpSpPr>
        <p:sp>
          <p:nvSpPr>
            <p:cNvPr id="7" name="Freihandform 6"/>
            <p:cNvSpPr/>
            <p:nvPr/>
          </p:nvSpPr>
          <p:spPr>
            <a:xfrm>
              <a:off x="11128826" y="2623660"/>
              <a:ext cx="1154928" cy="1213846"/>
            </a:xfrm>
            <a:custGeom>
              <a:avLst/>
              <a:gdLst>
                <a:gd name="connsiteX0" fmla="*/ 2184400 w 4013200"/>
                <a:gd name="connsiteY0" fmla="*/ 0 h 4140200"/>
                <a:gd name="connsiteX1" fmla="*/ 2184400 w 4013200"/>
                <a:gd name="connsiteY1" fmla="*/ 0 h 4140200"/>
                <a:gd name="connsiteX2" fmla="*/ 0 w 4013200"/>
                <a:gd name="connsiteY2" fmla="*/ 1231900 h 4140200"/>
                <a:gd name="connsiteX3" fmla="*/ 177800 w 4013200"/>
                <a:gd name="connsiteY3" fmla="*/ 3289300 h 4140200"/>
                <a:gd name="connsiteX4" fmla="*/ 2070100 w 4013200"/>
                <a:gd name="connsiteY4" fmla="*/ 4140200 h 4140200"/>
                <a:gd name="connsiteX5" fmla="*/ 2578100 w 4013200"/>
                <a:gd name="connsiteY5" fmla="*/ 3111500 h 4140200"/>
                <a:gd name="connsiteX6" fmla="*/ 3467100 w 4013200"/>
                <a:gd name="connsiteY6" fmla="*/ 3213100 h 4140200"/>
                <a:gd name="connsiteX7" fmla="*/ 4013200 w 4013200"/>
                <a:gd name="connsiteY7" fmla="*/ 1879600 h 4140200"/>
                <a:gd name="connsiteX8" fmla="*/ 3581400 w 4013200"/>
                <a:gd name="connsiteY8" fmla="*/ 863600 h 4140200"/>
                <a:gd name="connsiteX9" fmla="*/ 2209800 w 4013200"/>
                <a:gd name="connsiteY9" fmla="*/ 368300 h 4140200"/>
                <a:gd name="connsiteX10" fmla="*/ 2184400 w 4013200"/>
                <a:gd name="connsiteY10" fmla="*/ 0 h 414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13200" h="4140200">
                  <a:moveTo>
                    <a:pt x="2184400" y="0"/>
                  </a:moveTo>
                  <a:lnTo>
                    <a:pt x="2184400" y="0"/>
                  </a:lnTo>
                  <a:lnTo>
                    <a:pt x="0" y="1231900"/>
                  </a:lnTo>
                  <a:lnTo>
                    <a:pt x="177800" y="3289300"/>
                  </a:lnTo>
                  <a:lnTo>
                    <a:pt x="2070100" y="4140200"/>
                  </a:lnTo>
                  <a:lnTo>
                    <a:pt x="2578100" y="3111500"/>
                  </a:lnTo>
                  <a:lnTo>
                    <a:pt x="3467100" y="3213100"/>
                  </a:lnTo>
                  <a:cubicBezTo>
                    <a:pt x="3645490" y="2767125"/>
                    <a:pt x="3532871" y="1879600"/>
                    <a:pt x="4013200" y="1879600"/>
                  </a:cubicBezTo>
                  <a:lnTo>
                    <a:pt x="3581400" y="863600"/>
                  </a:lnTo>
                  <a:cubicBezTo>
                    <a:pt x="2201790" y="390956"/>
                    <a:pt x="2209800" y="876987"/>
                    <a:pt x="2209800" y="368300"/>
                  </a:cubicBezTo>
                  <a:lnTo>
                    <a:pt x="2184400" y="0"/>
                  </a:lnTo>
                  <a:close/>
                </a:path>
              </a:pathLst>
            </a:custGeom>
            <a:gradFill flip="none" rotWithShape="1">
              <a:gsLst>
                <a:gs pos="42000">
                  <a:schemeClr val="accent1">
                    <a:tint val="100000"/>
                    <a:shade val="100000"/>
                    <a:satMod val="130000"/>
                  </a:schemeClr>
                </a:gs>
                <a:gs pos="70000">
                  <a:schemeClr val="bg1"/>
                </a:gs>
                <a:gs pos="0">
                  <a:schemeClr val="tx2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Gerade Verbindung mit Pfeil 7"/>
            <p:cNvCxnSpPr/>
            <p:nvPr/>
          </p:nvCxnSpPr>
          <p:spPr>
            <a:xfrm flipV="1">
              <a:off x="11843763" y="2904555"/>
              <a:ext cx="208401" cy="185287"/>
            </a:xfrm>
            <a:prstGeom prst="straightConnector1">
              <a:avLst/>
            </a:prstGeom>
            <a:ln w="3175" cmpd="sng">
              <a:solidFill>
                <a:schemeClr val="tx2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 rot="16200000" flipV="1">
              <a:off x="11286891" y="2759620"/>
              <a:ext cx="564904" cy="221768"/>
            </a:xfrm>
            <a:prstGeom prst="straightConnector1">
              <a:avLst/>
            </a:prstGeom>
            <a:ln w="3175" cmpd="sng">
              <a:solidFill>
                <a:schemeClr val="tx2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 rot="5400000">
              <a:off x="11316613" y="3717796"/>
              <a:ext cx="583024" cy="148185"/>
            </a:xfrm>
            <a:prstGeom prst="straightConnector1">
              <a:avLst/>
            </a:prstGeom>
            <a:ln w="3175" cmpd="sng">
              <a:solidFill>
                <a:schemeClr val="tx2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ihandform 10"/>
            <p:cNvSpPr/>
            <p:nvPr/>
          </p:nvSpPr>
          <p:spPr>
            <a:xfrm>
              <a:off x="10756910" y="2247522"/>
              <a:ext cx="2162940" cy="1899177"/>
            </a:xfrm>
            <a:custGeom>
              <a:avLst/>
              <a:gdLst>
                <a:gd name="connsiteX0" fmla="*/ 776901 w 7515888"/>
                <a:gd name="connsiteY0" fmla="*/ 1054836 h 6477736"/>
                <a:gd name="connsiteX1" fmla="*/ 738801 w 7515888"/>
                <a:gd name="connsiteY1" fmla="*/ 1143736 h 6477736"/>
                <a:gd name="connsiteX2" fmla="*/ 700701 w 7515888"/>
                <a:gd name="connsiteY2" fmla="*/ 1258036 h 6477736"/>
                <a:gd name="connsiteX3" fmla="*/ 662601 w 7515888"/>
                <a:gd name="connsiteY3" fmla="*/ 1385036 h 6477736"/>
                <a:gd name="connsiteX4" fmla="*/ 637201 w 7515888"/>
                <a:gd name="connsiteY4" fmla="*/ 1461236 h 6477736"/>
                <a:gd name="connsiteX5" fmla="*/ 586401 w 7515888"/>
                <a:gd name="connsiteY5" fmla="*/ 1537436 h 6477736"/>
                <a:gd name="connsiteX6" fmla="*/ 522901 w 7515888"/>
                <a:gd name="connsiteY6" fmla="*/ 1626336 h 6477736"/>
                <a:gd name="connsiteX7" fmla="*/ 497501 w 7515888"/>
                <a:gd name="connsiteY7" fmla="*/ 1740636 h 6477736"/>
                <a:gd name="connsiteX8" fmla="*/ 472101 w 7515888"/>
                <a:gd name="connsiteY8" fmla="*/ 1778736 h 6477736"/>
                <a:gd name="connsiteX9" fmla="*/ 421301 w 7515888"/>
                <a:gd name="connsiteY9" fmla="*/ 1791436 h 6477736"/>
                <a:gd name="connsiteX10" fmla="*/ 357801 w 7515888"/>
                <a:gd name="connsiteY10" fmla="*/ 1816836 h 6477736"/>
                <a:gd name="connsiteX11" fmla="*/ 281601 w 7515888"/>
                <a:gd name="connsiteY11" fmla="*/ 1893036 h 6477736"/>
                <a:gd name="connsiteX12" fmla="*/ 218101 w 7515888"/>
                <a:gd name="connsiteY12" fmla="*/ 1943836 h 6477736"/>
                <a:gd name="connsiteX13" fmla="*/ 167301 w 7515888"/>
                <a:gd name="connsiteY13" fmla="*/ 2007336 h 6477736"/>
                <a:gd name="connsiteX14" fmla="*/ 78401 w 7515888"/>
                <a:gd name="connsiteY14" fmla="*/ 2096236 h 6477736"/>
                <a:gd name="connsiteX15" fmla="*/ 14901 w 7515888"/>
                <a:gd name="connsiteY15" fmla="*/ 2172436 h 6477736"/>
                <a:gd name="connsiteX16" fmla="*/ 2201 w 7515888"/>
                <a:gd name="connsiteY16" fmla="*/ 2210536 h 6477736"/>
                <a:gd name="connsiteX17" fmla="*/ 27601 w 7515888"/>
                <a:gd name="connsiteY17" fmla="*/ 2248636 h 6477736"/>
                <a:gd name="connsiteX18" fmla="*/ 103801 w 7515888"/>
                <a:gd name="connsiteY18" fmla="*/ 2299436 h 6477736"/>
                <a:gd name="connsiteX19" fmla="*/ 116501 w 7515888"/>
                <a:gd name="connsiteY19" fmla="*/ 2337536 h 6477736"/>
                <a:gd name="connsiteX20" fmla="*/ 129201 w 7515888"/>
                <a:gd name="connsiteY20" fmla="*/ 2388336 h 6477736"/>
                <a:gd name="connsiteX21" fmla="*/ 167301 w 7515888"/>
                <a:gd name="connsiteY21" fmla="*/ 2439136 h 6477736"/>
                <a:gd name="connsiteX22" fmla="*/ 243501 w 7515888"/>
                <a:gd name="connsiteY22" fmla="*/ 2515336 h 6477736"/>
                <a:gd name="connsiteX23" fmla="*/ 243501 w 7515888"/>
                <a:gd name="connsiteY23" fmla="*/ 2743936 h 6477736"/>
                <a:gd name="connsiteX24" fmla="*/ 205401 w 7515888"/>
                <a:gd name="connsiteY24" fmla="*/ 2794736 h 6477736"/>
                <a:gd name="connsiteX25" fmla="*/ 192701 w 7515888"/>
                <a:gd name="connsiteY25" fmla="*/ 2845536 h 6477736"/>
                <a:gd name="connsiteX26" fmla="*/ 218101 w 7515888"/>
                <a:gd name="connsiteY26" fmla="*/ 3645636 h 6477736"/>
                <a:gd name="connsiteX27" fmla="*/ 243501 w 7515888"/>
                <a:gd name="connsiteY27" fmla="*/ 3683736 h 6477736"/>
                <a:gd name="connsiteX28" fmla="*/ 281601 w 7515888"/>
                <a:gd name="connsiteY28" fmla="*/ 3734536 h 6477736"/>
                <a:gd name="connsiteX29" fmla="*/ 319701 w 7515888"/>
                <a:gd name="connsiteY29" fmla="*/ 3772636 h 6477736"/>
                <a:gd name="connsiteX30" fmla="*/ 345101 w 7515888"/>
                <a:gd name="connsiteY30" fmla="*/ 3823436 h 6477736"/>
                <a:gd name="connsiteX31" fmla="*/ 421301 w 7515888"/>
                <a:gd name="connsiteY31" fmla="*/ 3874236 h 6477736"/>
                <a:gd name="connsiteX32" fmla="*/ 434001 w 7515888"/>
                <a:gd name="connsiteY32" fmla="*/ 3912336 h 6477736"/>
                <a:gd name="connsiteX33" fmla="*/ 472101 w 7515888"/>
                <a:gd name="connsiteY33" fmla="*/ 4001236 h 6477736"/>
                <a:gd name="connsiteX34" fmla="*/ 459401 w 7515888"/>
                <a:gd name="connsiteY34" fmla="*/ 4102836 h 6477736"/>
                <a:gd name="connsiteX35" fmla="*/ 434001 w 7515888"/>
                <a:gd name="connsiteY35" fmla="*/ 4204436 h 6477736"/>
                <a:gd name="connsiteX36" fmla="*/ 446701 w 7515888"/>
                <a:gd name="connsiteY36" fmla="*/ 4344136 h 6477736"/>
                <a:gd name="connsiteX37" fmla="*/ 434001 w 7515888"/>
                <a:gd name="connsiteY37" fmla="*/ 4407636 h 6477736"/>
                <a:gd name="connsiteX38" fmla="*/ 357801 w 7515888"/>
                <a:gd name="connsiteY38" fmla="*/ 4433036 h 6477736"/>
                <a:gd name="connsiteX39" fmla="*/ 256201 w 7515888"/>
                <a:gd name="connsiteY39" fmla="*/ 4534636 h 6477736"/>
                <a:gd name="connsiteX40" fmla="*/ 243501 w 7515888"/>
                <a:gd name="connsiteY40" fmla="*/ 4775936 h 6477736"/>
                <a:gd name="connsiteX41" fmla="*/ 230801 w 7515888"/>
                <a:gd name="connsiteY41" fmla="*/ 4826736 h 6477736"/>
                <a:gd name="connsiteX42" fmla="*/ 218101 w 7515888"/>
                <a:gd name="connsiteY42" fmla="*/ 5042636 h 6477736"/>
                <a:gd name="connsiteX43" fmla="*/ 205401 w 7515888"/>
                <a:gd name="connsiteY43" fmla="*/ 5093436 h 6477736"/>
                <a:gd name="connsiteX44" fmla="*/ 192701 w 7515888"/>
                <a:gd name="connsiteY44" fmla="*/ 5156936 h 6477736"/>
                <a:gd name="connsiteX45" fmla="*/ 218101 w 7515888"/>
                <a:gd name="connsiteY45" fmla="*/ 5233136 h 6477736"/>
                <a:gd name="connsiteX46" fmla="*/ 281601 w 7515888"/>
                <a:gd name="connsiteY46" fmla="*/ 5271236 h 6477736"/>
                <a:gd name="connsiteX47" fmla="*/ 319701 w 7515888"/>
                <a:gd name="connsiteY47" fmla="*/ 5436336 h 6477736"/>
                <a:gd name="connsiteX48" fmla="*/ 726101 w 7515888"/>
                <a:gd name="connsiteY48" fmla="*/ 5766536 h 6477736"/>
                <a:gd name="connsiteX49" fmla="*/ 789601 w 7515888"/>
                <a:gd name="connsiteY49" fmla="*/ 5753836 h 6477736"/>
                <a:gd name="connsiteX50" fmla="*/ 1030901 w 7515888"/>
                <a:gd name="connsiteY50" fmla="*/ 5690336 h 6477736"/>
                <a:gd name="connsiteX51" fmla="*/ 1323001 w 7515888"/>
                <a:gd name="connsiteY51" fmla="*/ 5715736 h 6477736"/>
                <a:gd name="connsiteX52" fmla="*/ 1411901 w 7515888"/>
                <a:gd name="connsiteY52" fmla="*/ 5766536 h 6477736"/>
                <a:gd name="connsiteX53" fmla="*/ 1462701 w 7515888"/>
                <a:gd name="connsiteY53" fmla="*/ 5791936 h 6477736"/>
                <a:gd name="connsiteX54" fmla="*/ 2034201 w 7515888"/>
                <a:gd name="connsiteY54" fmla="*/ 5995136 h 6477736"/>
                <a:gd name="connsiteX55" fmla="*/ 2313601 w 7515888"/>
                <a:gd name="connsiteY55" fmla="*/ 6109436 h 6477736"/>
                <a:gd name="connsiteX56" fmla="*/ 2453301 w 7515888"/>
                <a:gd name="connsiteY56" fmla="*/ 6160236 h 6477736"/>
                <a:gd name="connsiteX57" fmla="*/ 2859701 w 7515888"/>
                <a:gd name="connsiteY57" fmla="*/ 6325336 h 6477736"/>
                <a:gd name="connsiteX58" fmla="*/ 3405801 w 7515888"/>
                <a:gd name="connsiteY58" fmla="*/ 6439636 h 6477736"/>
                <a:gd name="connsiteX59" fmla="*/ 3609001 w 7515888"/>
                <a:gd name="connsiteY59" fmla="*/ 6452336 h 6477736"/>
                <a:gd name="connsiteX60" fmla="*/ 3951901 w 7515888"/>
                <a:gd name="connsiteY60" fmla="*/ 6477736 h 6477736"/>
                <a:gd name="connsiteX61" fmla="*/ 4929801 w 7515888"/>
                <a:gd name="connsiteY61" fmla="*/ 6465036 h 6477736"/>
                <a:gd name="connsiteX62" fmla="*/ 5145701 w 7515888"/>
                <a:gd name="connsiteY62" fmla="*/ 6388836 h 6477736"/>
                <a:gd name="connsiteX63" fmla="*/ 5336201 w 7515888"/>
                <a:gd name="connsiteY63" fmla="*/ 6338036 h 6477736"/>
                <a:gd name="connsiteX64" fmla="*/ 5539401 w 7515888"/>
                <a:gd name="connsiteY64" fmla="*/ 6287236 h 6477736"/>
                <a:gd name="connsiteX65" fmla="*/ 5780701 w 7515888"/>
                <a:gd name="connsiteY65" fmla="*/ 6299936 h 6477736"/>
                <a:gd name="connsiteX66" fmla="*/ 5818801 w 7515888"/>
                <a:gd name="connsiteY66" fmla="*/ 6325336 h 6477736"/>
                <a:gd name="connsiteX67" fmla="*/ 5856901 w 7515888"/>
                <a:gd name="connsiteY67" fmla="*/ 6338036 h 6477736"/>
                <a:gd name="connsiteX68" fmla="*/ 5933101 w 7515888"/>
                <a:gd name="connsiteY68" fmla="*/ 6376136 h 6477736"/>
                <a:gd name="connsiteX69" fmla="*/ 6009301 w 7515888"/>
                <a:gd name="connsiteY69" fmla="*/ 6350736 h 6477736"/>
                <a:gd name="connsiteX70" fmla="*/ 6060101 w 7515888"/>
                <a:gd name="connsiteY70" fmla="*/ 6274536 h 6477736"/>
                <a:gd name="connsiteX71" fmla="*/ 6174401 w 7515888"/>
                <a:gd name="connsiteY71" fmla="*/ 5893536 h 6477736"/>
                <a:gd name="connsiteX72" fmla="*/ 6199801 w 7515888"/>
                <a:gd name="connsiteY72" fmla="*/ 5588736 h 6477736"/>
                <a:gd name="connsiteX73" fmla="*/ 6161701 w 7515888"/>
                <a:gd name="connsiteY73" fmla="*/ 5106136 h 6477736"/>
                <a:gd name="connsiteX74" fmla="*/ 6136301 w 7515888"/>
                <a:gd name="connsiteY74" fmla="*/ 5042636 h 6477736"/>
                <a:gd name="connsiteX75" fmla="*/ 6110901 w 7515888"/>
                <a:gd name="connsiteY75" fmla="*/ 4941036 h 6477736"/>
                <a:gd name="connsiteX76" fmla="*/ 6123601 w 7515888"/>
                <a:gd name="connsiteY76" fmla="*/ 4826736 h 6477736"/>
                <a:gd name="connsiteX77" fmla="*/ 6314101 w 7515888"/>
                <a:gd name="connsiteY77" fmla="*/ 4661636 h 6477736"/>
                <a:gd name="connsiteX78" fmla="*/ 6784001 w 7515888"/>
                <a:gd name="connsiteY78" fmla="*/ 4433036 h 6477736"/>
                <a:gd name="connsiteX79" fmla="*/ 6911001 w 7515888"/>
                <a:gd name="connsiteY79" fmla="*/ 4407636 h 6477736"/>
                <a:gd name="connsiteX80" fmla="*/ 7177701 w 7515888"/>
                <a:gd name="connsiteY80" fmla="*/ 4344136 h 6477736"/>
                <a:gd name="connsiteX81" fmla="*/ 7380901 w 7515888"/>
                <a:gd name="connsiteY81" fmla="*/ 4306036 h 6477736"/>
                <a:gd name="connsiteX82" fmla="*/ 7444401 w 7515888"/>
                <a:gd name="connsiteY82" fmla="*/ 4280636 h 6477736"/>
                <a:gd name="connsiteX83" fmla="*/ 7431701 w 7515888"/>
                <a:gd name="connsiteY83" fmla="*/ 3721836 h 6477736"/>
                <a:gd name="connsiteX84" fmla="*/ 7330101 w 7515888"/>
                <a:gd name="connsiteY84" fmla="*/ 3544036 h 6477736"/>
                <a:gd name="connsiteX85" fmla="*/ 7279301 w 7515888"/>
                <a:gd name="connsiteY85" fmla="*/ 3455136 h 6477736"/>
                <a:gd name="connsiteX86" fmla="*/ 7076101 w 7515888"/>
                <a:gd name="connsiteY86" fmla="*/ 3315436 h 6477736"/>
                <a:gd name="connsiteX87" fmla="*/ 6860201 w 7515888"/>
                <a:gd name="connsiteY87" fmla="*/ 3175736 h 6477736"/>
                <a:gd name="connsiteX88" fmla="*/ 6466501 w 7515888"/>
                <a:gd name="connsiteY88" fmla="*/ 2934436 h 6477736"/>
                <a:gd name="connsiteX89" fmla="*/ 6301401 w 7515888"/>
                <a:gd name="connsiteY89" fmla="*/ 2820136 h 6477736"/>
                <a:gd name="connsiteX90" fmla="*/ 6174401 w 7515888"/>
                <a:gd name="connsiteY90" fmla="*/ 2743936 h 6477736"/>
                <a:gd name="connsiteX91" fmla="*/ 5983901 w 7515888"/>
                <a:gd name="connsiteY91" fmla="*/ 2578836 h 6477736"/>
                <a:gd name="connsiteX92" fmla="*/ 5933101 w 7515888"/>
                <a:gd name="connsiteY92" fmla="*/ 2515336 h 6477736"/>
                <a:gd name="connsiteX93" fmla="*/ 5945801 w 7515888"/>
                <a:gd name="connsiteY93" fmla="*/ 2312136 h 6477736"/>
                <a:gd name="connsiteX94" fmla="*/ 5983901 w 7515888"/>
                <a:gd name="connsiteY94" fmla="*/ 2274036 h 6477736"/>
                <a:gd name="connsiteX95" fmla="*/ 6022001 w 7515888"/>
                <a:gd name="connsiteY95" fmla="*/ 2210536 h 6477736"/>
                <a:gd name="connsiteX96" fmla="*/ 6085501 w 7515888"/>
                <a:gd name="connsiteY96" fmla="*/ 2134336 h 6477736"/>
                <a:gd name="connsiteX97" fmla="*/ 6123601 w 7515888"/>
                <a:gd name="connsiteY97" fmla="*/ 2083536 h 6477736"/>
                <a:gd name="connsiteX98" fmla="*/ 6161701 w 7515888"/>
                <a:gd name="connsiteY98" fmla="*/ 2007336 h 6477736"/>
                <a:gd name="connsiteX99" fmla="*/ 6174401 w 7515888"/>
                <a:gd name="connsiteY99" fmla="*/ 1969236 h 6477736"/>
                <a:gd name="connsiteX100" fmla="*/ 6110901 w 7515888"/>
                <a:gd name="connsiteY100" fmla="*/ 1880336 h 6477736"/>
                <a:gd name="connsiteX101" fmla="*/ 5907701 w 7515888"/>
                <a:gd name="connsiteY101" fmla="*/ 1766036 h 6477736"/>
                <a:gd name="connsiteX102" fmla="*/ 5780701 w 7515888"/>
                <a:gd name="connsiteY102" fmla="*/ 1689836 h 6477736"/>
                <a:gd name="connsiteX103" fmla="*/ 5729901 w 7515888"/>
                <a:gd name="connsiteY103" fmla="*/ 1664436 h 6477736"/>
                <a:gd name="connsiteX104" fmla="*/ 5691801 w 7515888"/>
                <a:gd name="connsiteY104" fmla="*/ 1639036 h 6477736"/>
                <a:gd name="connsiteX105" fmla="*/ 5679101 w 7515888"/>
                <a:gd name="connsiteY105" fmla="*/ 1600936 h 6477736"/>
                <a:gd name="connsiteX106" fmla="*/ 5641001 w 7515888"/>
                <a:gd name="connsiteY106" fmla="*/ 1562836 h 6477736"/>
                <a:gd name="connsiteX107" fmla="*/ 5615601 w 7515888"/>
                <a:gd name="connsiteY107" fmla="*/ 1410436 h 6477736"/>
                <a:gd name="connsiteX108" fmla="*/ 5577501 w 7515888"/>
                <a:gd name="connsiteY108" fmla="*/ 1385036 h 6477736"/>
                <a:gd name="connsiteX109" fmla="*/ 5602901 w 7515888"/>
                <a:gd name="connsiteY109" fmla="*/ 991336 h 6477736"/>
                <a:gd name="connsiteX110" fmla="*/ 5615601 w 7515888"/>
                <a:gd name="connsiteY110" fmla="*/ 927836 h 6477736"/>
                <a:gd name="connsiteX111" fmla="*/ 5717201 w 7515888"/>
                <a:gd name="connsiteY111" fmla="*/ 826236 h 6477736"/>
                <a:gd name="connsiteX112" fmla="*/ 5742601 w 7515888"/>
                <a:gd name="connsiteY112" fmla="*/ 788136 h 6477736"/>
                <a:gd name="connsiteX113" fmla="*/ 5780701 w 7515888"/>
                <a:gd name="connsiteY113" fmla="*/ 750036 h 6477736"/>
                <a:gd name="connsiteX114" fmla="*/ 5704501 w 7515888"/>
                <a:gd name="connsiteY114" fmla="*/ 648436 h 6477736"/>
                <a:gd name="connsiteX115" fmla="*/ 5602901 w 7515888"/>
                <a:gd name="connsiteY115" fmla="*/ 610336 h 6477736"/>
                <a:gd name="connsiteX116" fmla="*/ 5577501 w 7515888"/>
                <a:gd name="connsiteY116" fmla="*/ 559536 h 6477736"/>
                <a:gd name="connsiteX117" fmla="*/ 5564801 w 7515888"/>
                <a:gd name="connsiteY117" fmla="*/ 127736 h 6477736"/>
                <a:gd name="connsiteX118" fmla="*/ 5234601 w 7515888"/>
                <a:gd name="connsiteY118" fmla="*/ 736 h 6477736"/>
                <a:gd name="connsiteX119" fmla="*/ 4498001 w 7515888"/>
                <a:gd name="connsiteY119" fmla="*/ 13436 h 6477736"/>
                <a:gd name="connsiteX120" fmla="*/ 4307501 w 7515888"/>
                <a:gd name="connsiteY120" fmla="*/ 51536 h 6477736"/>
                <a:gd name="connsiteX121" fmla="*/ 4078901 w 7515888"/>
                <a:gd name="connsiteY121" fmla="*/ 76936 h 6477736"/>
                <a:gd name="connsiteX122" fmla="*/ 2681901 w 7515888"/>
                <a:gd name="connsiteY122" fmla="*/ 127736 h 6477736"/>
                <a:gd name="connsiteX123" fmla="*/ 2415201 w 7515888"/>
                <a:gd name="connsiteY123" fmla="*/ 178536 h 6477736"/>
                <a:gd name="connsiteX124" fmla="*/ 2021501 w 7515888"/>
                <a:gd name="connsiteY124" fmla="*/ 343636 h 6477736"/>
                <a:gd name="connsiteX125" fmla="*/ 1792901 w 7515888"/>
                <a:gd name="connsiteY125" fmla="*/ 597636 h 6477736"/>
                <a:gd name="connsiteX126" fmla="*/ 1754801 w 7515888"/>
                <a:gd name="connsiteY126" fmla="*/ 673836 h 6477736"/>
                <a:gd name="connsiteX127" fmla="*/ 1716701 w 7515888"/>
                <a:gd name="connsiteY127" fmla="*/ 737336 h 6477736"/>
                <a:gd name="connsiteX128" fmla="*/ 1704001 w 7515888"/>
                <a:gd name="connsiteY128" fmla="*/ 788136 h 6477736"/>
                <a:gd name="connsiteX129" fmla="*/ 1665901 w 7515888"/>
                <a:gd name="connsiteY129" fmla="*/ 826236 h 6477736"/>
                <a:gd name="connsiteX130" fmla="*/ 1627801 w 7515888"/>
                <a:gd name="connsiteY130" fmla="*/ 877036 h 6477736"/>
                <a:gd name="connsiteX131" fmla="*/ 1500801 w 7515888"/>
                <a:gd name="connsiteY131" fmla="*/ 788136 h 6477736"/>
                <a:gd name="connsiteX132" fmla="*/ 1246801 w 7515888"/>
                <a:gd name="connsiteY132" fmla="*/ 661136 h 6477736"/>
                <a:gd name="connsiteX133" fmla="*/ 1170601 w 7515888"/>
                <a:gd name="connsiteY133" fmla="*/ 648436 h 6477736"/>
                <a:gd name="connsiteX134" fmla="*/ 967401 w 7515888"/>
                <a:gd name="connsiteY134" fmla="*/ 686536 h 6477736"/>
                <a:gd name="connsiteX135" fmla="*/ 891201 w 7515888"/>
                <a:gd name="connsiteY135" fmla="*/ 762736 h 6477736"/>
                <a:gd name="connsiteX136" fmla="*/ 764201 w 7515888"/>
                <a:gd name="connsiteY136" fmla="*/ 877036 h 6477736"/>
                <a:gd name="connsiteX137" fmla="*/ 751501 w 7515888"/>
                <a:gd name="connsiteY137" fmla="*/ 927836 h 6477736"/>
                <a:gd name="connsiteX138" fmla="*/ 840401 w 7515888"/>
                <a:gd name="connsiteY138" fmla="*/ 965936 h 6477736"/>
                <a:gd name="connsiteX139" fmla="*/ 815001 w 7515888"/>
                <a:gd name="connsiteY139" fmla="*/ 1004036 h 6477736"/>
                <a:gd name="connsiteX140" fmla="*/ 802301 w 7515888"/>
                <a:gd name="connsiteY140" fmla="*/ 1042136 h 6477736"/>
                <a:gd name="connsiteX141" fmla="*/ 751501 w 7515888"/>
                <a:gd name="connsiteY141" fmla="*/ 1118336 h 6477736"/>
                <a:gd name="connsiteX142" fmla="*/ 776901 w 7515888"/>
                <a:gd name="connsiteY142" fmla="*/ 1054836 h 647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7515888" h="6477736">
                  <a:moveTo>
                    <a:pt x="776901" y="1054836"/>
                  </a:moveTo>
                  <a:cubicBezTo>
                    <a:pt x="724923" y="1210769"/>
                    <a:pt x="817268" y="939722"/>
                    <a:pt x="738801" y="1143736"/>
                  </a:cubicBezTo>
                  <a:cubicBezTo>
                    <a:pt x="724384" y="1181220"/>
                    <a:pt x="712795" y="1219739"/>
                    <a:pt x="700701" y="1258036"/>
                  </a:cubicBezTo>
                  <a:cubicBezTo>
                    <a:pt x="687392" y="1300182"/>
                    <a:pt x="675784" y="1342851"/>
                    <a:pt x="662601" y="1385036"/>
                  </a:cubicBezTo>
                  <a:cubicBezTo>
                    <a:pt x="654615" y="1410591"/>
                    <a:pt x="649175" y="1437289"/>
                    <a:pt x="637201" y="1461236"/>
                  </a:cubicBezTo>
                  <a:cubicBezTo>
                    <a:pt x="623549" y="1488540"/>
                    <a:pt x="602107" y="1511259"/>
                    <a:pt x="586401" y="1537436"/>
                  </a:cubicBezTo>
                  <a:cubicBezTo>
                    <a:pt x="536253" y="1621016"/>
                    <a:pt x="590246" y="1558991"/>
                    <a:pt x="522901" y="1626336"/>
                  </a:cubicBezTo>
                  <a:cubicBezTo>
                    <a:pt x="518023" y="1655602"/>
                    <a:pt x="513133" y="1709372"/>
                    <a:pt x="497501" y="1740636"/>
                  </a:cubicBezTo>
                  <a:cubicBezTo>
                    <a:pt x="490675" y="1754288"/>
                    <a:pt x="484801" y="1770269"/>
                    <a:pt x="472101" y="1778736"/>
                  </a:cubicBezTo>
                  <a:cubicBezTo>
                    <a:pt x="457578" y="1788418"/>
                    <a:pt x="437860" y="1785916"/>
                    <a:pt x="421301" y="1791436"/>
                  </a:cubicBezTo>
                  <a:cubicBezTo>
                    <a:pt x="399674" y="1798645"/>
                    <a:pt x="378968" y="1808369"/>
                    <a:pt x="357801" y="1816836"/>
                  </a:cubicBezTo>
                  <a:cubicBezTo>
                    <a:pt x="332401" y="1842236"/>
                    <a:pt x="308180" y="1868873"/>
                    <a:pt x="281601" y="1893036"/>
                  </a:cubicBezTo>
                  <a:cubicBezTo>
                    <a:pt x="261544" y="1911270"/>
                    <a:pt x="237268" y="1924669"/>
                    <a:pt x="218101" y="1943836"/>
                  </a:cubicBezTo>
                  <a:cubicBezTo>
                    <a:pt x="198934" y="1963003"/>
                    <a:pt x="185618" y="1987354"/>
                    <a:pt x="167301" y="2007336"/>
                  </a:cubicBezTo>
                  <a:cubicBezTo>
                    <a:pt x="138983" y="2038229"/>
                    <a:pt x="97143" y="2058752"/>
                    <a:pt x="78401" y="2096236"/>
                  </a:cubicBezTo>
                  <a:cubicBezTo>
                    <a:pt x="46175" y="2160688"/>
                    <a:pt x="68753" y="2136534"/>
                    <a:pt x="14901" y="2172436"/>
                  </a:cubicBezTo>
                  <a:cubicBezTo>
                    <a:pt x="10668" y="2185136"/>
                    <a:pt x="0" y="2197331"/>
                    <a:pt x="2201" y="2210536"/>
                  </a:cubicBezTo>
                  <a:cubicBezTo>
                    <a:pt x="4710" y="2225592"/>
                    <a:pt x="17830" y="2236910"/>
                    <a:pt x="27601" y="2248636"/>
                  </a:cubicBezTo>
                  <a:cubicBezTo>
                    <a:pt x="64190" y="2292543"/>
                    <a:pt x="56844" y="2283784"/>
                    <a:pt x="103801" y="2299436"/>
                  </a:cubicBezTo>
                  <a:cubicBezTo>
                    <a:pt x="108034" y="2312136"/>
                    <a:pt x="112823" y="2324664"/>
                    <a:pt x="116501" y="2337536"/>
                  </a:cubicBezTo>
                  <a:cubicBezTo>
                    <a:pt x="121296" y="2354319"/>
                    <a:pt x="121395" y="2372724"/>
                    <a:pt x="129201" y="2388336"/>
                  </a:cubicBezTo>
                  <a:cubicBezTo>
                    <a:pt x="138667" y="2407268"/>
                    <a:pt x="153141" y="2423403"/>
                    <a:pt x="167301" y="2439136"/>
                  </a:cubicBezTo>
                  <a:cubicBezTo>
                    <a:pt x="191331" y="2465836"/>
                    <a:pt x="243501" y="2515336"/>
                    <a:pt x="243501" y="2515336"/>
                  </a:cubicBezTo>
                  <a:cubicBezTo>
                    <a:pt x="266034" y="2605468"/>
                    <a:pt x="273029" y="2611062"/>
                    <a:pt x="243501" y="2743936"/>
                  </a:cubicBezTo>
                  <a:cubicBezTo>
                    <a:pt x="238909" y="2764599"/>
                    <a:pt x="218101" y="2777803"/>
                    <a:pt x="205401" y="2794736"/>
                  </a:cubicBezTo>
                  <a:cubicBezTo>
                    <a:pt x="201168" y="2811669"/>
                    <a:pt x="195823" y="2828363"/>
                    <a:pt x="192701" y="2845536"/>
                  </a:cubicBezTo>
                  <a:cubicBezTo>
                    <a:pt x="144401" y="3111184"/>
                    <a:pt x="194462" y="3366700"/>
                    <a:pt x="218101" y="3645636"/>
                  </a:cubicBezTo>
                  <a:cubicBezTo>
                    <a:pt x="219390" y="3660845"/>
                    <a:pt x="234629" y="3671316"/>
                    <a:pt x="243501" y="3683736"/>
                  </a:cubicBezTo>
                  <a:cubicBezTo>
                    <a:pt x="255804" y="3700960"/>
                    <a:pt x="267826" y="3718465"/>
                    <a:pt x="281601" y="3734536"/>
                  </a:cubicBezTo>
                  <a:cubicBezTo>
                    <a:pt x="293290" y="3748173"/>
                    <a:pt x="309262" y="3758021"/>
                    <a:pt x="319701" y="3772636"/>
                  </a:cubicBezTo>
                  <a:cubicBezTo>
                    <a:pt x="330705" y="3788042"/>
                    <a:pt x="331714" y="3810049"/>
                    <a:pt x="345101" y="3823436"/>
                  </a:cubicBezTo>
                  <a:cubicBezTo>
                    <a:pt x="366687" y="3845022"/>
                    <a:pt x="421301" y="3874236"/>
                    <a:pt x="421301" y="3874236"/>
                  </a:cubicBezTo>
                  <a:cubicBezTo>
                    <a:pt x="425534" y="3886936"/>
                    <a:pt x="428728" y="3900031"/>
                    <a:pt x="434001" y="3912336"/>
                  </a:cubicBezTo>
                  <a:cubicBezTo>
                    <a:pt x="481081" y="4022190"/>
                    <a:pt x="442317" y="3911885"/>
                    <a:pt x="472101" y="4001236"/>
                  </a:cubicBezTo>
                  <a:cubicBezTo>
                    <a:pt x="467868" y="4035103"/>
                    <a:pt x="465691" y="4069290"/>
                    <a:pt x="459401" y="4102836"/>
                  </a:cubicBezTo>
                  <a:cubicBezTo>
                    <a:pt x="452968" y="4137147"/>
                    <a:pt x="434001" y="4204436"/>
                    <a:pt x="434001" y="4204436"/>
                  </a:cubicBezTo>
                  <a:cubicBezTo>
                    <a:pt x="438234" y="4251003"/>
                    <a:pt x="446701" y="4297377"/>
                    <a:pt x="446701" y="4344136"/>
                  </a:cubicBezTo>
                  <a:cubicBezTo>
                    <a:pt x="446701" y="4365722"/>
                    <a:pt x="449265" y="4392372"/>
                    <a:pt x="434001" y="4407636"/>
                  </a:cubicBezTo>
                  <a:cubicBezTo>
                    <a:pt x="415069" y="4426568"/>
                    <a:pt x="383201" y="4424569"/>
                    <a:pt x="357801" y="4433036"/>
                  </a:cubicBezTo>
                  <a:cubicBezTo>
                    <a:pt x="339891" y="4447364"/>
                    <a:pt x="262058" y="4500956"/>
                    <a:pt x="256201" y="4534636"/>
                  </a:cubicBezTo>
                  <a:cubicBezTo>
                    <a:pt x="242400" y="4613990"/>
                    <a:pt x="250479" y="4695694"/>
                    <a:pt x="243501" y="4775936"/>
                  </a:cubicBezTo>
                  <a:cubicBezTo>
                    <a:pt x="241989" y="4793325"/>
                    <a:pt x="235034" y="4809803"/>
                    <a:pt x="230801" y="4826736"/>
                  </a:cubicBezTo>
                  <a:cubicBezTo>
                    <a:pt x="226568" y="4898703"/>
                    <a:pt x="224936" y="4970870"/>
                    <a:pt x="218101" y="5042636"/>
                  </a:cubicBezTo>
                  <a:cubicBezTo>
                    <a:pt x="216446" y="5060012"/>
                    <a:pt x="209187" y="5076397"/>
                    <a:pt x="205401" y="5093436"/>
                  </a:cubicBezTo>
                  <a:cubicBezTo>
                    <a:pt x="200718" y="5114508"/>
                    <a:pt x="196934" y="5135769"/>
                    <a:pt x="192701" y="5156936"/>
                  </a:cubicBezTo>
                  <a:cubicBezTo>
                    <a:pt x="201168" y="5182336"/>
                    <a:pt x="201663" y="5212002"/>
                    <a:pt x="218101" y="5233136"/>
                  </a:cubicBezTo>
                  <a:cubicBezTo>
                    <a:pt x="233256" y="5252621"/>
                    <a:pt x="268349" y="5250411"/>
                    <a:pt x="281601" y="5271236"/>
                  </a:cubicBezTo>
                  <a:cubicBezTo>
                    <a:pt x="290536" y="5285277"/>
                    <a:pt x="313573" y="5405696"/>
                    <a:pt x="319701" y="5436336"/>
                  </a:cubicBezTo>
                  <a:cubicBezTo>
                    <a:pt x="354488" y="5905959"/>
                    <a:pt x="230551" y="5783054"/>
                    <a:pt x="726101" y="5766536"/>
                  </a:cubicBezTo>
                  <a:cubicBezTo>
                    <a:pt x="747268" y="5762303"/>
                    <a:pt x="768660" y="5759071"/>
                    <a:pt x="789601" y="5753836"/>
                  </a:cubicBezTo>
                  <a:cubicBezTo>
                    <a:pt x="870290" y="5733664"/>
                    <a:pt x="1030901" y="5690336"/>
                    <a:pt x="1030901" y="5690336"/>
                  </a:cubicBezTo>
                  <a:cubicBezTo>
                    <a:pt x="1128268" y="5698803"/>
                    <a:pt x="1227165" y="5696569"/>
                    <a:pt x="1323001" y="5715736"/>
                  </a:cubicBezTo>
                  <a:cubicBezTo>
                    <a:pt x="1356468" y="5722429"/>
                    <a:pt x="1381938" y="5750193"/>
                    <a:pt x="1411901" y="5766536"/>
                  </a:cubicBezTo>
                  <a:cubicBezTo>
                    <a:pt x="1428521" y="5775602"/>
                    <a:pt x="1444930" y="5785408"/>
                    <a:pt x="1462701" y="5791936"/>
                  </a:cubicBezTo>
                  <a:cubicBezTo>
                    <a:pt x="1652484" y="5861652"/>
                    <a:pt x="1847071" y="5918583"/>
                    <a:pt x="2034201" y="5995136"/>
                  </a:cubicBezTo>
                  <a:lnTo>
                    <a:pt x="2313601" y="6109436"/>
                  </a:lnTo>
                  <a:cubicBezTo>
                    <a:pt x="2359703" y="6127597"/>
                    <a:pt x="2407905" y="6140375"/>
                    <a:pt x="2453301" y="6160236"/>
                  </a:cubicBezTo>
                  <a:cubicBezTo>
                    <a:pt x="2595775" y="6222568"/>
                    <a:pt x="2711540" y="6277542"/>
                    <a:pt x="2859701" y="6325336"/>
                  </a:cubicBezTo>
                  <a:cubicBezTo>
                    <a:pt x="3022415" y="6377824"/>
                    <a:pt x="3249573" y="6418332"/>
                    <a:pt x="3405801" y="6439636"/>
                  </a:cubicBezTo>
                  <a:cubicBezTo>
                    <a:pt x="3473044" y="6448806"/>
                    <a:pt x="3541300" y="6447613"/>
                    <a:pt x="3609001" y="6452336"/>
                  </a:cubicBezTo>
                  <a:lnTo>
                    <a:pt x="3951901" y="6477736"/>
                  </a:lnTo>
                  <a:lnTo>
                    <a:pt x="4929801" y="6465036"/>
                  </a:lnTo>
                  <a:cubicBezTo>
                    <a:pt x="4992298" y="6462163"/>
                    <a:pt x="5085755" y="6411892"/>
                    <a:pt x="5145701" y="6388836"/>
                  </a:cubicBezTo>
                  <a:cubicBezTo>
                    <a:pt x="5243590" y="6351186"/>
                    <a:pt x="5218122" y="6369109"/>
                    <a:pt x="5336201" y="6338036"/>
                  </a:cubicBezTo>
                  <a:cubicBezTo>
                    <a:pt x="5545774" y="6282885"/>
                    <a:pt x="5385866" y="6312825"/>
                    <a:pt x="5539401" y="6287236"/>
                  </a:cubicBezTo>
                  <a:cubicBezTo>
                    <a:pt x="5619834" y="6291469"/>
                    <a:pt x="5700895" y="6289053"/>
                    <a:pt x="5780701" y="6299936"/>
                  </a:cubicBezTo>
                  <a:cubicBezTo>
                    <a:pt x="5795825" y="6301998"/>
                    <a:pt x="5805149" y="6318510"/>
                    <a:pt x="5818801" y="6325336"/>
                  </a:cubicBezTo>
                  <a:cubicBezTo>
                    <a:pt x="5830775" y="6331323"/>
                    <a:pt x="5844927" y="6332049"/>
                    <a:pt x="5856901" y="6338036"/>
                  </a:cubicBezTo>
                  <a:cubicBezTo>
                    <a:pt x="5955378" y="6387275"/>
                    <a:pt x="5837336" y="6344214"/>
                    <a:pt x="5933101" y="6376136"/>
                  </a:cubicBezTo>
                  <a:cubicBezTo>
                    <a:pt x="5958501" y="6367669"/>
                    <a:pt x="5988394" y="6367462"/>
                    <a:pt x="6009301" y="6350736"/>
                  </a:cubicBezTo>
                  <a:cubicBezTo>
                    <a:pt x="6033139" y="6331666"/>
                    <a:pt x="6048360" y="6302715"/>
                    <a:pt x="6060101" y="6274536"/>
                  </a:cubicBezTo>
                  <a:cubicBezTo>
                    <a:pt x="6118075" y="6135398"/>
                    <a:pt x="6139497" y="6033153"/>
                    <a:pt x="6174401" y="5893536"/>
                  </a:cubicBezTo>
                  <a:cubicBezTo>
                    <a:pt x="6183391" y="5812630"/>
                    <a:pt x="6202378" y="5657039"/>
                    <a:pt x="6199801" y="5588736"/>
                  </a:cubicBezTo>
                  <a:cubicBezTo>
                    <a:pt x="6193716" y="5427484"/>
                    <a:pt x="6180339" y="5266423"/>
                    <a:pt x="6161701" y="5106136"/>
                  </a:cubicBezTo>
                  <a:cubicBezTo>
                    <a:pt x="6159068" y="5083491"/>
                    <a:pt x="6143005" y="5064425"/>
                    <a:pt x="6136301" y="5042636"/>
                  </a:cubicBezTo>
                  <a:cubicBezTo>
                    <a:pt x="6126035" y="5009271"/>
                    <a:pt x="6110901" y="4941036"/>
                    <a:pt x="6110901" y="4941036"/>
                  </a:cubicBezTo>
                  <a:cubicBezTo>
                    <a:pt x="6115134" y="4902936"/>
                    <a:pt x="6106457" y="4861023"/>
                    <a:pt x="6123601" y="4826736"/>
                  </a:cubicBezTo>
                  <a:cubicBezTo>
                    <a:pt x="6142750" y="4788438"/>
                    <a:pt x="6279672" y="4681627"/>
                    <a:pt x="6314101" y="4661636"/>
                  </a:cubicBezTo>
                  <a:cubicBezTo>
                    <a:pt x="6324237" y="4655751"/>
                    <a:pt x="6704374" y="4448961"/>
                    <a:pt x="6784001" y="4433036"/>
                  </a:cubicBezTo>
                  <a:cubicBezTo>
                    <a:pt x="6826334" y="4424569"/>
                    <a:pt x="6868903" y="4417204"/>
                    <a:pt x="6911001" y="4407636"/>
                  </a:cubicBezTo>
                  <a:cubicBezTo>
                    <a:pt x="7027313" y="4381202"/>
                    <a:pt x="7067405" y="4365145"/>
                    <a:pt x="7177701" y="4344136"/>
                  </a:cubicBezTo>
                  <a:cubicBezTo>
                    <a:pt x="7202157" y="4339478"/>
                    <a:pt x="7329335" y="4323225"/>
                    <a:pt x="7380901" y="4306036"/>
                  </a:cubicBezTo>
                  <a:cubicBezTo>
                    <a:pt x="7402528" y="4298827"/>
                    <a:pt x="7423234" y="4289103"/>
                    <a:pt x="7444401" y="4280636"/>
                  </a:cubicBezTo>
                  <a:cubicBezTo>
                    <a:pt x="7515888" y="4066174"/>
                    <a:pt x="7501691" y="4141778"/>
                    <a:pt x="7431701" y="3721836"/>
                  </a:cubicBezTo>
                  <a:cubicBezTo>
                    <a:pt x="7416645" y="3631503"/>
                    <a:pt x="7370701" y="3607836"/>
                    <a:pt x="7330101" y="3544036"/>
                  </a:cubicBezTo>
                  <a:cubicBezTo>
                    <a:pt x="7311777" y="3515242"/>
                    <a:pt x="7304670" y="3477968"/>
                    <a:pt x="7279301" y="3455136"/>
                  </a:cubicBezTo>
                  <a:cubicBezTo>
                    <a:pt x="7218205" y="3400149"/>
                    <a:pt x="7144493" y="3361030"/>
                    <a:pt x="7076101" y="3315436"/>
                  </a:cubicBezTo>
                  <a:cubicBezTo>
                    <a:pt x="7004779" y="3267888"/>
                    <a:pt x="6932890" y="3221167"/>
                    <a:pt x="6860201" y="3175736"/>
                  </a:cubicBezTo>
                  <a:cubicBezTo>
                    <a:pt x="6751623" y="3107875"/>
                    <a:pt x="6570260" y="3006269"/>
                    <a:pt x="6466501" y="2934436"/>
                  </a:cubicBezTo>
                  <a:cubicBezTo>
                    <a:pt x="6411468" y="2896336"/>
                    <a:pt x="6357466" y="2856700"/>
                    <a:pt x="6301401" y="2820136"/>
                  </a:cubicBezTo>
                  <a:cubicBezTo>
                    <a:pt x="6260049" y="2793167"/>
                    <a:pt x="6214574" y="2772631"/>
                    <a:pt x="6174401" y="2743936"/>
                  </a:cubicBezTo>
                  <a:cubicBezTo>
                    <a:pt x="6127572" y="2710486"/>
                    <a:pt x="6032905" y="2633965"/>
                    <a:pt x="5983901" y="2578836"/>
                  </a:cubicBezTo>
                  <a:cubicBezTo>
                    <a:pt x="5965892" y="2558576"/>
                    <a:pt x="5950034" y="2536503"/>
                    <a:pt x="5933101" y="2515336"/>
                  </a:cubicBezTo>
                  <a:cubicBezTo>
                    <a:pt x="5912016" y="2430998"/>
                    <a:pt x="5905416" y="2433291"/>
                    <a:pt x="5945801" y="2312136"/>
                  </a:cubicBezTo>
                  <a:cubicBezTo>
                    <a:pt x="5951481" y="2295097"/>
                    <a:pt x="5973125" y="2288404"/>
                    <a:pt x="5983901" y="2274036"/>
                  </a:cubicBezTo>
                  <a:cubicBezTo>
                    <a:pt x="5998712" y="2254289"/>
                    <a:pt x="6007482" y="2230499"/>
                    <a:pt x="6022001" y="2210536"/>
                  </a:cubicBezTo>
                  <a:cubicBezTo>
                    <a:pt x="6041448" y="2183796"/>
                    <a:pt x="6064846" y="2160154"/>
                    <a:pt x="6085501" y="2134336"/>
                  </a:cubicBezTo>
                  <a:cubicBezTo>
                    <a:pt x="6098724" y="2117808"/>
                    <a:pt x="6110901" y="2100469"/>
                    <a:pt x="6123601" y="2083536"/>
                  </a:cubicBezTo>
                  <a:cubicBezTo>
                    <a:pt x="6155523" y="1987771"/>
                    <a:pt x="6112462" y="2105813"/>
                    <a:pt x="6161701" y="2007336"/>
                  </a:cubicBezTo>
                  <a:cubicBezTo>
                    <a:pt x="6167688" y="1995362"/>
                    <a:pt x="6170168" y="1981936"/>
                    <a:pt x="6174401" y="1969236"/>
                  </a:cubicBezTo>
                  <a:cubicBezTo>
                    <a:pt x="6153234" y="1939603"/>
                    <a:pt x="6137587" y="1905116"/>
                    <a:pt x="6110901" y="1880336"/>
                  </a:cubicBezTo>
                  <a:cubicBezTo>
                    <a:pt x="6035784" y="1810585"/>
                    <a:pt x="5992214" y="1805042"/>
                    <a:pt x="5907701" y="1766036"/>
                  </a:cubicBezTo>
                  <a:cubicBezTo>
                    <a:pt x="5759526" y="1697648"/>
                    <a:pt x="5893755" y="1760495"/>
                    <a:pt x="5780701" y="1689836"/>
                  </a:cubicBezTo>
                  <a:cubicBezTo>
                    <a:pt x="5764647" y="1679802"/>
                    <a:pt x="5746339" y="1673829"/>
                    <a:pt x="5729901" y="1664436"/>
                  </a:cubicBezTo>
                  <a:cubicBezTo>
                    <a:pt x="5716649" y="1656863"/>
                    <a:pt x="5704501" y="1647503"/>
                    <a:pt x="5691801" y="1639036"/>
                  </a:cubicBezTo>
                  <a:cubicBezTo>
                    <a:pt x="5687568" y="1626336"/>
                    <a:pt x="5686527" y="1612075"/>
                    <a:pt x="5679101" y="1600936"/>
                  </a:cubicBezTo>
                  <a:cubicBezTo>
                    <a:pt x="5669138" y="1585992"/>
                    <a:pt x="5649033" y="1578900"/>
                    <a:pt x="5641001" y="1562836"/>
                  </a:cubicBezTo>
                  <a:cubicBezTo>
                    <a:pt x="5629448" y="1539730"/>
                    <a:pt x="5621622" y="1423983"/>
                    <a:pt x="5615601" y="1410436"/>
                  </a:cubicBezTo>
                  <a:cubicBezTo>
                    <a:pt x="5609402" y="1396488"/>
                    <a:pt x="5590201" y="1393503"/>
                    <a:pt x="5577501" y="1385036"/>
                  </a:cubicBezTo>
                  <a:cubicBezTo>
                    <a:pt x="5537415" y="1224691"/>
                    <a:pt x="5559538" y="1338241"/>
                    <a:pt x="5602901" y="991336"/>
                  </a:cubicBezTo>
                  <a:cubicBezTo>
                    <a:pt x="5605578" y="969917"/>
                    <a:pt x="5605265" y="946786"/>
                    <a:pt x="5615601" y="927836"/>
                  </a:cubicBezTo>
                  <a:cubicBezTo>
                    <a:pt x="5649097" y="866428"/>
                    <a:pt x="5669953" y="857735"/>
                    <a:pt x="5717201" y="826236"/>
                  </a:cubicBezTo>
                  <a:cubicBezTo>
                    <a:pt x="5725668" y="813536"/>
                    <a:pt x="5732830" y="799862"/>
                    <a:pt x="5742601" y="788136"/>
                  </a:cubicBezTo>
                  <a:cubicBezTo>
                    <a:pt x="5754099" y="774338"/>
                    <a:pt x="5776345" y="767460"/>
                    <a:pt x="5780701" y="750036"/>
                  </a:cubicBezTo>
                  <a:cubicBezTo>
                    <a:pt x="5796648" y="686247"/>
                    <a:pt x="5748215" y="670293"/>
                    <a:pt x="5704501" y="648436"/>
                  </a:cubicBezTo>
                  <a:cubicBezTo>
                    <a:pt x="5674129" y="633250"/>
                    <a:pt x="5635876" y="621328"/>
                    <a:pt x="5602901" y="610336"/>
                  </a:cubicBezTo>
                  <a:cubicBezTo>
                    <a:pt x="5594434" y="593403"/>
                    <a:pt x="5578991" y="578409"/>
                    <a:pt x="5577501" y="559536"/>
                  </a:cubicBezTo>
                  <a:cubicBezTo>
                    <a:pt x="5566168" y="415987"/>
                    <a:pt x="5599725" y="267432"/>
                    <a:pt x="5564801" y="127736"/>
                  </a:cubicBezTo>
                  <a:cubicBezTo>
                    <a:pt x="5544656" y="47154"/>
                    <a:pt x="5243735" y="2885"/>
                    <a:pt x="5234601" y="736"/>
                  </a:cubicBezTo>
                  <a:cubicBezTo>
                    <a:pt x="4989068" y="4969"/>
                    <a:pt x="4743203" y="0"/>
                    <a:pt x="4498001" y="13436"/>
                  </a:cubicBezTo>
                  <a:cubicBezTo>
                    <a:pt x="4433340" y="16979"/>
                    <a:pt x="4371115" y="39419"/>
                    <a:pt x="4307501" y="51536"/>
                  </a:cubicBezTo>
                  <a:cubicBezTo>
                    <a:pt x="4226644" y="66937"/>
                    <a:pt x="4166640" y="73340"/>
                    <a:pt x="4078901" y="76936"/>
                  </a:cubicBezTo>
                  <a:lnTo>
                    <a:pt x="2681901" y="127736"/>
                  </a:lnTo>
                  <a:cubicBezTo>
                    <a:pt x="2593001" y="144669"/>
                    <a:pt x="2502565" y="154924"/>
                    <a:pt x="2415201" y="178536"/>
                  </a:cubicBezTo>
                  <a:cubicBezTo>
                    <a:pt x="2289735" y="212446"/>
                    <a:pt x="2138696" y="288945"/>
                    <a:pt x="2021501" y="343636"/>
                  </a:cubicBezTo>
                  <a:cubicBezTo>
                    <a:pt x="1920154" y="444983"/>
                    <a:pt x="1864484" y="486284"/>
                    <a:pt x="1792901" y="597636"/>
                  </a:cubicBezTo>
                  <a:cubicBezTo>
                    <a:pt x="1777545" y="621524"/>
                    <a:pt x="1768399" y="648905"/>
                    <a:pt x="1754801" y="673836"/>
                  </a:cubicBezTo>
                  <a:cubicBezTo>
                    <a:pt x="1742981" y="695506"/>
                    <a:pt x="1729401" y="716169"/>
                    <a:pt x="1716701" y="737336"/>
                  </a:cubicBezTo>
                  <a:cubicBezTo>
                    <a:pt x="1712468" y="754269"/>
                    <a:pt x="1712661" y="772981"/>
                    <a:pt x="1704001" y="788136"/>
                  </a:cubicBezTo>
                  <a:cubicBezTo>
                    <a:pt x="1695090" y="803730"/>
                    <a:pt x="1677590" y="812599"/>
                    <a:pt x="1665901" y="826236"/>
                  </a:cubicBezTo>
                  <a:cubicBezTo>
                    <a:pt x="1652126" y="842307"/>
                    <a:pt x="1640501" y="860103"/>
                    <a:pt x="1627801" y="877036"/>
                  </a:cubicBezTo>
                  <a:cubicBezTo>
                    <a:pt x="1535928" y="846412"/>
                    <a:pt x="1648690" y="889323"/>
                    <a:pt x="1500801" y="788136"/>
                  </a:cubicBezTo>
                  <a:cubicBezTo>
                    <a:pt x="1420722" y="733345"/>
                    <a:pt x="1339775" y="687700"/>
                    <a:pt x="1246801" y="661136"/>
                  </a:cubicBezTo>
                  <a:cubicBezTo>
                    <a:pt x="1222041" y="654062"/>
                    <a:pt x="1196001" y="652669"/>
                    <a:pt x="1170601" y="648436"/>
                  </a:cubicBezTo>
                  <a:cubicBezTo>
                    <a:pt x="1102868" y="661136"/>
                    <a:pt x="1031184" y="660443"/>
                    <a:pt x="967401" y="686536"/>
                  </a:cubicBezTo>
                  <a:cubicBezTo>
                    <a:pt x="934154" y="700137"/>
                    <a:pt x="918474" y="739359"/>
                    <a:pt x="891201" y="762736"/>
                  </a:cubicBezTo>
                  <a:cubicBezTo>
                    <a:pt x="758422" y="876547"/>
                    <a:pt x="819922" y="793454"/>
                    <a:pt x="764201" y="877036"/>
                  </a:cubicBezTo>
                  <a:cubicBezTo>
                    <a:pt x="759968" y="893969"/>
                    <a:pt x="745981" y="911277"/>
                    <a:pt x="751501" y="927836"/>
                  </a:cubicBezTo>
                  <a:cubicBezTo>
                    <a:pt x="759474" y="951756"/>
                    <a:pt x="825852" y="962299"/>
                    <a:pt x="840401" y="965936"/>
                  </a:cubicBezTo>
                  <a:cubicBezTo>
                    <a:pt x="831934" y="978636"/>
                    <a:pt x="821827" y="990384"/>
                    <a:pt x="815001" y="1004036"/>
                  </a:cubicBezTo>
                  <a:cubicBezTo>
                    <a:pt x="809014" y="1016010"/>
                    <a:pt x="808802" y="1030434"/>
                    <a:pt x="802301" y="1042136"/>
                  </a:cubicBezTo>
                  <a:cubicBezTo>
                    <a:pt x="787476" y="1068821"/>
                    <a:pt x="751501" y="1118336"/>
                    <a:pt x="751501" y="1118336"/>
                  </a:cubicBezTo>
                  <a:lnTo>
                    <a:pt x="776901" y="1054836"/>
                  </a:lnTo>
                  <a:close/>
                </a:path>
              </a:pathLst>
            </a:custGeom>
            <a:noFill/>
            <a:ln w="3175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 rot="16200000" flipH="1">
              <a:off x="11829303" y="3337686"/>
              <a:ext cx="514280" cy="485360"/>
            </a:xfrm>
            <a:prstGeom prst="straightConnector1">
              <a:avLst/>
            </a:prstGeom>
            <a:ln w="3175" cmpd="sng">
              <a:solidFill>
                <a:schemeClr val="tx2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/>
            <p:nvPr/>
          </p:nvCxnSpPr>
          <p:spPr>
            <a:xfrm flipV="1">
              <a:off x="11876290" y="2909200"/>
              <a:ext cx="1043560" cy="321383"/>
            </a:xfrm>
            <a:prstGeom prst="straightConnector1">
              <a:avLst/>
            </a:prstGeom>
            <a:ln w="3175" cmpd="sng">
              <a:solidFill>
                <a:schemeClr val="tx2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/>
            <p:cNvCxnSpPr/>
            <p:nvPr/>
          </p:nvCxnSpPr>
          <p:spPr>
            <a:xfrm rot="10800000" flipV="1">
              <a:off x="10633280" y="3230583"/>
              <a:ext cx="1046947" cy="269793"/>
            </a:xfrm>
            <a:prstGeom prst="straightConnector1">
              <a:avLst/>
            </a:prstGeom>
            <a:ln w="3175" cmpd="sng">
              <a:solidFill>
                <a:schemeClr val="tx2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0278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4343400" y="1752600"/>
            <a:ext cx="4419600" cy="3581400"/>
          </a:xfrm>
        </p:spPr>
        <p:txBody>
          <a:bodyPr/>
          <a:lstStyle/>
          <a:p>
            <a:pPr marL="0" indent="0"/>
            <a:r>
              <a:rPr lang="en-GB" dirty="0"/>
              <a:t>Urban connectivity, </a:t>
            </a:r>
            <a:r>
              <a:rPr lang="en-GB" dirty="0" smtClean="0"/>
              <a:t>2011</a:t>
            </a:r>
          </a:p>
          <a:p>
            <a:pPr marL="0" indent="0"/>
            <a:endParaRPr lang="en-GB" dirty="0" smtClean="0"/>
          </a:p>
          <a:p>
            <a:pPr marL="266700" indent="-266700">
              <a:buFont typeface="Arial"/>
              <a:buChar char="•"/>
            </a:pPr>
            <a:r>
              <a:rPr lang="en-GB" dirty="0"/>
              <a:t>Cities and entrance points to major transport networks </a:t>
            </a:r>
          </a:p>
          <a:p>
            <a:pPr marL="266700" indent="-266700">
              <a:buFont typeface="Arial"/>
              <a:buChar char="•"/>
            </a:pPr>
            <a:r>
              <a:rPr lang="en-GB" dirty="0" smtClean="0"/>
              <a:t>City networks &amp; </a:t>
            </a:r>
            <a:br>
              <a:rPr lang="en-GB" dirty="0" smtClean="0"/>
            </a:br>
            <a:r>
              <a:rPr lang="en-GB" dirty="0" smtClean="0"/>
              <a:t>links with neighbouring countries</a:t>
            </a:r>
          </a:p>
          <a:p>
            <a:pPr marL="266700" indent="-266700">
              <a:buFont typeface="Arial"/>
              <a:buChar char="•"/>
            </a:pPr>
            <a:r>
              <a:rPr lang="en-GB" dirty="0" smtClean="0"/>
              <a:t>Benelux cities well networked </a:t>
            </a:r>
          </a:p>
          <a:p>
            <a:pPr marL="266700" indent="-266700">
              <a:buFont typeface="Arial"/>
              <a:buChar char="•"/>
            </a:pPr>
            <a:r>
              <a:rPr lang="en-GB" dirty="0" smtClean="0"/>
              <a:t>Atlantic rim strong on freight hubs</a:t>
            </a:r>
          </a:p>
          <a:p>
            <a:pPr marL="266700" indent="-266700">
              <a:buFont typeface="Arial"/>
              <a:buChar char="•"/>
            </a:pPr>
            <a:endParaRPr lang="en-GB" dirty="0" smtClean="0"/>
          </a:p>
          <a:p>
            <a:pPr marL="0" indent="0"/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Transport </a:t>
            </a:r>
            <a:endParaRPr lang="en-GB" dirty="0"/>
          </a:p>
        </p:txBody>
      </p:sp>
      <p:pic>
        <p:nvPicPr>
          <p:cNvPr id="4" name="Εικόνα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37" b="1937"/>
          <a:stretch>
            <a:fillRect/>
          </a:stretch>
        </p:blipFill>
        <p:spPr bwMode="auto">
          <a:xfrm>
            <a:off x="533400" y="1524000"/>
            <a:ext cx="362839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4"/>
          <p:cNvPicPr/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3" r="48456"/>
          <a:stretch/>
        </p:blipFill>
        <p:spPr bwMode="auto">
          <a:xfrm>
            <a:off x="533401" y="897467"/>
            <a:ext cx="533400" cy="5503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1062409"/>
      </p:ext>
    </p:extLst>
  </p:cSld>
  <p:clrMapOvr>
    <a:masterClrMapping/>
  </p:clrMapOvr>
</p:sld>
</file>

<file path=ppt/theme/theme1.xml><?xml version="1.0" encoding="utf-8"?>
<a:theme xmlns:a="http://schemas.openxmlformats.org/drawingml/2006/main" name="ESPON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ESPON Presentation</Template>
  <TotalTime>42</TotalTime>
  <Words>967</Words>
  <Application>Microsoft Office PowerPoint</Application>
  <PresentationFormat>Bildspel på skärmen (4:3)</PresentationFormat>
  <Paragraphs>136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ESPON 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Peter Schneidewind</dc:creator>
  <cp:lastModifiedBy>Kai Böhme</cp:lastModifiedBy>
  <cp:revision>256</cp:revision>
  <dcterms:created xsi:type="dcterms:W3CDTF">2013-11-23T16:09:02Z</dcterms:created>
  <dcterms:modified xsi:type="dcterms:W3CDTF">2013-11-27T06:40:07Z</dcterms:modified>
</cp:coreProperties>
</file>