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69" r:id="rId2"/>
    <p:sldMasterId id="2147483771" r:id="rId3"/>
    <p:sldMasterId id="2147483773" r:id="rId4"/>
  </p:sldMasterIdLst>
  <p:sldIdLst>
    <p:sldId id="257" r:id="rId5"/>
    <p:sldId id="362" r:id="rId6"/>
    <p:sldId id="388" r:id="rId7"/>
    <p:sldId id="361" r:id="rId8"/>
    <p:sldId id="311" r:id="rId9"/>
    <p:sldId id="364" r:id="rId10"/>
    <p:sldId id="369" r:id="rId11"/>
    <p:sldId id="365" r:id="rId12"/>
    <p:sldId id="368" r:id="rId13"/>
    <p:sldId id="383" r:id="rId14"/>
    <p:sldId id="389" r:id="rId15"/>
    <p:sldId id="382" r:id="rId16"/>
    <p:sldId id="384" r:id="rId17"/>
    <p:sldId id="385" r:id="rId18"/>
    <p:sldId id="387" r:id="rId19"/>
    <p:sldId id="379" r:id="rId20"/>
    <p:sldId id="349" r:id="rId21"/>
    <p:sldId id="390" r:id="rId22"/>
    <p:sldId id="391" r:id="rId23"/>
    <p:sldId id="353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66"/>
    <a:srgbClr val="000099"/>
    <a:srgbClr val="0000FF"/>
    <a:srgbClr val="009900"/>
    <a:srgbClr val="006600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9" autoAdjust="0"/>
    <p:restoredTop sz="99298" autoAdjust="0"/>
  </p:normalViewPr>
  <p:slideViewPr>
    <p:cSldViewPr>
      <p:cViewPr varScale="1">
        <p:scale>
          <a:sx n="55" d="100"/>
          <a:sy n="55" d="100"/>
        </p:scale>
        <p:origin x="-106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Microsoft_PowerPoint_97-2003_Presentation1.ppt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537C-C216-4C1C-B32C-1EBBF2A378D9}" type="datetimeFigureOut">
              <a:rPr lang="en-US"/>
              <a:pPr>
                <a:defRPr/>
              </a:pPr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D4DA2-2B56-4384-BDAD-98AF41FC3AF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16D2-DC26-4970-AEDC-67F6AF4D4379}" type="datetimeFigureOut">
              <a:rPr lang="en-US"/>
              <a:pPr>
                <a:defRPr/>
              </a:pPr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2A95-0E4B-4923-B6C7-5DDF4C8AD9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2E75-6ABD-49D9-AB07-92BBB90C5265}" type="datetimeFigureOut">
              <a:rPr lang="en-US"/>
              <a:pPr>
                <a:defRPr/>
              </a:pPr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21C1-888D-46EC-B42A-387A7A635A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42875" y="0"/>
          <a:ext cx="900112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2" name="CorelDRAW" r:id="rId3" imgW="37542960" imgH="10225440" progId="CorelDraw.Graphic.13">
                  <p:embed/>
                </p:oleObj>
              </mc:Choice>
              <mc:Fallback>
                <p:oleObj name="CorelDRAW" r:id="rId3" imgW="37542960" imgH="10225440" progId="CorelDraw.Graphic.1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0"/>
                        <a:ext cx="900112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5"/>
          <p:cNvSpPr>
            <a:spLocks noChangeArrowheads="1"/>
          </p:cNvSpPr>
          <p:nvPr userDrawn="1"/>
        </p:nvSpPr>
        <p:spPr bwMode="auto">
          <a:xfrm>
            <a:off x="0" y="3417888"/>
            <a:ext cx="9144000" cy="33115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de-DE" sz="4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Rectangle 88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endParaRPr lang="de-DE" sz="4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Rectangle 89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endParaRPr lang="de-DE" sz="4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" name="Rectangle 90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endParaRPr lang="de-DE" sz="4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" name="Rectangle 91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endParaRPr lang="de-DE" sz="4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" name="Rectangle 119"/>
          <p:cNvSpPr>
            <a:spLocks noChangeArrowheads="1"/>
          </p:cNvSpPr>
          <p:nvPr userDrawn="1"/>
        </p:nvSpPr>
        <p:spPr bwMode="auto">
          <a:xfrm>
            <a:off x="8816975" y="0"/>
            <a:ext cx="360363" cy="6858000"/>
          </a:xfrm>
          <a:prstGeom prst="rect">
            <a:avLst/>
          </a:prstGeom>
          <a:solidFill>
            <a:srgbClr val="19218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de-DE" sz="4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" name="Rectangle 120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19218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da-DK" sz="440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graphicFrame>
        <p:nvGraphicFramePr>
          <p:cNvPr id="12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3" r:id="rId5" imgW="0" imgH="0" progId="PowerPoint.Show.8">
                  <p:embed/>
                </p:oleObj>
              </mc:Choice>
              <mc:Fallback>
                <p:oleObj r:id="rId5" imgW="0" imgH="0" progId="PowerPoint.Show.8">
                  <p:embed/>
                  <p:pic>
                    <p:nvPicPr>
                      <p:cNvPr id="0" name="AutoShape 5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5" descr="sentence_pptespon2013_t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6221413"/>
            <a:ext cx="53165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81" name="Rectangle 85"/>
          <p:cNvSpPr>
            <a:spLocks noGrp="1" noChangeArrowheads="1"/>
          </p:cNvSpPr>
          <p:nvPr>
            <p:ph type="ctrTitle"/>
          </p:nvPr>
        </p:nvSpPr>
        <p:spPr>
          <a:xfrm>
            <a:off x="719138" y="2554288"/>
            <a:ext cx="7620000" cy="685800"/>
          </a:xfrm>
        </p:spPr>
        <p:txBody>
          <a:bodyPr/>
          <a:lstStyle>
            <a:lvl1pPr>
              <a:lnSpc>
                <a:spcPct val="80000"/>
              </a:lnSpc>
              <a:defRPr sz="25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9782" name="Rectangle 86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25838"/>
            <a:ext cx="7620000" cy="685800"/>
          </a:xfrm>
        </p:spPr>
        <p:txBody>
          <a:bodyPr/>
          <a:lstStyle>
            <a:lvl1pPr marL="0" indent="0">
              <a:buFont typeface="Times" pitchFamily="-60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Klicken Sie, um das Format des Titel-Masters zu bearbeiten.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772400" cy="3276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Format des Untertitel-Masters zu bearbeiten.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Klicken Sie, um das Format des Titel-Masters zu bearbeiten.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772400" cy="3276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Format des Untertitel-Masters zu bearbeiten.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A44B-8CA9-4807-A8AC-E14C8E3AD709}" type="datetimeFigureOut">
              <a:rPr lang="en-US"/>
              <a:pPr>
                <a:defRPr/>
              </a:pPr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3EA7-D4F3-4919-A55F-C6E0ECAC266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68178-9889-4B24-98ED-BCC3AFB40C80}" type="datetimeFigureOut">
              <a:rPr lang="en-US"/>
              <a:pPr>
                <a:defRPr/>
              </a:pPr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AB47B-66C9-4E12-BEE0-1E33D6BE692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4E025-2E3D-4D43-9385-234F03B08714}" type="datetimeFigureOut">
              <a:rPr lang="en-US"/>
              <a:pPr>
                <a:defRPr/>
              </a:pPr>
              <a:t>10/8/2013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CC02-04C5-49FB-8DA2-4CFAB5F304D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9F235-9978-4DD7-9049-36D0FA7DCE4A}" type="datetimeFigureOut">
              <a:rPr lang="en-US"/>
              <a:pPr>
                <a:defRPr/>
              </a:pPr>
              <a:t>10/8/2013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E5C18-A57C-4E7F-B908-484695D33F8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1424D-0720-408A-9148-85B38B79DEDC}" type="datetimeFigureOut">
              <a:rPr lang="en-US"/>
              <a:pPr>
                <a:defRPr/>
              </a:pPr>
              <a:t>10/8/2013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740EC-42EC-469A-B67B-506C25766FC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2B466-07F4-436D-BB5A-9CDFD7DE14CD}" type="datetimeFigureOut">
              <a:rPr lang="en-US"/>
              <a:pPr>
                <a:defRPr/>
              </a:pPr>
              <a:t>10/8/2013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A4354-B4E0-4681-8FCC-35629BA110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2289-D64C-40B3-926D-CCA3FE50FC1A}" type="datetimeFigureOut">
              <a:rPr lang="en-US"/>
              <a:pPr>
                <a:defRPr/>
              </a:pPr>
              <a:t>10/8/2013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06257-0FA4-4CBD-A935-2748C5B658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D2B0-D6FC-413C-A1D2-587E00A737FF}" type="datetimeFigureOut">
              <a:rPr lang="en-US"/>
              <a:pPr>
                <a:defRPr/>
              </a:pPr>
              <a:t>10/8/2013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71A8-2536-4862-ACBB-730E7954FD8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A305DFF-87B5-44AE-8A54-B6B58764350B}" type="datetimeFigureOut">
              <a:rPr lang="en-US"/>
              <a:pPr>
                <a:defRPr/>
              </a:pPr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0EE7656-6BAB-44F1-9304-12CF0DF793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898525"/>
            <a:ext cx="7739062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2051" name="Rectangle 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28775"/>
            <a:ext cx="7739062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-60" charset="0"/>
        <a:buChar char="•"/>
        <a:defRPr sz="1600">
          <a:solidFill>
            <a:schemeClr val="tx1"/>
          </a:solidFill>
          <a:latin typeface="Arial" charset="0"/>
          <a:ea typeface="+mn-ea"/>
          <a:cs typeface="+mn-cs"/>
        </a:defRPr>
      </a:lvl1pPr>
      <a:lvl2pPr marL="7620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</a:defRPr>
      </a:lvl2pPr>
      <a:lvl3pPr marL="1219200" indent="-3048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" charset="0"/>
        </a:defRPr>
      </a:lvl3pPr>
      <a:lvl4pPr marL="16764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5pPr>
      <a:lvl6pPr marL="25908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0480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5052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9624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568325" indent="-3778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2pPr>
      <a:lvl3pPr marL="12731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16922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1113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685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57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829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401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568325" indent="-3778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2pPr>
      <a:lvl3pPr marL="12731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16922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1113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685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57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829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401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6148" name="Picture 3" descr="PowerPoint p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Placeholder 1"/>
          <p:cNvSpPr>
            <a:spLocks noGrp="1"/>
          </p:cNvSpPr>
          <p:nvPr/>
        </p:nvSpPr>
        <p:spPr bwMode="auto">
          <a:xfrm>
            <a:off x="250825" y="3429000"/>
            <a:ext cx="8642350" cy="236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457200">
              <a:buFont typeface="Arial" charset="0"/>
              <a:buNone/>
            </a:pPr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pPr marL="342900" indent="-342900" algn="ctr" defTabSz="457200">
              <a:buFont typeface="Arial" charset="0"/>
              <a:buNone/>
            </a:pPr>
            <a:endParaRPr lang="en-US" sz="2400" dirty="0">
              <a:latin typeface="Calibri" pitchFamily="34" charset="0"/>
              <a:ea typeface="ＭＳ Ｐゴシック" pitchFamily="34" charset="-128"/>
            </a:endParaRPr>
          </a:p>
          <a:p>
            <a:pPr marL="342900" indent="-342900" algn="ctr" defTabSz="457200">
              <a:buFont typeface="Arial" charset="0"/>
              <a:buNone/>
            </a:pPr>
            <a:r>
              <a:rPr lang="en-US" sz="2400" b="1" dirty="0" smtClean="0">
                <a:latin typeface="Calibri" pitchFamily="34" charset="0"/>
                <a:ea typeface="ＭＳ Ｐゴシック" pitchFamily="34" charset="-128"/>
              </a:rPr>
              <a:t>How to make regions and cities more resilient to economic crisis</a:t>
            </a:r>
            <a:endParaRPr lang="en-US" sz="2400" b="1" dirty="0">
              <a:latin typeface="Calibri" pitchFamily="34" charset="0"/>
              <a:ea typeface="ＭＳ Ｐゴシック" pitchFamily="34" charset="-128"/>
            </a:endParaRPr>
          </a:p>
          <a:p>
            <a:pPr marL="342900" indent="-342900" algn="ctr" defTabSz="457200">
              <a:buFont typeface="Arial" charset="0"/>
              <a:buNone/>
            </a:pP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Workshop at the Open Days</a:t>
            </a:r>
            <a:endParaRPr lang="en-US" sz="2400" dirty="0">
              <a:latin typeface="Calibri" pitchFamily="34" charset="0"/>
              <a:ea typeface="ＭＳ Ｐゴシック" pitchFamily="34" charset="-128"/>
            </a:endParaRPr>
          </a:p>
          <a:p>
            <a:pPr marL="342900" indent="-342900" algn="ctr" defTabSz="457200"/>
            <a:r>
              <a:rPr lang="en-US" sz="2400" b="1" dirty="0" smtClean="0">
                <a:latin typeface="Calibri" pitchFamily="34" charset="0"/>
                <a:ea typeface="ＭＳ Ｐゴシック" pitchFamily="34" charset="-128"/>
              </a:rPr>
              <a:t>ESPON 2013 </a:t>
            </a:r>
            <a:r>
              <a:rPr lang="en-US" sz="2400" b="1" dirty="0" err="1" smtClean="0">
                <a:latin typeface="Calibri" pitchFamily="34" charset="0"/>
                <a:ea typeface="ＭＳ Ｐゴシック" pitchFamily="34" charset="-128"/>
              </a:rPr>
              <a:t>Programme</a:t>
            </a:r>
            <a:endParaRPr lang="en-US" sz="2400" b="1" dirty="0" smtClean="0">
              <a:latin typeface="Calibri" pitchFamily="34" charset="0"/>
              <a:ea typeface="ＭＳ Ｐゴシック" pitchFamily="34" charset="-128"/>
            </a:endParaRPr>
          </a:p>
          <a:p>
            <a:pPr marL="342900" indent="-342900" algn="ctr" defTabSz="457200">
              <a:buFont typeface="Arial" charset="0"/>
              <a:buNone/>
            </a:pP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8 October 2013, Brussels, Belgium</a:t>
            </a:r>
            <a:endParaRPr lang="en-US" sz="24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053" name="Text Placeholder 2"/>
          <p:cNvSpPr>
            <a:spLocks noGrp="1"/>
          </p:cNvSpPr>
          <p:nvPr/>
        </p:nvSpPr>
        <p:spPr bwMode="auto">
          <a:xfrm>
            <a:off x="468313" y="2349500"/>
            <a:ext cx="82804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100" dirty="0">
                <a:ea typeface="ＭＳ Ｐゴシック" pitchFamily="34" charset="-128"/>
              </a:rPr>
              <a:t>Klaus Spiekermann</a:t>
            </a:r>
            <a:r>
              <a:rPr lang="en-US" sz="21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en-GB" sz="2100" b="1" dirty="0"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GB" sz="2800" b="1" dirty="0" smtClean="0">
                <a:ea typeface="ＭＳ Ｐゴシック" pitchFamily="34" charset="-128"/>
              </a:rPr>
              <a:t>Accessibility: </a:t>
            </a:r>
            <a:r>
              <a:rPr lang="en-GB" sz="3200" b="1" dirty="0" smtClean="0">
                <a:ea typeface="ＭＳ Ｐゴシック" pitchFamily="34" charset="-128"/>
              </a:rPr>
              <a:t>part of a </a:t>
            </a:r>
            <a:r>
              <a:rPr lang="en-GB" sz="2800" b="1" dirty="0" smtClean="0">
                <a:ea typeface="ＭＳ Ｐゴシック" pitchFamily="34" charset="-128"/>
              </a:rPr>
              <a:t>recovery? </a:t>
            </a:r>
          </a:p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900" b="1" dirty="0" smtClean="0">
                <a:ea typeface="ＭＳ Ｐゴシック" pitchFamily="34" charset="-128"/>
              </a:rPr>
              <a:t> </a:t>
            </a:r>
            <a:endParaRPr lang="en-US" sz="900" b="1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PowerPoint p2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Placeholder 2"/>
          <p:cNvSpPr>
            <a:spLocks noGrp="1"/>
          </p:cNvSpPr>
          <p:nvPr/>
        </p:nvSpPr>
        <p:spPr bwMode="auto">
          <a:xfrm>
            <a:off x="457200" y="838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defTabSz="45720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ea typeface="ＭＳ Ｐゴシック" pitchFamily="34" charset="-128"/>
              </a:rPr>
              <a:t>Accessibility and regional economic performance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838200" y="1676400"/>
            <a:ext cx="7766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Font typeface="+mj-lt"/>
              <a:buAutoNum type="romanLcPeriod"/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391977" cy="5344583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 rot="-1920000">
            <a:off x="2728024" y="4256181"/>
            <a:ext cx="4025436" cy="936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96258" y="5805536"/>
            <a:ext cx="1223814" cy="79181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e-AT" b="1" dirty="0" smtClean="0">
                <a:latin typeface="Arial" charset="0"/>
                <a:cs typeface="Arial" charset="0"/>
              </a:rPr>
              <a:t>Eastern Europe</a:t>
            </a:r>
            <a:endParaRPr lang="de-AT" b="1" dirty="0" smtClean="0">
              <a:latin typeface="Arial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endParaRPr lang="de-AT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de-AT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de-AT" sz="2000" dirty="0" smtClean="0">
                <a:latin typeface="Arial" charset="0"/>
                <a:cs typeface="Arial" charset="0"/>
              </a:rPr>
              <a:t>    </a:t>
            </a:r>
            <a:r>
              <a:rPr lang="de-AT" sz="2000" dirty="0" smtClean="0">
                <a:latin typeface="Arial" charset="0"/>
                <a:cs typeface="Arial" charset="0"/>
              </a:rPr>
              <a:t>    </a:t>
            </a:r>
            <a:r>
              <a:rPr lang="de-AT" dirty="0" smtClean="0">
                <a:latin typeface="Arial" charset="0"/>
                <a:cs typeface="Arial" charset="0"/>
              </a:rPr>
              <a:t>     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84090" y="3285256"/>
            <a:ext cx="1439838" cy="79181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e-AT" b="1" dirty="0" smtClean="0">
                <a:latin typeface="Arial" charset="0"/>
                <a:cs typeface="Arial" charset="0"/>
              </a:rPr>
              <a:t>Northern Europe</a:t>
            </a:r>
            <a:endParaRPr lang="de-AT" b="1" dirty="0" smtClean="0">
              <a:latin typeface="Arial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endParaRPr lang="de-AT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de-AT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de-AT" sz="2000" dirty="0" smtClean="0">
                <a:latin typeface="Arial" charset="0"/>
                <a:cs typeface="Arial" charset="0"/>
              </a:rPr>
              <a:t>    </a:t>
            </a:r>
            <a:r>
              <a:rPr lang="de-AT" sz="2000" dirty="0" smtClean="0">
                <a:latin typeface="Arial" charset="0"/>
                <a:cs typeface="Arial" charset="0"/>
              </a:rPr>
              <a:t>    </a:t>
            </a:r>
            <a:r>
              <a:rPr lang="de-AT" dirty="0" smtClean="0">
                <a:latin typeface="Arial" charset="0"/>
                <a:cs typeface="Arial" charset="0"/>
              </a:rPr>
              <a:t>     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148386" y="2420888"/>
            <a:ext cx="1223814" cy="57606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e-AT" b="1" dirty="0" smtClean="0">
                <a:latin typeface="Arial" charset="0"/>
                <a:cs typeface="Arial" charset="0"/>
              </a:rPr>
              <a:t>MEGAs</a:t>
            </a:r>
            <a:endParaRPr lang="de-AT" b="1" dirty="0" smtClean="0">
              <a:latin typeface="Arial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endParaRPr lang="de-AT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de-AT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de-AT" sz="2000" dirty="0" smtClean="0">
                <a:latin typeface="Arial" charset="0"/>
                <a:cs typeface="Arial" charset="0"/>
              </a:rPr>
              <a:t>    </a:t>
            </a:r>
            <a:r>
              <a:rPr lang="de-AT" sz="2000" dirty="0" smtClean="0">
                <a:latin typeface="Arial" charset="0"/>
                <a:cs typeface="Arial" charset="0"/>
              </a:rPr>
              <a:t>    </a:t>
            </a:r>
            <a:r>
              <a:rPr lang="de-AT" dirty="0" smtClean="0">
                <a:latin typeface="Arial" charset="0"/>
                <a:cs typeface="Arial" charset="0"/>
              </a:rPr>
              <a:t>     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925782" y="5013448"/>
            <a:ext cx="1422082" cy="79181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e-AT" b="1" dirty="0" smtClean="0">
                <a:latin typeface="Arial" charset="0"/>
                <a:cs typeface="Arial" charset="0"/>
              </a:rPr>
              <a:t>Southern Europe</a:t>
            </a:r>
            <a:endParaRPr lang="de-AT" b="1" dirty="0" smtClean="0">
              <a:latin typeface="Arial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endParaRPr lang="de-AT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de-AT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de-AT" sz="2000" dirty="0" smtClean="0">
                <a:latin typeface="Arial" charset="0"/>
                <a:cs typeface="Arial" charset="0"/>
              </a:rPr>
              <a:t>    </a:t>
            </a:r>
            <a:r>
              <a:rPr lang="de-AT" sz="2000" dirty="0" smtClean="0">
                <a:latin typeface="Arial" charset="0"/>
                <a:cs typeface="Arial" charset="0"/>
              </a:rPr>
              <a:t>    </a:t>
            </a:r>
            <a:r>
              <a:rPr lang="de-AT" dirty="0" smtClean="0">
                <a:latin typeface="Arial" charset="0"/>
                <a:cs typeface="Arial" charset="0"/>
              </a:rPr>
              <a:t>     </a:t>
            </a:r>
            <a:endParaRPr lang="de-D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1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948488" y="188912"/>
            <a:ext cx="1871662" cy="19439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e-AT" dirty="0" smtClean="0">
                <a:latin typeface="Arial" charset="0"/>
                <a:cs typeface="Arial" charset="0"/>
              </a:rPr>
              <a:t>GDP/</a:t>
            </a:r>
            <a:r>
              <a:rPr lang="de-AT" dirty="0" err="1" smtClean="0">
                <a:latin typeface="Arial" charset="0"/>
                <a:cs typeface="Arial" charset="0"/>
              </a:rPr>
              <a:t>capita</a:t>
            </a:r>
            <a:r>
              <a:rPr lang="de-AT" dirty="0" smtClean="0">
                <a:latin typeface="Arial" charset="0"/>
                <a:cs typeface="Arial" charset="0"/>
              </a:rPr>
              <a:t> (EU27=100) minus</a:t>
            </a:r>
          </a:p>
          <a:p>
            <a:pPr algn="r">
              <a:lnSpc>
                <a:spcPct val="90000"/>
              </a:lnSpc>
            </a:pPr>
            <a:r>
              <a:rPr lang="de-AT" dirty="0" err="1" smtClean="0">
                <a:latin typeface="Arial" charset="0"/>
              </a:rPr>
              <a:t>Acc</a:t>
            </a:r>
            <a:r>
              <a:rPr lang="de-AT" dirty="0" smtClean="0">
                <a:latin typeface="Arial" charset="0"/>
              </a:rPr>
              <a:t> potential</a:t>
            </a:r>
          </a:p>
          <a:p>
            <a:pPr algn="r">
              <a:lnSpc>
                <a:spcPct val="90000"/>
              </a:lnSpc>
            </a:pPr>
            <a:r>
              <a:rPr lang="de-AT" dirty="0" smtClean="0">
                <a:latin typeface="Arial" charset="0"/>
                <a:cs typeface="Arial" charset="0"/>
              </a:rPr>
              <a:t>Intermodal </a:t>
            </a:r>
          </a:p>
          <a:p>
            <a:pPr algn="r">
              <a:lnSpc>
                <a:spcPct val="90000"/>
              </a:lnSpc>
            </a:pPr>
            <a:r>
              <a:rPr lang="de-AT" dirty="0" smtClean="0">
                <a:latin typeface="Arial" charset="0"/>
              </a:rPr>
              <a:t>(EU27=100)</a:t>
            </a:r>
            <a:endParaRPr lang="de-AT" dirty="0" smtClean="0">
              <a:latin typeface="Arial" charset="0"/>
              <a:cs typeface="Arial" charset="0"/>
            </a:endParaRPr>
          </a:p>
          <a:p>
            <a:pPr algn="r">
              <a:lnSpc>
                <a:spcPct val="90000"/>
              </a:lnSpc>
            </a:pPr>
            <a:endParaRPr lang="de-AT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de-AT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de-AT" sz="2000" dirty="0" smtClean="0">
                <a:latin typeface="Arial" charset="0"/>
                <a:cs typeface="Arial" charset="0"/>
              </a:rPr>
              <a:t>    </a:t>
            </a:r>
            <a:r>
              <a:rPr lang="de-AT" sz="2000" dirty="0" smtClean="0">
                <a:latin typeface="Arial" charset="0"/>
                <a:cs typeface="Arial" charset="0"/>
              </a:rPr>
              <a:t>    </a:t>
            </a:r>
            <a:r>
              <a:rPr lang="de-AT" dirty="0" smtClean="0">
                <a:latin typeface="Arial" charset="0"/>
                <a:cs typeface="Arial" charset="0"/>
              </a:rPr>
              <a:t>     </a:t>
            </a:r>
            <a:endParaRPr lang="de-DE" dirty="0">
              <a:latin typeface="Arial" charset="0"/>
              <a:cs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31011"/>
            <a:ext cx="6840984" cy="689757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0" y="44624"/>
            <a:ext cx="6606700" cy="665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PowerPoint p2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Placeholder 2"/>
          <p:cNvSpPr>
            <a:spLocks noGrp="1"/>
          </p:cNvSpPr>
          <p:nvPr/>
        </p:nvSpPr>
        <p:spPr bwMode="auto">
          <a:xfrm>
            <a:off x="457200" y="838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defTabSz="45720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ea typeface="ＭＳ Ｐゴシック" pitchFamily="34" charset="-128"/>
              </a:rPr>
              <a:t>Accessibility and economic crisis and recovery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838200" y="1676400"/>
            <a:ext cx="7766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624"/>
            <a:ext cx="7934661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PowerPoint p2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Placeholder 2"/>
          <p:cNvSpPr>
            <a:spLocks noGrp="1"/>
          </p:cNvSpPr>
          <p:nvPr/>
        </p:nvSpPr>
        <p:spPr bwMode="auto">
          <a:xfrm>
            <a:off x="457200" y="838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defTabSz="45720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ea typeface="ＭＳ Ｐゴシック" pitchFamily="34" charset="-128"/>
              </a:rPr>
              <a:t>Accessibility and regional economic performance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838200" y="1676400"/>
            <a:ext cx="7766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Font typeface="+mj-lt"/>
              <a:buAutoNum type="romanLcPeriod"/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17" y="1458793"/>
            <a:ext cx="6177227" cy="529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PowerPoint p2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Placeholder 2"/>
          <p:cNvSpPr>
            <a:spLocks noGrp="1"/>
          </p:cNvSpPr>
          <p:nvPr/>
        </p:nvSpPr>
        <p:spPr bwMode="auto">
          <a:xfrm>
            <a:off x="457200" y="838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defTabSz="45720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ea typeface="ＭＳ Ｐゴシック" pitchFamily="34" charset="-128"/>
              </a:rPr>
              <a:t>Travel time to New York City and reg. econ. performance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838200" y="1676400"/>
            <a:ext cx="7766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Font typeface="+mj-lt"/>
              <a:buAutoNum type="romanLcPeriod"/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1440000"/>
            <a:ext cx="6734798" cy="5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PowerPoint p2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Placeholder 2"/>
          <p:cNvSpPr>
            <a:spLocks noGrp="1"/>
          </p:cNvSpPr>
          <p:nvPr/>
        </p:nvSpPr>
        <p:spPr bwMode="auto">
          <a:xfrm>
            <a:off x="457200" y="838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defTabSz="45720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ea typeface="ＭＳ Ｐゴシック" pitchFamily="34" charset="-128"/>
              </a:rPr>
              <a:t>Travel time to New York City and reg. econ. performance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838200" y="1676400"/>
            <a:ext cx="7766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Font typeface="+mj-lt"/>
              <a:buAutoNum type="romanLcPeriod"/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40000"/>
            <a:ext cx="6717505" cy="537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9588"/>
          </a:xfrm>
          <a:prstGeom prst="rect">
            <a:avLst/>
          </a:prstGeom>
          <a:solidFill>
            <a:srgbClr val="AAB4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144000" bIns="108000"/>
          <a:lstStyle>
            <a:lvl1pPr marL="3810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b="1" dirty="0">
              <a:latin typeface="Arial" charset="0"/>
            </a:endParaRPr>
          </a:p>
          <a:p>
            <a:endParaRPr lang="de-DE" b="1" dirty="0">
              <a:latin typeface="Arial" charset="0"/>
            </a:endParaRPr>
          </a:p>
          <a:p>
            <a:endParaRPr lang="de-DE" b="1" dirty="0">
              <a:latin typeface="Arial" charset="0"/>
            </a:endParaRPr>
          </a:p>
          <a:p>
            <a:endParaRPr lang="de-DE" b="1" dirty="0">
              <a:latin typeface="Arial" charset="0"/>
            </a:endParaRPr>
          </a:p>
          <a:p>
            <a:endParaRPr lang="de-DE" b="1" dirty="0">
              <a:latin typeface="Arial" charset="0"/>
            </a:endParaRPr>
          </a:p>
          <a:p>
            <a:endParaRPr lang="de-DE" b="1" dirty="0">
              <a:latin typeface="Arial" charset="0"/>
            </a:endParaRPr>
          </a:p>
          <a:p>
            <a:pPr algn="ctr"/>
            <a:endParaRPr lang="de-DE" b="1" dirty="0">
              <a:latin typeface="Arial" charset="0"/>
            </a:endParaRPr>
          </a:p>
          <a:p>
            <a:pPr algn="ctr"/>
            <a:endParaRPr lang="de-DE" b="1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b="1" dirty="0" smtClean="0">
                <a:latin typeface="Arial" charset="0"/>
              </a:rPr>
              <a:t>Conclusions</a:t>
            </a:r>
            <a:endParaRPr lang="en-GB" b="1" dirty="0">
              <a:latin typeface="Arial" charset="0"/>
            </a:endParaRPr>
          </a:p>
          <a:p>
            <a:pPr algn="just"/>
            <a:endParaRPr lang="de-DE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33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PowerPoint p2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Placeholder 2"/>
          <p:cNvSpPr>
            <a:spLocks noGrp="1"/>
          </p:cNvSpPr>
          <p:nvPr/>
        </p:nvSpPr>
        <p:spPr bwMode="auto">
          <a:xfrm>
            <a:off x="457200" y="838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defTabSz="457200">
              <a:spcBef>
                <a:spcPct val="20000"/>
              </a:spcBef>
              <a:buFont typeface="Arial" charset="0"/>
              <a:buNone/>
            </a:pPr>
            <a:r>
              <a:rPr lang="en-US" sz="3200" dirty="0" smtClean="0">
                <a:ea typeface="ＭＳ Ｐゴシック" pitchFamily="34" charset="-128"/>
              </a:rPr>
              <a:t>Conclusions</a:t>
            </a:r>
            <a:endParaRPr lang="en-US" sz="3200" dirty="0">
              <a:ea typeface="ＭＳ Ｐゴシック" pitchFamily="34" charset="-128"/>
            </a:endParaRPr>
          </a:p>
        </p:txBody>
      </p:sp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838200" y="1676400"/>
            <a:ext cx="7766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Spatial disparities in accessibility continue to exist for all modes of transport as well as for intermodal trip chains.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de-DE" sz="2000" dirty="0" smtClean="0">
                <a:solidFill>
                  <a:srgbClr val="000000"/>
                </a:solidFill>
                <a:latin typeface="Verdana" pitchFamily="34" charset="0"/>
              </a:rPr>
              <a:t>Core-periphery </a:t>
            </a:r>
            <a:r>
              <a:rPr lang="en-GB" altLang="de-DE" sz="2000" dirty="0">
                <a:solidFill>
                  <a:srgbClr val="000000"/>
                </a:solidFill>
                <a:latin typeface="Verdana" pitchFamily="34" charset="0"/>
              </a:rPr>
              <a:t>pattern is complex overlay of national and European patterns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de-DE" sz="2000" dirty="0" smtClean="0">
                <a:solidFill>
                  <a:srgbClr val="000000"/>
                </a:solidFill>
                <a:latin typeface="Verdana" pitchFamily="34" charset="0"/>
              </a:rPr>
              <a:t>Transport </a:t>
            </a:r>
            <a:r>
              <a:rPr lang="en-GB" altLang="de-DE" sz="2000" dirty="0">
                <a:solidFill>
                  <a:srgbClr val="000000"/>
                </a:solidFill>
                <a:latin typeface="Verdana" pitchFamily="34" charset="0"/>
              </a:rPr>
              <a:t>infrastructure and service </a:t>
            </a:r>
            <a:r>
              <a:rPr lang="en-GB" altLang="de-DE" sz="2000" dirty="0" smtClean="0">
                <a:solidFill>
                  <a:srgbClr val="000000"/>
                </a:solidFill>
                <a:latin typeface="Verdana" pitchFamily="34" charset="0"/>
              </a:rPr>
              <a:t>development can change the overall </a:t>
            </a:r>
            <a:r>
              <a:rPr lang="en-GB" altLang="de-DE" sz="2000" dirty="0">
                <a:solidFill>
                  <a:srgbClr val="000000"/>
                </a:solidFill>
                <a:latin typeface="Verdana" pitchFamily="34" charset="0"/>
              </a:rPr>
              <a:t>European </a:t>
            </a:r>
            <a:r>
              <a:rPr lang="en-GB" altLang="de-DE" sz="2000" dirty="0" smtClean="0">
                <a:solidFill>
                  <a:srgbClr val="000000"/>
                </a:solidFill>
                <a:latin typeface="Verdana" pitchFamily="34" charset="0"/>
              </a:rPr>
              <a:t>pattern only in a long-term perspective (in particular investments in high-speed rail) 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de-DE" sz="2000" dirty="0" smtClean="0">
                <a:solidFill>
                  <a:srgbClr val="000000"/>
                </a:solidFill>
                <a:latin typeface="Verdana" pitchFamily="34" charset="0"/>
              </a:rPr>
              <a:t>Connectivity to global markets from smaller urban areas, rural areas and many regions in the new member states is clearly behind that of MEGAs.</a:t>
            </a:r>
            <a:endParaRPr lang="en-GB" altLang="de-DE" sz="20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PowerPoint p2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Placeholder 2"/>
          <p:cNvSpPr>
            <a:spLocks noGrp="1"/>
          </p:cNvSpPr>
          <p:nvPr/>
        </p:nvSpPr>
        <p:spPr bwMode="auto">
          <a:xfrm>
            <a:off x="457200" y="838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defTabSz="457200">
              <a:spcBef>
                <a:spcPct val="20000"/>
              </a:spcBef>
              <a:buFont typeface="Arial" charset="0"/>
              <a:buNone/>
            </a:pPr>
            <a:r>
              <a:rPr lang="en-US" sz="3200" dirty="0" smtClean="0">
                <a:ea typeface="ＭＳ Ｐゴシック" pitchFamily="34" charset="-128"/>
              </a:rPr>
              <a:t>Conclusions (2)</a:t>
            </a:r>
            <a:endParaRPr lang="en-US" sz="3200" dirty="0">
              <a:ea typeface="ＭＳ Ｐゴシック" pitchFamily="34" charset="-128"/>
            </a:endParaRPr>
          </a:p>
        </p:txBody>
      </p:sp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838200" y="1676400"/>
            <a:ext cx="7766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Clear relationship between accessibility and economic performance does exist, but many exemptions of underperforming (e.g. regions in Eastern Europe) and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</a:rPr>
              <a:t>overperforming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regions (e.g. regions in Northern Europe).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This clearly points to the existence of other assets by which a region might overcome poor accessibility ...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… and to the existence of deficits and barriers by which a region might not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</a:rPr>
              <a:t>utilise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its locational potential.</a:t>
            </a: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PowerPoint p2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Placeholder 2"/>
          <p:cNvSpPr>
            <a:spLocks noGrp="1"/>
          </p:cNvSpPr>
          <p:nvPr/>
        </p:nvSpPr>
        <p:spPr bwMode="auto">
          <a:xfrm>
            <a:off x="457200" y="838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defTabSz="457200">
              <a:spcBef>
                <a:spcPct val="20000"/>
              </a:spcBef>
              <a:buFont typeface="Arial" charset="0"/>
              <a:buNone/>
            </a:pPr>
            <a:r>
              <a:rPr lang="en-US" sz="3200" dirty="0" smtClean="0">
                <a:ea typeface="ＭＳ Ｐゴシック" pitchFamily="34" charset="-128"/>
              </a:rPr>
              <a:t>Conclusions (3)</a:t>
            </a:r>
            <a:endParaRPr lang="en-US" sz="3200" dirty="0">
              <a:ea typeface="ＭＳ Ｐゴシック" pitchFamily="34" charset="-128"/>
            </a:endParaRPr>
          </a:p>
        </p:txBody>
      </p:sp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838200" y="1676400"/>
            <a:ext cx="7766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In tendency, the economic crisis has more strongly affected regions with lower accessibility. Several of those regions are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</a:rPr>
              <a:t>underperfoming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(regions in eastern Europe), but several are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</a:rPr>
              <a:t>overperforming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(regions in southern Europe).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Most of strongly affected regions do have poorer accessibility to global markets.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On the other hand, there is a large number of regions with low accessibility that were not seriously hit by the crisis. 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Accessibility and its improvement might be part of the recovery, but only in integrated packages that take account of regional assets and barriers to development.</a:t>
            </a: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PowerPoint p2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Placeholder 2"/>
          <p:cNvSpPr>
            <a:spLocks noGrp="1"/>
          </p:cNvSpPr>
          <p:nvPr/>
        </p:nvSpPr>
        <p:spPr bwMode="auto">
          <a:xfrm>
            <a:off x="457200" y="838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defTabSz="457200">
              <a:spcBef>
                <a:spcPct val="20000"/>
              </a:spcBef>
              <a:buFont typeface="Arial" charset="0"/>
              <a:buNone/>
            </a:pPr>
            <a:r>
              <a:rPr lang="en-US" sz="3200" dirty="0" smtClean="0">
                <a:ea typeface="ＭＳ Ｐゴシック" pitchFamily="34" charset="-128"/>
              </a:rPr>
              <a:t>Accessibility and spatial development</a:t>
            </a:r>
            <a:endParaRPr lang="en-US" sz="3200" dirty="0">
              <a:ea typeface="ＭＳ Ｐゴシック" pitchFamily="34" charset="-128"/>
            </a:endParaRPr>
          </a:p>
        </p:txBody>
      </p:sp>
      <p:sp>
        <p:nvSpPr>
          <p:cNvPr id="12292" name="TextBox 13"/>
          <p:cNvSpPr txBox="1">
            <a:spLocks noChangeArrowheads="1"/>
          </p:cNvSpPr>
          <p:nvPr/>
        </p:nvSpPr>
        <p:spPr bwMode="auto">
          <a:xfrm>
            <a:off x="838200" y="1676400"/>
            <a:ext cx="7334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dirty="0" smtClean="0"/>
              <a:t>Good accessibility of European regions improve </a:t>
            </a:r>
          </a:p>
          <a:p>
            <a:r>
              <a:rPr lang="en-GB" sz="2400" dirty="0" smtClean="0"/>
              <a:t>their competitive position but also the </a:t>
            </a:r>
          </a:p>
          <a:p>
            <a:r>
              <a:rPr lang="en-GB" sz="2400" dirty="0" smtClean="0"/>
              <a:t>competitiveness of Europe as a whole” </a:t>
            </a:r>
          </a:p>
          <a:p>
            <a:pPr algn="r"/>
            <a:r>
              <a:rPr lang="en-GB" sz="2400" i="1" dirty="0" smtClean="0"/>
              <a:t>(ESDP, 1999)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400" dirty="0" smtClean="0"/>
          </a:p>
          <a:p>
            <a:pPr marL="0" indent="0">
              <a:spcBef>
                <a:spcPct val="50000"/>
              </a:spcBef>
              <a:defRPr/>
            </a:pPr>
            <a:r>
              <a:rPr lang="de-DE" sz="2400" dirty="0" smtClean="0"/>
              <a:t>“</a:t>
            </a:r>
            <a:r>
              <a:rPr lang="en-US" sz="2400" dirty="0" smtClean="0"/>
              <a:t>Providing services and </a:t>
            </a:r>
            <a:r>
              <a:rPr lang="en-US" sz="2400" dirty="0" err="1" smtClean="0"/>
              <a:t>minimising</a:t>
            </a:r>
            <a:r>
              <a:rPr lang="en-US" sz="2400" dirty="0" smtClean="0"/>
              <a:t> infrastructure barriers can improve competitiveness, and the sustainable and harmonious territorial development of the European Union.</a:t>
            </a:r>
            <a:r>
              <a:rPr lang="de-DE" sz="2400" dirty="0" smtClean="0"/>
              <a:t>“  </a:t>
            </a:r>
          </a:p>
          <a:p>
            <a:pPr marL="0" indent="0" algn="r">
              <a:spcBef>
                <a:spcPct val="50000"/>
              </a:spcBef>
              <a:defRPr/>
            </a:pPr>
            <a:r>
              <a:rPr lang="en-US" sz="2400" i="1" dirty="0" smtClean="0"/>
              <a:t>Territorial Agenda 2020 (2011)</a:t>
            </a:r>
            <a:endParaRPr lang="de-DE" sz="2400" i="1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GB" sz="2400" dirty="0" smtClean="0"/>
          </a:p>
          <a:p>
            <a:pPr lvl="1" eaLnBrk="1" hangingPunct="1">
              <a:buFont typeface="Arial" charset="0"/>
              <a:buChar char="•"/>
              <a:defRPr/>
            </a:pPr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 descr="PowerPoint p2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Placeholder 2"/>
          <p:cNvSpPr>
            <a:spLocks noGrp="1"/>
          </p:cNvSpPr>
          <p:nvPr/>
        </p:nvSpPr>
        <p:spPr bwMode="auto">
          <a:xfrm>
            <a:off x="457200" y="838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ea typeface="ＭＳ Ｐゴシック" pitchFamily="34" charset="-128"/>
              </a:rPr>
              <a:t>Further Information</a:t>
            </a:r>
          </a:p>
        </p:txBody>
      </p:sp>
      <p:sp>
        <p:nvSpPr>
          <p:cNvPr id="29700" name="TextBox 13"/>
          <p:cNvSpPr txBox="1">
            <a:spLocks noChangeArrowheads="1"/>
          </p:cNvSpPr>
          <p:nvPr/>
        </p:nvSpPr>
        <p:spPr bwMode="auto">
          <a:xfrm>
            <a:off x="838200" y="1676400"/>
            <a:ext cx="7981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Times" pitchFamily="-60" charset="0"/>
              <a:buChar char="•"/>
            </a:pPr>
            <a:r>
              <a:rPr lang="en-GB" sz="2000" b="1" i="1" dirty="0">
                <a:solidFill>
                  <a:srgbClr val="000000"/>
                </a:solidFill>
                <a:latin typeface="Verdana" pitchFamily="34" charset="0"/>
              </a:rPr>
              <a:t>www.espon.eu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GB" sz="2000" b="1" i="1" dirty="0" smtClean="0">
                <a:solidFill>
                  <a:srgbClr val="000000"/>
                </a:solidFill>
                <a:latin typeface="Verdana" pitchFamily="34" charset="0"/>
              </a:rPr>
              <a:t>-&gt; TRACC</a:t>
            </a:r>
            <a:r>
              <a:rPr lang="en-GB" sz="20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Verdana" pitchFamily="34" charset="0"/>
              </a:rPr>
              <a:t>project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GB" sz="2000" dirty="0">
              <a:solidFill>
                <a:srgbClr val="000000"/>
              </a:solidFill>
              <a:latin typeface="Verdana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 typeface="Times" pitchFamily="-60" charset="0"/>
              <a:buChar char="•"/>
            </a:pPr>
            <a:endParaRPr lang="da-DK" sz="2000" dirty="0">
              <a:solidFill>
                <a:srgbClr val="000000"/>
              </a:solidFill>
              <a:latin typeface="Verdana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 typeface="Times" pitchFamily="-60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Verdana" pitchFamily="34" charset="0"/>
              </a:rPr>
              <a:t>Dr.-Ing. Klaus Spiekermann</a:t>
            </a:r>
          </a:p>
          <a:p>
            <a:pPr marL="457200" indent="-457200" eaLnBrk="0" hangingPunct="0">
              <a:spcBef>
                <a:spcPct val="20000"/>
              </a:spcBef>
              <a:buFont typeface="Times" pitchFamily="-60" charset="0"/>
              <a:buNone/>
            </a:pPr>
            <a:r>
              <a:rPr lang="da-DK" sz="2000" dirty="0">
                <a:solidFill>
                  <a:srgbClr val="000000"/>
                </a:solidFill>
                <a:latin typeface="Verdana" pitchFamily="34" charset="0"/>
              </a:rPr>
              <a:t>	Spiekermann &amp; Wegener, </a:t>
            </a:r>
          </a:p>
          <a:p>
            <a:pPr marL="457200" indent="-457200" eaLnBrk="0" hangingPunct="0">
              <a:spcBef>
                <a:spcPct val="20000"/>
              </a:spcBef>
              <a:buFont typeface="Times" pitchFamily="-60" charset="0"/>
              <a:buNone/>
            </a:pPr>
            <a:r>
              <a:rPr lang="da-DK" sz="2000" dirty="0">
                <a:solidFill>
                  <a:srgbClr val="000000"/>
                </a:solidFill>
                <a:latin typeface="Verdana" pitchFamily="34" charset="0"/>
              </a:rPr>
              <a:t>	Urban and Regional Research (S&amp;W) </a:t>
            </a:r>
          </a:p>
          <a:p>
            <a:pPr marL="457200" indent="-457200" eaLnBrk="0" hangingPunct="0">
              <a:spcBef>
                <a:spcPct val="20000"/>
              </a:spcBef>
              <a:buFont typeface="Times" pitchFamily="-60" charset="0"/>
              <a:buNone/>
            </a:pPr>
            <a:r>
              <a:rPr lang="da-DK" sz="2000" dirty="0">
                <a:solidFill>
                  <a:srgbClr val="000000"/>
                </a:solidFill>
                <a:latin typeface="Verdana" pitchFamily="34" charset="0"/>
              </a:rPr>
              <a:t>	Dortmund, Germany</a:t>
            </a:r>
          </a:p>
          <a:p>
            <a:pPr marL="457200" indent="-457200" eaLnBrk="0" hangingPunct="0">
              <a:spcBef>
                <a:spcPct val="20000"/>
              </a:spcBef>
              <a:buFont typeface="Times" pitchFamily="-60" charset="0"/>
              <a:buNone/>
            </a:pPr>
            <a:r>
              <a:rPr lang="da-DK" sz="2000" dirty="0">
                <a:solidFill>
                  <a:srgbClr val="000000"/>
                </a:solidFill>
                <a:latin typeface="Verdana" pitchFamily="34" charset="0"/>
              </a:rPr>
              <a:t>	</a:t>
            </a:r>
            <a:r>
              <a:rPr lang="da-DK" sz="2000" b="1" i="1" dirty="0" smtClean="0">
                <a:solidFill>
                  <a:srgbClr val="000000"/>
                </a:solidFill>
                <a:latin typeface="Verdana" pitchFamily="34" charset="0"/>
              </a:rPr>
              <a:t>ks@spiekermann-wegener.de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da-DK" sz="2000" b="1" i="1" dirty="0" smtClean="0">
                <a:solidFill>
                  <a:srgbClr val="000000"/>
                </a:solidFill>
                <a:latin typeface="Verdana" pitchFamily="34" charset="0"/>
              </a:rPr>
              <a:t>	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da-DK" sz="2000" b="1" i="1" dirty="0">
                <a:solidFill>
                  <a:srgbClr val="000000"/>
                </a:solidFill>
                <a:latin typeface="Verdana" pitchFamily="34" charset="0"/>
              </a:rPr>
              <a:t>	</a:t>
            </a:r>
            <a:r>
              <a:rPr lang="da-DK" sz="2000" b="1" i="1" dirty="0">
                <a:solidFill>
                  <a:srgbClr val="000000"/>
                </a:solidFill>
                <a:latin typeface="Verdana" pitchFamily="34" charset="0"/>
              </a:rPr>
              <a:t>www.spiekermann-wegener.de</a:t>
            </a:r>
          </a:p>
          <a:p>
            <a:pPr marL="457200" indent="-457200" eaLnBrk="0" hangingPunct="0">
              <a:spcBef>
                <a:spcPct val="20000"/>
              </a:spcBef>
              <a:buFont typeface="Times" pitchFamily="-60" charset="0"/>
              <a:buNone/>
            </a:pPr>
            <a:endParaRPr lang="da-DK" sz="2000" b="1" i="1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PowerPoint p2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Placeholder 2"/>
          <p:cNvSpPr>
            <a:spLocks noGrp="1"/>
          </p:cNvSpPr>
          <p:nvPr/>
        </p:nvSpPr>
        <p:spPr bwMode="auto">
          <a:xfrm>
            <a:off x="457200" y="838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defTabSz="457200">
              <a:spcBef>
                <a:spcPct val="20000"/>
              </a:spcBef>
              <a:buFont typeface="Arial" charset="0"/>
              <a:buNone/>
            </a:pPr>
            <a:r>
              <a:rPr lang="en-US" sz="3200" dirty="0" smtClean="0">
                <a:ea typeface="ＭＳ Ｐゴシック" pitchFamily="34" charset="-128"/>
              </a:rPr>
              <a:t>Accessibility and spatial development</a:t>
            </a:r>
            <a:endParaRPr lang="en-US" sz="3200" dirty="0">
              <a:ea typeface="ＭＳ Ｐゴシック" pitchFamily="34" charset="-128"/>
            </a:endParaRPr>
          </a:p>
        </p:txBody>
      </p:sp>
      <p:sp>
        <p:nvSpPr>
          <p:cNvPr id="12292" name="TextBox 13"/>
          <p:cNvSpPr txBox="1">
            <a:spLocks noChangeArrowheads="1"/>
          </p:cNvSpPr>
          <p:nvPr/>
        </p:nvSpPr>
        <p:spPr bwMode="auto">
          <a:xfrm>
            <a:off x="838200" y="1676400"/>
            <a:ext cx="7334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dirty="0" smtClean="0"/>
              <a:t>Underlying </a:t>
            </a:r>
            <a:r>
              <a:rPr lang="en-GB" sz="2400" dirty="0" smtClean="0"/>
              <a:t>hypothesis</a:t>
            </a:r>
          </a:p>
          <a:p>
            <a:endParaRPr lang="en-GB" sz="2400" dirty="0" smtClean="0"/>
          </a:p>
          <a:p>
            <a:r>
              <a:rPr lang="en-GB" altLang="de-DE" sz="2400" dirty="0" smtClean="0"/>
              <a:t>	The </a:t>
            </a:r>
            <a:r>
              <a:rPr lang="en-GB" altLang="de-DE" sz="2400" b="1" dirty="0"/>
              <a:t>important role </a:t>
            </a:r>
            <a:r>
              <a:rPr lang="en-GB" altLang="de-DE" sz="2400" dirty="0"/>
              <a:t>of transport infrastructure (i.e. networks and transport services) </a:t>
            </a:r>
            <a:r>
              <a:rPr lang="en-GB" altLang="de-DE" sz="2400" b="1" dirty="0"/>
              <a:t>for spatial development </a:t>
            </a:r>
            <a:r>
              <a:rPr lang="en-GB" altLang="de-DE" sz="2400" dirty="0"/>
              <a:t>in its most simplified form implies that areas </a:t>
            </a:r>
            <a:r>
              <a:rPr lang="en-GB" altLang="de-DE" sz="2400" b="1" dirty="0"/>
              <a:t>with better access </a:t>
            </a:r>
            <a:r>
              <a:rPr lang="en-GB" altLang="de-DE" sz="2400" dirty="0"/>
              <a:t>to the locations of input materials and markets will, </a:t>
            </a:r>
            <a:r>
              <a:rPr lang="en-GB" altLang="de-DE" sz="2400" i="1" dirty="0"/>
              <a:t>ceteris paribus</a:t>
            </a:r>
            <a:r>
              <a:rPr lang="en-GB" altLang="de-DE" sz="2400" dirty="0"/>
              <a:t>, be </a:t>
            </a:r>
            <a:r>
              <a:rPr lang="en-GB" altLang="de-DE" sz="2400" b="1" dirty="0"/>
              <a:t>more productive</a:t>
            </a:r>
            <a:r>
              <a:rPr lang="en-GB" altLang="de-DE" sz="2400" dirty="0"/>
              <a:t>, </a:t>
            </a:r>
            <a:r>
              <a:rPr lang="en-GB" altLang="de-DE" sz="2400" b="1" dirty="0"/>
              <a:t>more competitive </a:t>
            </a:r>
            <a:r>
              <a:rPr lang="en-GB" altLang="de-DE" sz="2400" dirty="0"/>
              <a:t>and hence </a:t>
            </a:r>
            <a:r>
              <a:rPr lang="en-GB" altLang="de-DE" sz="2400" b="1" dirty="0"/>
              <a:t>more successful </a:t>
            </a:r>
            <a:r>
              <a:rPr lang="en-GB" altLang="de-DE" sz="2400" dirty="0"/>
              <a:t>than more remote and isolated areas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22969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PowerPoint p2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Placeholder 2"/>
          <p:cNvSpPr>
            <a:spLocks noGrp="1"/>
          </p:cNvSpPr>
          <p:nvPr/>
        </p:nvSpPr>
        <p:spPr bwMode="auto">
          <a:xfrm>
            <a:off x="457200" y="838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 defTabSz="457200">
              <a:spcBef>
                <a:spcPct val="20000"/>
              </a:spcBef>
              <a:buFont typeface="Arial" charset="0"/>
              <a:buNone/>
            </a:pPr>
            <a:r>
              <a:rPr lang="en-US" sz="3200" dirty="0" smtClean="0">
                <a:ea typeface="ＭＳ Ｐゴシック" pitchFamily="34" charset="-128"/>
              </a:rPr>
              <a:t>Accessibility</a:t>
            </a:r>
            <a:endParaRPr lang="en-US" sz="3200" dirty="0">
              <a:ea typeface="ＭＳ Ｐゴシック" pitchFamily="34" charset="-128"/>
            </a:endParaRPr>
          </a:p>
        </p:txBody>
      </p:sp>
      <p:sp>
        <p:nvSpPr>
          <p:cNvPr id="6148" name="TextBox 13"/>
          <p:cNvSpPr txBox="1">
            <a:spLocks noChangeArrowheads="1"/>
          </p:cNvSpPr>
          <p:nvPr/>
        </p:nvSpPr>
        <p:spPr bwMode="auto">
          <a:xfrm>
            <a:off x="838200" y="1676400"/>
            <a:ext cx="746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2400" dirty="0" smtClean="0"/>
              <a:t>main </a:t>
            </a:r>
            <a:r>
              <a:rPr lang="en-GB" sz="2400" b="1" dirty="0" smtClean="0"/>
              <a:t>'product' </a:t>
            </a:r>
            <a:r>
              <a:rPr lang="en-GB" sz="2400" dirty="0" smtClean="0"/>
              <a:t>of a transport system </a:t>
            </a:r>
            <a:r>
              <a:rPr lang="en-GB" sz="2400" b="1" dirty="0" smtClean="0"/>
              <a:t>for spatial development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GB" sz="2400" dirty="0" smtClean="0"/>
              <a:t>determines the </a:t>
            </a:r>
            <a:r>
              <a:rPr lang="en-GB" sz="2400" b="1" dirty="0" smtClean="0"/>
              <a:t>locational advantage </a:t>
            </a:r>
            <a:r>
              <a:rPr lang="en-GB" sz="2400" dirty="0" smtClean="0"/>
              <a:t>of an area (i.e. in ESPON a region, a city or a corridor) relative to all areas 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GB" sz="2400" dirty="0" smtClean="0"/>
              <a:t>indicators of accessibility measure the </a:t>
            </a:r>
            <a:r>
              <a:rPr lang="en-GB" sz="2400" b="1" dirty="0" smtClean="0"/>
              <a:t>benefits</a:t>
            </a:r>
            <a:r>
              <a:rPr lang="en-GB" sz="2400" dirty="0" smtClean="0"/>
              <a:t> households and firms in an area enjoy from the existence and use of the transport infrastructure relevant for their area.</a:t>
            </a:r>
          </a:p>
          <a:p>
            <a:pPr marL="0" indent="0" eaLnBrk="1" hangingPunct="1">
              <a:spcBef>
                <a:spcPts val="1200"/>
              </a:spcBef>
            </a:pPr>
            <a:endParaRPr lang="en-GB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PowerPoint p2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79388" y="0"/>
            <a:ext cx="878522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1268" name="Text Placeholder 2"/>
          <p:cNvSpPr>
            <a:spLocks noGrp="1"/>
          </p:cNvSpPr>
          <p:nvPr/>
        </p:nvSpPr>
        <p:spPr bwMode="auto">
          <a:xfrm>
            <a:off x="179388" y="44450"/>
            <a:ext cx="85074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defTabSz="457200">
              <a:spcBef>
                <a:spcPct val="20000"/>
              </a:spcBef>
              <a:buFont typeface="Arial" charset="0"/>
              <a:buNone/>
            </a:pPr>
            <a:r>
              <a:rPr lang="en-US" sz="2400">
                <a:ea typeface="ＭＳ Ｐゴシック" pitchFamily="34" charset="-128"/>
              </a:rPr>
              <a:t>TRACC set of accessibility indicators</a:t>
            </a:r>
          </a:p>
        </p:txBody>
      </p:sp>
      <p:graphicFrame>
        <p:nvGraphicFramePr>
          <p:cNvPr id="103518" name="Group 94"/>
          <p:cNvGraphicFramePr>
            <a:graphicFrameLocks noGrp="1"/>
          </p:cNvGraphicFramePr>
          <p:nvPr/>
        </p:nvGraphicFramePr>
        <p:xfrm>
          <a:off x="250825" y="692150"/>
          <a:ext cx="8642350" cy="6054997"/>
        </p:xfrm>
        <a:graphic>
          <a:graphicData uri="http://schemas.openxmlformats.org/drawingml/2006/table">
            <a:tbl>
              <a:tblPr/>
              <a:tblGrid>
                <a:gridCol w="1081088"/>
                <a:gridCol w="1727200"/>
                <a:gridCol w="2017712"/>
                <a:gridCol w="1847850"/>
                <a:gridCol w="1968500"/>
              </a:tblGrid>
              <a:tr h="335247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Spatial 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Context</a:t>
                      </a: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2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(destination)</a:t>
                      </a:r>
                      <a:endParaRPr kumimoji="0" lang="fr-FR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Basic characteristics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Generic type of accessibility indicator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7907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Travel cost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Cumulated opportunities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Potential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Global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Travel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Access to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global cities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Global travel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connectivity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Global potential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accessibility travel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Freight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Access to global freight hubs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Global freight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connectivity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Global potential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accessibility freight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1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Europe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Travel 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(traditional)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Access to top ten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MEGAs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European daily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accessibility travel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European potential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accessibility travel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Travel 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(new)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Travel speed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Urban connectivity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European potential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acc. intermodal travel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Freight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Access to nearest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maritime ports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European daily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accessibility freight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European potential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accessibility freight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1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Regional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Travel 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(Europe-wide)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Access to high-level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transport infrastructure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Availability of urban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functions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National potential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accessibility travel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Freight 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(Europe-wide)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Access to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freight terminals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Availability of freight terminals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National potential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accessibility freight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5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Travel (case studies, tradit.)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Access to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regional centres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Daily accessibility of jobs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Regional potential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accessibility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19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Travel (case studies, to SIG)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Access to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health care facilities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Availability of 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secondary schools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Potential accessibility to basic health care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2213" name="Rectangle 69"/>
          <p:cNvSpPr>
            <a:spLocks noChangeArrowheads="1"/>
          </p:cNvSpPr>
          <p:nvPr/>
        </p:nvSpPr>
        <p:spPr bwMode="auto">
          <a:xfrm>
            <a:off x="250825" y="1628775"/>
            <a:ext cx="8642350" cy="1008063"/>
          </a:xfrm>
          <a:prstGeom prst="rect">
            <a:avLst/>
          </a:prstGeom>
          <a:solidFill>
            <a:srgbClr val="3366FF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62214" name="Rectangle 70"/>
          <p:cNvSpPr>
            <a:spLocks noChangeArrowheads="1"/>
          </p:cNvSpPr>
          <p:nvPr/>
        </p:nvSpPr>
        <p:spPr bwMode="auto">
          <a:xfrm>
            <a:off x="250825" y="2636838"/>
            <a:ext cx="8642350" cy="1655762"/>
          </a:xfrm>
          <a:prstGeom prst="rect">
            <a:avLst/>
          </a:prstGeom>
          <a:solidFill>
            <a:srgbClr val="0000FF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62215" name="Rectangle 71"/>
          <p:cNvSpPr>
            <a:spLocks noChangeArrowheads="1"/>
          </p:cNvSpPr>
          <p:nvPr/>
        </p:nvSpPr>
        <p:spPr bwMode="auto">
          <a:xfrm>
            <a:off x="250825" y="4294188"/>
            <a:ext cx="8642350" cy="2447925"/>
          </a:xfrm>
          <a:prstGeom prst="rect">
            <a:avLst/>
          </a:prstGeom>
          <a:solidFill>
            <a:srgbClr val="000066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62216" name="Rectangle 72"/>
          <p:cNvSpPr>
            <a:spLocks noChangeArrowheads="1"/>
          </p:cNvSpPr>
          <p:nvPr/>
        </p:nvSpPr>
        <p:spPr bwMode="auto">
          <a:xfrm>
            <a:off x="1331913" y="1593850"/>
            <a:ext cx="7561262" cy="504825"/>
          </a:xfrm>
          <a:prstGeom prst="rect">
            <a:avLst/>
          </a:prstGeom>
          <a:solidFill>
            <a:srgbClr val="FFFF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62217" name="Rectangle 73"/>
          <p:cNvSpPr>
            <a:spLocks noChangeArrowheads="1"/>
          </p:cNvSpPr>
          <p:nvPr/>
        </p:nvSpPr>
        <p:spPr bwMode="auto">
          <a:xfrm>
            <a:off x="1331913" y="2636838"/>
            <a:ext cx="7561262" cy="1152525"/>
          </a:xfrm>
          <a:prstGeom prst="rect">
            <a:avLst/>
          </a:prstGeom>
          <a:solidFill>
            <a:srgbClr val="FFFF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62218" name="Rectangle 74"/>
          <p:cNvSpPr>
            <a:spLocks noChangeArrowheads="1"/>
          </p:cNvSpPr>
          <p:nvPr/>
        </p:nvSpPr>
        <p:spPr bwMode="auto">
          <a:xfrm>
            <a:off x="1331913" y="4292600"/>
            <a:ext cx="7561262" cy="576263"/>
          </a:xfrm>
          <a:prstGeom prst="rect">
            <a:avLst/>
          </a:prstGeom>
          <a:solidFill>
            <a:srgbClr val="FFFF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62219" name="Rectangle 75"/>
          <p:cNvSpPr>
            <a:spLocks noChangeArrowheads="1"/>
          </p:cNvSpPr>
          <p:nvPr/>
        </p:nvSpPr>
        <p:spPr bwMode="auto">
          <a:xfrm>
            <a:off x="1331913" y="5445125"/>
            <a:ext cx="7561262" cy="1258888"/>
          </a:xfrm>
          <a:prstGeom prst="rect">
            <a:avLst/>
          </a:prstGeom>
          <a:solidFill>
            <a:srgbClr val="FFFF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62220" name="Rectangle 76"/>
          <p:cNvSpPr>
            <a:spLocks noChangeArrowheads="1"/>
          </p:cNvSpPr>
          <p:nvPr/>
        </p:nvSpPr>
        <p:spPr bwMode="auto">
          <a:xfrm>
            <a:off x="1331913" y="2132013"/>
            <a:ext cx="7561262" cy="504825"/>
          </a:xfrm>
          <a:prstGeom prst="rect">
            <a:avLst/>
          </a:prstGeom>
          <a:solidFill>
            <a:srgbClr val="FF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62221" name="Rectangle 77"/>
          <p:cNvSpPr>
            <a:spLocks noChangeArrowheads="1"/>
          </p:cNvSpPr>
          <p:nvPr/>
        </p:nvSpPr>
        <p:spPr bwMode="auto">
          <a:xfrm>
            <a:off x="1331913" y="4868863"/>
            <a:ext cx="7561262" cy="611187"/>
          </a:xfrm>
          <a:prstGeom prst="rect">
            <a:avLst/>
          </a:prstGeom>
          <a:solidFill>
            <a:srgbClr val="FF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62222" name="Rectangle 78"/>
          <p:cNvSpPr>
            <a:spLocks noChangeArrowheads="1"/>
          </p:cNvSpPr>
          <p:nvPr/>
        </p:nvSpPr>
        <p:spPr bwMode="auto">
          <a:xfrm>
            <a:off x="1331913" y="3789363"/>
            <a:ext cx="7561262" cy="504825"/>
          </a:xfrm>
          <a:prstGeom prst="rect">
            <a:avLst/>
          </a:prstGeom>
          <a:solidFill>
            <a:srgbClr val="FF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62223" name="Rectangle 79"/>
          <p:cNvSpPr>
            <a:spLocks noChangeArrowheads="1"/>
          </p:cNvSpPr>
          <p:nvPr/>
        </p:nvSpPr>
        <p:spPr bwMode="auto">
          <a:xfrm>
            <a:off x="3059113" y="1025525"/>
            <a:ext cx="2017712" cy="5715000"/>
          </a:xfrm>
          <a:prstGeom prst="rect">
            <a:avLst/>
          </a:prstGeom>
          <a:solidFill>
            <a:srgbClr val="66FF33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62224" name="Rectangle 80"/>
          <p:cNvSpPr>
            <a:spLocks noChangeArrowheads="1"/>
          </p:cNvSpPr>
          <p:nvPr/>
        </p:nvSpPr>
        <p:spPr bwMode="auto">
          <a:xfrm>
            <a:off x="5076825" y="1027113"/>
            <a:ext cx="1854200" cy="5715000"/>
          </a:xfrm>
          <a:prstGeom prst="rect">
            <a:avLst/>
          </a:prstGeom>
          <a:solidFill>
            <a:srgbClr val="0099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62225" name="Rectangle 81"/>
          <p:cNvSpPr>
            <a:spLocks noChangeArrowheads="1"/>
          </p:cNvSpPr>
          <p:nvPr/>
        </p:nvSpPr>
        <p:spPr bwMode="auto">
          <a:xfrm>
            <a:off x="6926263" y="1027113"/>
            <a:ext cx="1962150" cy="5715000"/>
          </a:xfrm>
          <a:prstGeom prst="rect">
            <a:avLst/>
          </a:prstGeom>
          <a:solidFill>
            <a:srgbClr val="0066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81" name="Rectangle 69"/>
          <p:cNvSpPr>
            <a:spLocks noChangeArrowheads="1"/>
          </p:cNvSpPr>
          <p:nvPr/>
        </p:nvSpPr>
        <p:spPr bwMode="auto">
          <a:xfrm>
            <a:off x="250825" y="1628775"/>
            <a:ext cx="1081088" cy="1008063"/>
          </a:xfrm>
          <a:prstGeom prst="rect">
            <a:avLst/>
          </a:prstGeom>
          <a:solidFill>
            <a:srgbClr val="3366FF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82" name="Rectangle 70"/>
          <p:cNvSpPr>
            <a:spLocks noChangeArrowheads="1"/>
          </p:cNvSpPr>
          <p:nvPr/>
        </p:nvSpPr>
        <p:spPr bwMode="auto">
          <a:xfrm>
            <a:off x="250825" y="2636838"/>
            <a:ext cx="1081088" cy="1655762"/>
          </a:xfrm>
          <a:prstGeom prst="rect">
            <a:avLst/>
          </a:prstGeom>
          <a:solidFill>
            <a:srgbClr val="0000FF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83" name="Rectangle 71"/>
          <p:cNvSpPr>
            <a:spLocks noChangeArrowheads="1"/>
          </p:cNvSpPr>
          <p:nvPr/>
        </p:nvSpPr>
        <p:spPr bwMode="auto">
          <a:xfrm>
            <a:off x="250825" y="4292600"/>
            <a:ext cx="1081088" cy="2447925"/>
          </a:xfrm>
          <a:prstGeom prst="rect">
            <a:avLst/>
          </a:prstGeom>
          <a:solidFill>
            <a:srgbClr val="000066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84" name="Rectangle 72"/>
          <p:cNvSpPr>
            <a:spLocks noChangeArrowheads="1"/>
          </p:cNvSpPr>
          <p:nvPr/>
        </p:nvSpPr>
        <p:spPr bwMode="auto">
          <a:xfrm>
            <a:off x="1331913" y="1628775"/>
            <a:ext cx="1727200" cy="504825"/>
          </a:xfrm>
          <a:prstGeom prst="rect">
            <a:avLst/>
          </a:prstGeom>
          <a:solidFill>
            <a:srgbClr val="FFFF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85" name="Rectangle 76"/>
          <p:cNvSpPr>
            <a:spLocks noChangeArrowheads="1"/>
          </p:cNvSpPr>
          <p:nvPr/>
        </p:nvSpPr>
        <p:spPr bwMode="auto">
          <a:xfrm>
            <a:off x="1331913" y="2132013"/>
            <a:ext cx="1727200" cy="504825"/>
          </a:xfrm>
          <a:prstGeom prst="rect">
            <a:avLst/>
          </a:prstGeom>
          <a:solidFill>
            <a:srgbClr val="FF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86" name="Rectangle 73"/>
          <p:cNvSpPr>
            <a:spLocks noChangeArrowheads="1"/>
          </p:cNvSpPr>
          <p:nvPr/>
        </p:nvSpPr>
        <p:spPr bwMode="auto">
          <a:xfrm>
            <a:off x="1331913" y="2636838"/>
            <a:ext cx="1727200" cy="1152525"/>
          </a:xfrm>
          <a:prstGeom prst="rect">
            <a:avLst/>
          </a:prstGeom>
          <a:solidFill>
            <a:srgbClr val="FFFF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87" name="Rectangle 78"/>
          <p:cNvSpPr>
            <a:spLocks noChangeArrowheads="1"/>
          </p:cNvSpPr>
          <p:nvPr/>
        </p:nvSpPr>
        <p:spPr bwMode="auto">
          <a:xfrm>
            <a:off x="1331913" y="3789363"/>
            <a:ext cx="1727200" cy="504825"/>
          </a:xfrm>
          <a:prstGeom prst="rect">
            <a:avLst/>
          </a:prstGeom>
          <a:solidFill>
            <a:srgbClr val="FF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88" name="Rectangle 74"/>
          <p:cNvSpPr>
            <a:spLocks noChangeArrowheads="1"/>
          </p:cNvSpPr>
          <p:nvPr/>
        </p:nvSpPr>
        <p:spPr bwMode="auto">
          <a:xfrm>
            <a:off x="1331913" y="4292600"/>
            <a:ext cx="1727200" cy="576263"/>
          </a:xfrm>
          <a:prstGeom prst="rect">
            <a:avLst/>
          </a:prstGeom>
          <a:solidFill>
            <a:srgbClr val="FFFF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89" name="Rectangle 77"/>
          <p:cNvSpPr>
            <a:spLocks noChangeArrowheads="1"/>
          </p:cNvSpPr>
          <p:nvPr/>
        </p:nvSpPr>
        <p:spPr bwMode="auto">
          <a:xfrm>
            <a:off x="1331913" y="4868863"/>
            <a:ext cx="1727200" cy="611187"/>
          </a:xfrm>
          <a:prstGeom prst="rect">
            <a:avLst/>
          </a:prstGeom>
          <a:solidFill>
            <a:srgbClr val="FF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90" name="Rectangle 75"/>
          <p:cNvSpPr>
            <a:spLocks noChangeArrowheads="1"/>
          </p:cNvSpPr>
          <p:nvPr/>
        </p:nvSpPr>
        <p:spPr bwMode="auto">
          <a:xfrm>
            <a:off x="1331913" y="5483225"/>
            <a:ext cx="1727200" cy="1258888"/>
          </a:xfrm>
          <a:prstGeom prst="rect">
            <a:avLst/>
          </a:prstGeom>
          <a:solidFill>
            <a:srgbClr val="FFFF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91" name="Rectangle 79"/>
          <p:cNvSpPr>
            <a:spLocks noChangeArrowheads="1"/>
          </p:cNvSpPr>
          <p:nvPr/>
        </p:nvSpPr>
        <p:spPr bwMode="auto">
          <a:xfrm>
            <a:off x="3059113" y="1044575"/>
            <a:ext cx="2017712" cy="576263"/>
          </a:xfrm>
          <a:prstGeom prst="rect">
            <a:avLst/>
          </a:prstGeom>
          <a:solidFill>
            <a:srgbClr val="66FF33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92" name="Rectangle 80"/>
          <p:cNvSpPr>
            <a:spLocks noChangeArrowheads="1"/>
          </p:cNvSpPr>
          <p:nvPr/>
        </p:nvSpPr>
        <p:spPr bwMode="auto">
          <a:xfrm>
            <a:off x="5076825" y="1044575"/>
            <a:ext cx="1854200" cy="574675"/>
          </a:xfrm>
          <a:prstGeom prst="rect">
            <a:avLst/>
          </a:prstGeom>
          <a:solidFill>
            <a:srgbClr val="0099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93" name="Rectangle 81"/>
          <p:cNvSpPr>
            <a:spLocks noChangeArrowheads="1"/>
          </p:cNvSpPr>
          <p:nvPr/>
        </p:nvSpPr>
        <p:spPr bwMode="auto">
          <a:xfrm>
            <a:off x="6931025" y="1044575"/>
            <a:ext cx="1962150" cy="576263"/>
          </a:xfrm>
          <a:prstGeom prst="rect">
            <a:avLst/>
          </a:prstGeom>
          <a:solidFill>
            <a:srgbClr val="0066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2915816" y="1412776"/>
            <a:ext cx="2160240" cy="936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6804248" y="2996952"/>
            <a:ext cx="2160240" cy="936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2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2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2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6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2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6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62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6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62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62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6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6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62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62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62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62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62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62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6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6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6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6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6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6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213" grpId="0" animBg="1"/>
      <p:bldP spid="262213" grpId="1" animBg="1"/>
      <p:bldP spid="262214" grpId="0" animBg="1"/>
      <p:bldP spid="262214" grpId="1" animBg="1"/>
      <p:bldP spid="262215" grpId="0" animBg="1"/>
      <p:bldP spid="262215" grpId="1" animBg="1"/>
      <p:bldP spid="262216" grpId="0" animBg="1"/>
      <p:bldP spid="262216" grpId="1" animBg="1"/>
      <p:bldP spid="262217" grpId="0" animBg="1"/>
      <p:bldP spid="262217" grpId="1" animBg="1"/>
      <p:bldP spid="262218" grpId="0" animBg="1"/>
      <p:bldP spid="262218" grpId="1" animBg="1"/>
      <p:bldP spid="262219" grpId="0" animBg="1"/>
      <p:bldP spid="262219" grpId="1" animBg="1"/>
      <p:bldP spid="262220" grpId="0" animBg="1"/>
      <p:bldP spid="262220" grpId="1" animBg="1"/>
      <p:bldP spid="262221" grpId="0" animBg="1"/>
      <p:bldP spid="262221" grpId="1" animBg="1"/>
      <p:bldP spid="262222" grpId="0" animBg="1"/>
      <p:bldP spid="262222" grpId="1" animBg="1"/>
      <p:bldP spid="262223" grpId="0" animBg="1"/>
      <p:bldP spid="262223" grpId="1" animBg="1"/>
      <p:bldP spid="262224" grpId="0" animBg="1"/>
      <p:bldP spid="262224" grpId="1" animBg="1"/>
      <p:bldP spid="262225" grpId="0" animBg="1"/>
      <p:bldP spid="262225" grpId="1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9588"/>
          </a:xfrm>
          <a:prstGeom prst="rect">
            <a:avLst/>
          </a:prstGeom>
          <a:solidFill>
            <a:srgbClr val="AAB4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144000" bIns="108000"/>
          <a:lstStyle>
            <a:lvl1pPr marL="3810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b="1" dirty="0">
              <a:latin typeface="Arial" charset="0"/>
            </a:endParaRPr>
          </a:p>
          <a:p>
            <a:endParaRPr lang="de-DE" b="1" dirty="0">
              <a:latin typeface="Arial" charset="0"/>
            </a:endParaRPr>
          </a:p>
          <a:p>
            <a:endParaRPr lang="de-DE" b="1" dirty="0">
              <a:latin typeface="Arial" charset="0"/>
            </a:endParaRPr>
          </a:p>
          <a:p>
            <a:endParaRPr lang="de-DE" b="1" dirty="0">
              <a:latin typeface="Arial" charset="0"/>
            </a:endParaRPr>
          </a:p>
          <a:p>
            <a:endParaRPr lang="de-DE" b="1" dirty="0">
              <a:latin typeface="Arial" charset="0"/>
            </a:endParaRPr>
          </a:p>
          <a:p>
            <a:endParaRPr lang="de-DE" b="1" dirty="0">
              <a:latin typeface="Arial" charset="0"/>
            </a:endParaRPr>
          </a:p>
          <a:p>
            <a:pPr algn="ctr"/>
            <a:endParaRPr lang="de-DE" b="1" dirty="0">
              <a:latin typeface="Arial" charset="0"/>
            </a:endParaRPr>
          </a:p>
          <a:p>
            <a:pPr algn="ctr"/>
            <a:endParaRPr lang="de-DE" b="1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b="1" dirty="0" smtClean="0">
                <a:latin typeface="Arial" charset="0"/>
              </a:rPr>
              <a:t>Accessibility indicators used for analysis</a:t>
            </a:r>
            <a:endParaRPr lang="en-GB" b="1" dirty="0">
              <a:latin typeface="Arial" charset="0"/>
            </a:endParaRPr>
          </a:p>
          <a:p>
            <a:pPr algn="just"/>
            <a:endParaRPr lang="de-DE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96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uropean potential acc Intermod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3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 descr="European potential acc Intermod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6" t="41937" r="36060" b="19901"/>
          <a:stretch>
            <a:fillRect/>
          </a:stretch>
        </p:blipFill>
        <p:spPr bwMode="auto">
          <a:xfrm>
            <a:off x="34925" y="0"/>
            <a:ext cx="6842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6948488" y="188913"/>
            <a:ext cx="1871662" cy="1871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e-AT" dirty="0">
                <a:latin typeface="Arial" charset="0"/>
                <a:cs typeface="Arial" charset="0"/>
              </a:rPr>
              <a:t>European potential </a:t>
            </a:r>
            <a:r>
              <a:rPr lang="de-AT" dirty="0" err="1">
                <a:latin typeface="Arial" charset="0"/>
                <a:cs typeface="Arial" charset="0"/>
              </a:rPr>
              <a:t>accessibiity</a:t>
            </a:r>
            <a:r>
              <a:rPr lang="de-AT" dirty="0">
                <a:latin typeface="Arial" charset="0"/>
                <a:cs typeface="Arial" charset="0"/>
              </a:rPr>
              <a:t> </a:t>
            </a:r>
            <a:r>
              <a:rPr lang="de-AT" dirty="0" smtClean="0">
                <a:latin typeface="Arial" charset="0"/>
                <a:cs typeface="Arial" charset="0"/>
              </a:rPr>
              <a:t>intermodal</a:t>
            </a:r>
          </a:p>
          <a:p>
            <a:pPr algn="r">
              <a:lnSpc>
                <a:spcPct val="90000"/>
              </a:lnSpc>
            </a:pPr>
            <a:r>
              <a:rPr lang="de-AT" dirty="0" smtClean="0">
                <a:latin typeface="Arial" charset="0"/>
              </a:rPr>
              <a:t>(ESPON </a:t>
            </a:r>
            <a:r>
              <a:rPr lang="de-AT" dirty="0" err="1" smtClean="0">
                <a:latin typeface="Arial" charset="0"/>
              </a:rPr>
              <a:t>space</a:t>
            </a:r>
            <a:r>
              <a:rPr lang="de-AT" dirty="0" smtClean="0">
                <a:latin typeface="Arial" charset="0"/>
              </a:rPr>
              <a:t> = 100)</a:t>
            </a:r>
            <a:endParaRPr lang="de-DE" dirty="0">
              <a:latin typeface="Arial" charset="0"/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7"/>
          <a:stretch/>
        </p:blipFill>
        <p:spPr>
          <a:xfrm>
            <a:off x="7176582" y="2564904"/>
            <a:ext cx="1787906" cy="2630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948488" y="188912"/>
            <a:ext cx="1871662" cy="19439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e-AT" dirty="0">
                <a:latin typeface="Arial" charset="0"/>
                <a:cs typeface="Arial" charset="0"/>
              </a:rPr>
              <a:t>Travel time </a:t>
            </a:r>
            <a:r>
              <a:rPr lang="de-AT" dirty="0" err="1">
                <a:latin typeface="Arial" charset="0"/>
                <a:cs typeface="Arial" charset="0"/>
              </a:rPr>
              <a:t>to</a:t>
            </a:r>
            <a:r>
              <a:rPr lang="de-AT" dirty="0">
                <a:latin typeface="Arial" charset="0"/>
                <a:cs typeface="Arial" charset="0"/>
              </a:rPr>
              <a:t> New York</a:t>
            </a:r>
          </a:p>
          <a:p>
            <a:pPr algn="r">
              <a:lnSpc>
                <a:spcPct val="90000"/>
              </a:lnSpc>
            </a:pPr>
            <a:r>
              <a:rPr lang="de-AT" dirty="0" smtClean="0">
                <a:latin typeface="Arial" charset="0"/>
                <a:cs typeface="Arial" charset="0"/>
              </a:rPr>
              <a:t>Intermodal</a:t>
            </a:r>
          </a:p>
          <a:p>
            <a:pPr algn="r">
              <a:lnSpc>
                <a:spcPct val="90000"/>
              </a:lnSpc>
            </a:pPr>
            <a:endParaRPr lang="de-AT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de-AT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de-AT" sz="2000" dirty="0" smtClean="0">
                <a:latin typeface="Arial" charset="0"/>
                <a:cs typeface="Arial" charset="0"/>
              </a:rPr>
              <a:t>    </a:t>
            </a:r>
            <a:r>
              <a:rPr lang="de-AT" sz="2000" dirty="0" err="1" smtClean="0">
                <a:latin typeface="Arial" charset="0"/>
                <a:cs typeface="Arial" charset="0"/>
              </a:rPr>
              <a:t>Minutes</a:t>
            </a:r>
            <a:r>
              <a:rPr lang="de-AT" sz="2000" dirty="0" smtClean="0">
                <a:latin typeface="Arial" charset="0"/>
                <a:cs typeface="Arial" charset="0"/>
              </a:rPr>
              <a:t>    </a:t>
            </a:r>
            <a:r>
              <a:rPr lang="de-AT" dirty="0" smtClean="0">
                <a:latin typeface="Arial" charset="0"/>
                <a:cs typeface="Arial" charset="0"/>
              </a:rPr>
              <a:t>     </a:t>
            </a:r>
            <a:endParaRPr lang="de-DE" dirty="0">
              <a:latin typeface="Arial" charset="0"/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t="18925" r="10759" b="27243"/>
          <a:stretch/>
        </p:blipFill>
        <p:spPr>
          <a:xfrm>
            <a:off x="22540" y="-1"/>
            <a:ext cx="6794395" cy="6858001"/>
          </a:xfrm>
          <a:prstGeom prst="rect">
            <a:avLst/>
          </a:prstGeom>
        </p:spPr>
      </p:pic>
      <p:pic>
        <p:nvPicPr>
          <p:cNvPr id="6" name="Picture 4" descr="Travel Time to New York minu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t="41937" r="36118" b="19904"/>
          <a:stretch>
            <a:fillRect/>
          </a:stretch>
        </p:blipFill>
        <p:spPr bwMode="auto">
          <a:xfrm>
            <a:off x="0" y="0"/>
            <a:ext cx="6762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6"/>
          <p:cNvPicPr>
            <a:picLocks noChangeAspect="1"/>
          </p:cNvPicPr>
          <p:nvPr/>
        </p:nvPicPr>
        <p:blipFill>
          <a:blip r:embed="rId4" cstate="print"/>
          <a:srcRect l="9343" t="88477" r="74083"/>
          <a:stretch>
            <a:fillRect/>
          </a:stretch>
        </p:blipFill>
        <p:spPr bwMode="auto">
          <a:xfrm>
            <a:off x="7020272" y="2204864"/>
            <a:ext cx="1944688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9588"/>
          </a:xfrm>
          <a:prstGeom prst="rect">
            <a:avLst/>
          </a:prstGeom>
          <a:solidFill>
            <a:srgbClr val="AAB4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144000" bIns="108000"/>
          <a:lstStyle>
            <a:lvl1pPr marL="3810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b="1" dirty="0">
              <a:latin typeface="Arial" charset="0"/>
            </a:endParaRPr>
          </a:p>
          <a:p>
            <a:endParaRPr lang="de-DE" b="1" dirty="0">
              <a:latin typeface="Arial" charset="0"/>
            </a:endParaRPr>
          </a:p>
          <a:p>
            <a:endParaRPr lang="de-DE" b="1" dirty="0">
              <a:latin typeface="Arial" charset="0"/>
            </a:endParaRPr>
          </a:p>
          <a:p>
            <a:endParaRPr lang="de-DE" b="1" dirty="0">
              <a:latin typeface="Arial" charset="0"/>
            </a:endParaRPr>
          </a:p>
          <a:p>
            <a:endParaRPr lang="de-DE" b="1" dirty="0">
              <a:latin typeface="Arial" charset="0"/>
            </a:endParaRPr>
          </a:p>
          <a:p>
            <a:endParaRPr lang="de-DE" b="1" dirty="0">
              <a:latin typeface="Arial" charset="0"/>
            </a:endParaRPr>
          </a:p>
          <a:p>
            <a:pPr algn="ctr"/>
            <a:endParaRPr lang="de-DE" b="1" dirty="0">
              <a:latin typeface="Arial" charset="0"/>
            </a:endParaRPr>
          </a:p>
          <a:p>
            <a:pPr algn="ctr"/>
            <a:endParaRPr lang="de-DE" b="1" dirty="0">
              <a:latin typeface="Arial" charset="0"/>
            </a:endParaRPr>
          </a:p>
          <a:p>
            <a:pPr algn="ctr">
              <a:spcBef>
                <a:spcPts val="600"/>
              </a:spcBef>
            </a:pPr>
            <a:r>
              <a:rPr lang="en-GB" b="1" dirty="0" smtClean="0">
                <a:latin typeface="Arial" charset="0"/>
              </a:rPr>
              <a:t>Accessibility, </a:t>
            </a:r>
          </a:p>
          <a:p>
            <a:pPr algn="ctr">
              <a:spcBef>
                <a:spcPts val="0"/>
              </a:spcBef>
            </a:pPr>
            <a:r>
              <a:rPr lang="en-GB" b="1" dirty="0" smtClean="0">
                <a:latin typeface="Arial" charset="0"/>
              </a:rPr>
              <a:t>regional economic performance </a:t>
            </a:r>
          </a:p>
          <a:p>
            <a:pPr algn="ctr">
              <a:spcBef>
                <a:spcPts val="0"/>
              </a:spcBef>
            </a:pPr>
            <a:r>
              <a:rPr lang="en-GB" b="1" dirty="0" smtClean="0">
                <a:latin typeface="Arial" charset="0"/>
              </a:rPr>
              <a:t>and the </a:t>
            </a:r>
            <a:r>
              <a:rPr lang="en-GB" b="1" dirty="0" smtClean="0">
                <a:latin typeface="Arial" charset="0"/>
              </a:rPr>
              <a:t>crisis</a:t>
            </a:r>
            <a:endParaRPr lang="en-GB" b="1" dirty="0">
              <a:latin typeface="Arial" charset="0"/>
            </a:endParaRPr>
          </a:p>
          <a:p>
            <a:pPr algn="just"/>
            <a:endParaRPr lang="de-DE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22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G_powerpoint_May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esentation2">
  <a:themeElements>
    <a:clrScheme name="">
      <a:dk1>
        <a:srgbClr val="000000"/>
      </a:dk1>
      <a:lt1>
        <a:srgbClr val="FFFFFF"/>
      </a:lt1>
      <a:dk2>
        <a:srgbClr val="000000"/>
      </a:dk2>
      <a:lt2>
        <a:srgbClr val="B3B3B3"/>
      </a:lt2>
      <a:accent1>
        <a:srgbClr val="D10000"/>
      </a:accent1>
      <a:accent2>
        <a:srgbClr val="08007D"/>
      </a:accent2>
      <a:accent3>
        <a:srgbClr val="FFFFFF"/>
      </a:accent3>
      <a:accent4>
        <a:srgbClr val="000000"/>
      </a:accent4>
      <a:accent5>
        <a:srgbClr val="E5AAAA"/>
      </a:accent5>
      <a:accent6>
        <a:srgbClr val="060071"/>
      </a:accent6>
      <a:hlink>
        <a:srgbClr val="007F19"/>
      </a:hlink>
      <a:folHlink>
        <a:srgbClr val="D9D9D9"/>
      </a:folHlink>
    </a:clrScheme>
    <a:fontScheme name="2_Presentation2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A0000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0A01"/>
        </a:accent1>
        <a:accent2>
          <a:srgbClr val="960101"/>
        </a:accent2>
        <a:accent3>
          <a:srgbClr val="FFFFFF"/>
        </a:accent3>
        <a:accent4>
          <a:srgbClr val="000000"/>
        </a:accent4>
        <a:accent5>
          <a:srgbClr val="EBAAAA"/>
        </a:accent5>
        <a:accent6>
          <a:srgbClr val="870101"/>
        </a:accent6>
        <a:hlink>
          <a:srgbClr val="5A010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TPG_powerpoint_May 2010</Template>
  <TotalTime>0</TotalTime>
  <Words>701</Words>
  <Application>Microsoft Office PowerPoint</Application>
  <PresentationFormat>Bildschirmpräsentation (4:3)</PresentationFormat>
  <Paragraphs>189</Paragraphs>
  <Slides>20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4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TPG_powerpoint_May 2010</vt:lpstr>
      <vt:lpstr>2_Presentation2</vt:lpstr>
      <vt:lpstr>4_Standarddesign</vt:lpstr>
      <vt:lpstr>5_Standarddesign</vt:lpstr>
      <vt:lpstr>CorelDRAW</vt:lpstr>
      <vt:lpstr>Microsoft PowerPoint 97-2003-Präsentation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S&amp;W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Klaus Spiekermann</dc:creator>
  <cp:lastModifiedBy>NB_Klaus</cp:lastModifiedBy>
  <cp:revision>155</cp:revision>
  <dcterms:created xsi:type="dcterms:W3CDTF">2010-11-16T08:55:05Z</dcterms:created>
  <dcterms:modified xsi:type="dcterms:W3CDTF">2013-10-08T07:16:20Z</dcterms:modified>
</cp:coreProperties>
</file>