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4" r:id="rId2"/>
    <p:sldId id="331" r:id="rId3"/>
    <p:sldId id="262" r:id="rId4"/>
    <p:sldId id="284" r:id="rId5"/>
    <p:sldId id="280" r:id="rId6"/>
    <p:sldId id="269" r:id="rId7"/>
    <p:sldId id="288" r:id="rId8"/>
    <p:sldId id="289" r:id="rId9"/>
    <p:sldId id="293" r:id="rId10"/>
    <p:sldId id="296" r:id="rId11"/>
    <p:sldId id="316" r:id="rId12"/>
    <p:sldId id="341" r:id="rId13"/>
    <p:sldId id="344" r:id="rId14"/>
    <p:sldId id="34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55429" autoAdjust="0"/>
  </p:normalViewPr>
  <p:slideViewPr>
    <p:cSldViewPr>
      <p:cViewPr varScale="1">
        <p:scale>
          <a:sx n="89" d="100"/>
          <a:sy n="89" d="100"/>
        </p:scale>
        <p:origin x="-10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34A97-6A4F-475C-AD78-97E51A35BF28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26E95-F167-40EF-9768-EF92CF3619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26E95-F167-40EF-9768-EF92CF36198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26E95-F167-40EF-9768-EF92CF361980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26E95-F167-40EF-9768-EF92CF361980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26E95-F167-40EF-9768-EF92CF361980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26E95-F167-40EF-9768-EF92CF361980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37E8D-68D2-47C9-B931-05A9C85F2AAA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3CBC3-1B1A-439E-BBC2-0F9CB288CBA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="0" strike="noStrik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26E95-F167-40EF-9768-EF92CF36198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3CBC3-1B1A-439E-BBC2-0F9CB288CBA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26E95-F167-40EF-9768-EF92CF36198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None/>
            </a:pPr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3CBC3-1B1A-439E-BBC2-0F9CB288CBA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26E95-F167-40EF-9768-EF92CF36198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26E95-F167-40EF-9768-EF92CF36198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u="non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26E95-F167-40EF-9768-EF92CF36198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625D3-846D-4F4C-9B45-15C1CD3332E5}" type="datetimeFigureOut">
              <a:rPr lang="en-GB" smtClean="0"/>
              <a:pPr/>
              <a:t>13/06/2012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45D82-03E7-45D8-8B57-FE6D6E42589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pic>
        <p:nvPicPr>
          <p:cNvPr id="2052" name="Picture 3" descr="PowerPoint p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Placeholder 2"/>
          <p:cNvSpPr>
            <a:spLocks noGrp="1"/>
          </p:cNvSpPr>
          <p:nvPr/>
        </p:nvSpPr>
        <p:spPr bwMode="auto">
          <a:xfrm>
            <a:off x="539552" y="1844824"/>
            <a:ext cx="835292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endParaRPr lang="en-US" sz="3200" b="1" dirty="0">
              <a:ea typeface="ＭＳ Ｐゴシック"/>
              <a:cs typeface="Arial" pitchFamily="34" charset="0"/>
            </a:endParaRPr>
          </a:p>
        </p:txBody>
      </p:sp>
      <p:sp>
        <p:nvSpPr>
          <p:cNvPr id="2054" name="Text Placeholder 1"/>
          <p:cNvSpPr>
            <a:spLocks noGrp="1"/>
          </p:cNvSpPr>
          <p:nvPr/>
        </p:nvSpPr>
        <p:spPr bwMode="auto">
          <a:xfrm>
            <a:off x="683568" y="4365104"/>
            <a:ext cx="79248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2000" dirty="0" smtClean="0">
                <a:latin typeface="Calibri" pitchFamily="34" charset="0"/>
                <a:ea typeface="ＭＳ Ｐゴシック"/>
                <a:cs typeface="ＭＳ Ｐゴシック"/>
              </a:rPr>
              <a:t> </a:t>
            </a:r>
            <a:endParaRPr lang="en-US" sz="2000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7544" y="2420888"/>
            <a:ext cx="828092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GB" sz="2800" b="1" dirty="0" smtClean="0"/>
              <a:t>EATIA (‘ESPON and Territorial Impact Assessment’):</a:t>
            </a:r>
          </a:p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endParaRPr lang="en-GB" sz="1100" b="1" dirty="0" smtClean="0"/>
          </a:p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GB" sz="2800" b="1" dirty="0" smtClean="0"/>
              <a:t>Developing a bottom-up approach for the territorial impact assessment (TIA) of EU policy proposals at the EU member state level </a:t>
            </a:r>
          </a:p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endParaRPr lang="en-GB" sz="2400" b="1" dirty="0" smtClean="0"/>
          </a:p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GB" sz="2400" b="1" dirty="0" smtClean="0"/>
              <a:t>Tom Gore (University of Liverpool)</a:t>
            </a:r>
          </a:p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GB" b="1" i="1" u="sng" dirty="0" smtClean="0"/>
              <a:t> </a:t>
            </a:r>
            <a:r>
              <a:rPr lang="en-GB" b="1" dirty="0" smtClean="0"/>
              <a:t> </a:t>
            </a:r>
            <a:endParaRPr lang="en-GB" b="1" i="1" dirty="0" smtClean="0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The approach – a summary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7544" y="1628800"/>
            <a:ext cx="7416824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Evaluation: </a:t>
            </a:r>
            <a:endParaRPr lang="en-GB" sz="2000" b="1" dirty="0" smtClean="0"/>
          </a:p>
          <a:p>
            <a:endParaRPr lang="en-GB" sz="2000" b="1" dirty="0" smtClean="0"/>
          </a:p>
          <a:p>
            <a:endParaRPr lang="en-GB" sz="2000" b="1" dirty="0" smtClean="0"/>
          </a:p>
          <a:p>
            <a:endParaRPr lang="en-GB" sz="2000" b="1" dirty="0" smtClean="0"/>
          </a:p>
          <a:p>
            <a:pPr>
              <a:buFont typeface="Arial" pitchFamily="34" charset="0"/>
              <a:buChar char="•"/>
            </a:pPr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174625" indent="-174625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74625" indent="-174625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74625" indent="-174625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74625" indent="-174625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74625" indent="-174625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74625" lvl="0" indent="-174625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352425" lvl="0" indent="-174625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evaluation helps member states determine whether actions need to be taken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mitigate or promote impacts. </a:t>
            </a:r>
          </a:p>
          <a:p>
            <a:pPr marL="174625" lvl="0" indent="-174625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546225" lvl="3" indent="-174625"/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lvl="3"/>
            <a:endParaRPr lang="en-GB" sz="2000" b="1" dirty="0" smtClean="0"/>
          </a:p>
          <a:p>
            <a:pPr lvl="3">
              <a:buFont typeface="Arial" pitchFamily="34" charset="0"/>
              <a:buChar char="•"/>
            </a:pPr>
            <a:endParaRPr lang="en-GB" sz="2000" b="1" dirty="0" smtClean="0"/>
          </a:p>
          <a:p>
            <a:pPr marL="98425" lvl="3">
              <a:buFont typeface="Arial" pitchFamily="34" charset="0"/>
              <a:buChar char="•"/>
            </a:pPr>
            <a:endParaRPr lang="en-GB" sz="2000" dirty="0"/>
          </a:p>
          <a:p>
            <a:pPr marL="98425" lvl="3">
              <a:buFont typeface="Arial" pitchFamily="34" charset="0"/>
              <a:buChar char="•"/>
            </a:pPr>
            <a:endParaRPr lang="en-GB" sz="2000" dirty="0" smtClean="0"/>
          </a:p>
          <a:p>
            <a:pPr marL="98425" lvl="3">
              <a:buFont typeface="Arial" pitchFamily="34" charset="0"/>
              <a:buChar char="•"/>
            </a:pPr>
            <a:endParaRPr lang="en-GB" sz="2000" dirty="0"/>
          </a:p>
          <a:p>
            <a:pPr marL="98425" lvl="3">
              <a:buFont typeface="Arial" pitchFamily="34" charset="0"/>
              <a:buChar char="•"/>
            </a:pPr>
            <a:endParaRPr lang="en-GB" sz="2000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		</a:t>
            </a:r>
            <a:endParaRPr lang="en-GB" dirty="0"/>
          </a:p>
        </p:txBody>
      </p:sp>
      <p:pic>
        <p:nvPicPr>
          <p:cNvPr id="10" name="Picture 9" descr="C:\Users\goret\Desktop\mapenglandnew.gif"/>
          <p:cNvPicPr/>
          <p:nvPr/>
        </p:nvPicPr>
        <p:blipFill>
          <a:blip r:embed="rId4" cstate="print"/>
          <a:srcRect t="3621"/>
          <a:stretch>
            <a:fillRect/>
          </a:stretch>
        </p:blipFill>
        <p:spPr bwMode="auto">
          <a:xfrm>
            <a:off x="6804248" y="3429000"/>
            <a:ext cx="1800200" cy="1584176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3356992"/>
            <a:ext cx="6732240" cy="16561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7300" lvl="0" indent="-342900">
              <a:buFont typeface="+mj-lt"/>
              <a:buAutoNum type="arabicPeriod"/>
            </a:pPr>
            <a:r>
              <a:rPr lang="en-GB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Amalgamation and synthesis of the outputs of the sub-national assessment stage (e.g. charts, thematic mapping)</a:t>
            </a:r>
          </a:p>
          <a:p>
            <a:pPr marL="1257300" lvl="0" indent="-342900">
              <a:buFont typeface="+mj-lt"/>
              <a:buAutoNum type="arabicPeriod"/>
            </a:pPr>
            <a:endParaRPr lang="en-GB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257300" lvl="0" indent="-342900">
              <a:buFont typeface="+mj-lt"/>
              <a:buAutoNum type="arabicPeriod"/>
            </a:pPr>
            <a:r>
              <a:rPr lang="en-GB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Evaluation of the identified impacts, in terms of member state policy objectives/aspirations framed in policy documents. Undertaken using an Evaluation Table, which structures this process. </a:t>
            </a:r>
          </a:p>
          <a:p>
            <a:pPr algn="ctr"/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292080" y="1700808"/>
          <a:ext cx="3312368" cy="1555040"/>
        </p:xfrm>
        <a:graphic>
          <a:graphicData uri="http://schemas.openxmlformats.org/drawingml/2006/table">
            <a:tbl>
              <a:tblPr/>
              <a:tblGrid>
                <a:gridCol w="1715420"/>
                <a:gridCol w="714682"/>
                <a:gridCol w="882266"/>
              </a:tblGrid>
              <a:tr h="22213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libri"/>
                          <a:ea typeface="Calibri"/>
                          <a:cs typeface="Times New Roman"/>
                        </a:rPr>
                        <a:t>Impact Evaluation </a:t>
                      </a:r>
                      <a:r>
                        <a:rPr lang="en-GB" sz="1100" b="1" dirty="0" smtClean="0">
                          <a:latin typeface="Calibri"/>
                          <a:ea typeface="Calibri"/>
                          <a:cs typeface="Times New Roman"/>
                        </a:rPr>
                        <a:t>Table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81" marR="5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5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latin typeface="Calibri"/>
                          <a:ea typeface="Calibri"/>
                          <a:cs typeface="Times New Roman"/>
                        </a:rPr>
                        <a:t>Policy objectives </a:t>
                      </a:r>
                      <a:endParaRPr lang="en-GB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81" marR="5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Times New Roman"/>
                        </a:rPr>
                        <a:t>Impact significance? (-2, -1, 0, +1, +2)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81" marR="5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Times New Roman"/>
                        </a:rPr>
                        <a:t>Justification 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81" marR="52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386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OBJECTIVE </a:t>
                      </a:r>
                      <a:r>
                        <a:rPr lang="en-GB" sz="7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GB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81" marR="5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81" marR="5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81" marR="5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700" b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latin typeface="Calibri"/>
                          <a:ea typeface="Calibri"/>
                          <a:cs typeface="Calibri"/>
                        </a:rPr>
                        <a:t>OBJECTIVE  .....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81" marR="5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81" marR="5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381" marR="5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1560" y="2132856"/>
            <a:ext cx="460851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Aims to determine what the impacts mean for a member state </a:t>
            </a:r>
          </a:p>
          <a:p>
            <a:pPr marL="174625" indent="-174625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2 activities: </a:t>
            </a:r>
          </a:p>
          <a:p>
            <a:pPr marL="174625" indent="-174625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Generic TIA governance arrangements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1560" y="1700808"/>
            <a:ext cx="741682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0" lvl="1" indent="-457200"/>
            <a:endParaRPr lang="en-GB" sz="2000" dirty="0" smtClean="0"/>
          </a:p>
          <a:p>
            <a:pPr marL="914400" lvl="1" indent="-457200"/>
            <a:endParaRPr lang="en-GB" sz="2000" dirty="0" smtClean="0"/>
          </a:p>
          <a:p>
            <a:endParaRPr lang="en-GB" sz="2000" dirty="0" smtClean="0"/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endParaRPr lang="en-GB" sz="2000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		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844824"/>
            <a:ext cx="7344816" cy="4198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868144" y="4869160"/>
            <a:ext cx="17281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Reflections/Experiences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1560" y="1700808"/>
            <a:ext cx="741682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0" lvl="1" indent="-457200"/>
            <a:endParaRPr lang="en-GB" sz="2000" dirty="0" smtClean="0"/>
          </a:p>
          <a:p>
            <a:pPr marL="914400" lvl="1" indent="-457200"/>
            <a:endParaRPr lang="en-GB" sz="2000" dirty="0" smtClean="0"/>
          </a:p>
          <a:p>
            <a:endParaRPr lang="en-GB" sz="2000" dirty="0" smtClean="0"/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endParaRPr lang="en-GB" sz="2000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		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700809"/>
            <a:ext cx="7488832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So far our experiences suggest that: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A TIA could theoretically take as little as 2-3 days to complete, provided that the right resources are available. </a:t>
            </a:r>
          </a:p>
          <a:p>
            <a:pPr marL="342900" indent="-342900">
              <a:buFont typeface="+mj-lt"/>
              <a:buAutoNum type="arabicPeriod"/>
            </a:pPr>
            <a:endParaRPr lang="en-GB" sz="15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Practitioners generally find the approach straightforward to apply. Although there would be some training requirements if the approach is to be implemented. </a:t>
            </a:r>
          </a:p>
          <a:p>
            <a:pPr marL="342900" indent="-342900">
              <a:buFont typeface="+mj-lt"/>
              <a:buAutoNum type="arabicPeriod"/>
            </a:pPr>
            <a:endParaRPr lang="en-GB" sz="15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Different potentials exist in different member states to implement the approach in a ‘pain-free’ way. Member states that already carry out RIAs of EU measures may find it easier to implement than those that don't. </a:t>
            </a:r>
          </a:p>
          <a:p>
            <a:pPr marL="342900" indent="-342900">
              <a:buFont typeface="+mj-lt"/>
              <a:buAutoNum type="arabicPeriod"/>
            </a:pPr>
            <a:endParaRPr lang="en-GB" sz="15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One of the biggest barriers to the approach could be the reluctance of sub-national authorities to actually participate in the process (e.g. limited resources) - they may not see TIA  as a priority.</a:t>
            </a:r>
          </a:p>
          <a:p>
            <a:pPr marL="342900" indent="-342900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Next steps? 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55576" y="1772816"/>
            <a:ext cx="741682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Further testing of the approach (outside of the scope of the project): 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895350" lvl="1" indent="-180975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Other member states</a:t>
            </a:r>
          </a:p>
          <a:p>
            <a:pPr marL="895350" lvl="1" indent="-180975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895350" lvl="1" indent="-180975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Real-time policy development process (so far only applied to adopted policies)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 web-based platform to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operationalise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the approach? </a:t>
            </a:r>
          </a:p>
          <a:p>
            <a:pPr marL="457200" indent="-457200">
              <a:buFont typeface="+mj-lt"/>
              <a:buAutoNum type="arabicPeriod" startAt="2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901700" lvl="1" indent="-182563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Electronic matrices / checklists, alert mechanisms, etc</a:t>
            </a:r>
          </a:p>
          <a:p>
            <a:pPr marL="901700" lvl="1" indent="-182563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901700" lvl="1" indent="-182563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Facilitate the management of the procedure</a:t>
            </a:r>
          </a:p>
          <a:p>
            <a:pPr marL="901700" lvl="1" indent="-182563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901700" lvl="1" indent="-182563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524000" lvl="1" indent="-457200">
              <a:buFont typeface="Arial" pitchFamily="34" charset="0"/>
              <a:buChar char="•"/>
            </a:pPr>
            <a:endParaRPr lang="en-GB" sz="2000" dirty="0" smtClean="0"/>
          </a:p>
          <a:p>
            <a:pPr marL="914400" lvl="1" indent="-457200"/>
            <a:endParaRPr lang="en-GB" sz="2000" dirty="0" smtClean="0"/>
          </a:p>
          <a:p>
            <a:endParaRPr lang="en-GB" sz="2000" dirty="0" smtClean="0"/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endParaRPr lang="en-GB" sz="2000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	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9552" y="1844824"/>
            <a:ext cx="756084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180975">
              <a:buFont typeface="Arial" pitchFamily="34" charset="0"/>
              <a:buChar char="•"/>
            </a:pPr>
            <a:endParaRPr lang="en-GB" sz="2000" dirty="0" smtClean="0"/>
          </a:p>
          <a:p>
            <a:pPr marL="361950" indent="-180975" algn="ctr"/>
            <a:endParaRPr lang="en-GB" sz="4000" dirty="0" smtClean="0"/>
          </a:p>
          <a:p>
            <a:pPr marL="361950" indent="-180975" algn="ctr"/>
            <a:r>
              <a:rPr lang="en-GB" sz="4000" dirty="0" smtClean="0">
                <a:latin typeface="Arial" pitchFamily="34" charset="0"/>
                <a:cs typeface="Arial" pitchFamily="34" charset="0"/>
              </a:rPr>
              <a:t>Thank You </a:t>
            </a:r>
          </a:p>
          <a:p>
            <a:pPr marL="361950" indent="-180975">
              <a:buFont typeface="Arial" pitchFamily="34" charset="0"/>
              <a:buChar char="•"/>
            </a:pPr>
            <a:endParaRPr lang="en-GB" dirty="0" smtClean="0"/>
          </a:p>
          <a:p>
            <a:pPr marL="361950" indent="-180975">
              <a:buFont typeface="Arial" pitchFamily="34" charset="0"/>
              <a:buChar char="•"/>
            </a:pPr>
            <a:endParaRPr lang="en-GB" dirty="0" smtClean="0"/>
          </a:p>
          <a:p>
            <a:pPr marL="361950" indent="-180975">
              <a:buFont typeface="Arial" pitchFamily="34" charset="0"/>
              <a:buChar char="•"/>
            </a:pPr>
            <a:endParaRPr lang="en-GB" dirty="0" smtClean="0"/>
          </a:p>
          <a:p>
            <a:pPr marL="361950" indent="-180975">
              <a:buFont typeface="Arial" pitchFamily="34" charset="0"/>
              <a:buChar char="•"/>
            </a:pPr>
            <a:endParaRPr lang="en-GB" dirty="0" smtClean="0"/>
          </a:p>
          <a:p>
            <a:pPr marL="361950" indent="-180975">
              <a:buFont typeface="Arial" pitchFamily="34" charset="0"/>
              <a:buChar char="•"/>
            </a:pPr>
            <a:endParaRPr lang="en-GB" dirty="0" smtClean="0"/>
          </a:p>
          <a:p>
            <a:pPr marL="361950" indent="-180975">
              <a:buFont typeface="Arial" pitchFamily="34" charset="0"/>
              <a:buChar char="•"/>
            </a:pPr>
            <a:endParaRPr lang="en-GB" sz="2000" dirty="0" smtClean="0"/>
          </a:p>
          <a:p>
            <a:pPr marL="361950" indent="-180975">
              <a:buFont typeface="Arial" pitchFamily="34" charset="0"/>
              <a:buChar char="•"/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Structure 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27584" y="1628800"/>
            <a:ext cx="741682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Background to the project 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Summary of the TIA approach developed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Experiences from testing the approach and next steps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	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Background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27584" y="1844824"/>
            <a:ext cx="741682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EATIA project is classified as a ‘targeted analysis’, so has been driven by a specific stakeholder demand. It has been initiated by stakeholders in the UK, Slovenia and Portugal. 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Four main criteria for the development of a suitable TIA approach: </a:t>
            </a: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2438" indent="-269875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Simple, pragmatic and ‘policy-maker friendly’ TIA approach;</a:t>
            </a:r>
          </a:p>
          <a:p>
            <a:pPr marL="452438" indent="-269875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52438" indent="-269875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Flexible and sensitive to different member state contexts;</a:t>
            </a:r>
          </a:p>
          <a:p>
            <a:pPr marL="452438" indent="-269875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52438" indent="-269875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Should complement existing member state arrangements/procedures;</a:t>
            </a:r>
          </a:p>
          <a:p>
            <a:pPr marL="452438" indent="-269875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52438" indent="-269875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Should not lead to new 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formal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assessment obligations, as, for instance, with strategic environmental assessment (SEA) or environmental impact assessment (EIA). </a:t>
            </a:r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	</a:t>
            </a:r>
          </a:p>
          <a:p>
            <a:endParaRPr lang="en-GB" sz="2000" dirty="0"/>
          </a:p>
          <a:p>
            <a:r>
              <a:rPr lang="en-GB" sz="2000" dirty="0"/>
              <a:t>	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	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The EATIA project  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99592" y="1772816"/>
            <a:ext cx="741682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GB" sz="2000" dirty="0" smtClean="0">
                <a:latin typeface="Arial" pitchFamily="34" charset="0"/>
                <a:cs typeface="Arial" pitchFamily="34" charset="0"/>
              </a:rPr>
              <a:t>Five objectives: 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 establish the differences and similarities of assessment tools  (RIA, SEA, EIA, TIA, rural proofing, etc)</a:t>
            </a:r>
          </a:p>
          <a:p>
            <a:pPr marL="457200" indent="-457200">
              <a:buFont typeface="+mj-lt"/>
              <a:buAutoNum type="arabicPeriod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 design a TIA framework </a:t>
            </a:r>
          </a:p>
          <a:p>
            <a:pPr marL="457200" indent="-457200">
              <a:buFont typeface="+mj-lt"/>
              <a:buAutoNum type="arabicPeriod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 test the applicability of the TIA framework </a:t>
            </a:r>
          </a:p>
          <a:p>
            <a:pPr marL="457200" indent="-457200">
              <a:buFont typeface="+mj-lt"/>
              <a:buAutoNum type="arabicPeriod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 assess  the usefulness and benefits of the framework </a:t>
            </a:r>
          </a:p>
          <a:p>
            <a:pPr marL="457200" indent="-457200">
              <a:buFont typeface="+mj-lt"/>
              <a:buAutoNum type="arabicPeriod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 draw conclusions and recommendations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	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The methodological approach 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27584" y="1916832"/>
            <a:ext cx="741682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Interactive learning networks 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177800" lvl="0" indent="-17780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Groups of policy-maker and planning practitioners established in each of the stakeholder countries (UK, PT and SI) (15-20 members). </a:t>
            </a:r>
          </a:p>
          <a:p>
            <a:pPr marL="177800" lvl="0" indent="-177800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177800" lvl="0" indent="-17780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Consulted throughout the project: </a:t>
            </a:r>
          </a:p>
          <a:p>
            <a:pPr lvl="0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GB" sz="1600" dirty="0" smtClean="0">
                <a:latin typeface="Arial" pitchFamily="34" charset="0"/>
                <a:cs typeface="Arial" pitchFamily="34" charset="0"/>
              </a:rPr>
              <a:t>- 3 parallel workshop sessions (January 2011, May 2011, March 2012)</a:t>
            </a:r>
          </a:p>
          <a:p>
            <a:pPr lvl="2"/>
            <a:r>
              <a:rPr lang="en-GB" sz="1600" dirty="0" smtClean="0">
                <a:latin typeface="Arial" pitchFamily="34" charset="0"/>
                <a:cs typeface="Arial" pitchFamily="34" charset="0"/>
              </a:rPr>
              <a:t>- 2-3 testing workshops (December – January 2012)</a:t>
            </a:r>
          </a:p>
          <a:p>
            <a:pPr lvl="2"/>
            <a:r>
              <a:rPr lang="en-GB" sz="1600" dirty="0" smtClean="0">
                <a:latin typeface="Arial" pitchFamily="34" charset="0"/>
                <a:cs typeface="Arial" pitchFamily="34" charset="0"/>
              </a:rPr>
              <a:t>- Communicated informally between workshops sessions</a:t>
            </a:r>
          </a:p>
          <a:p>
            <a:pPr lvl="2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177800" lvl="0" indent="-17780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 point of contact between the project team and potential end-users of the approach </a:t>
            </a:r>
          </a:p>
          <a:p>
            <a:endParaRPr lang="en-GB" sz="2000" dirty="0" smtClean="0"/>
          </a:p>
          <a:p>
            <a:endParaRPr lang="en-GB" sz="2000" b="1" u="sng" dirty="0" smtClean="0">
              <a:solidFill>
                <a:srgbClr val="FF0000"/>
              </a:solidFill>
            </a:endParaRPr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	</a:t>
            </a:r>
          </a:p>
          <a:p>
            <a:endParaRPr lang="en-GB" sz="2000" dirty="0"/>
          </a:p>
          <a:p>
            <a:r>
              <a:rPr lang="en-GB" sz="2000" dirty="0"/>
              <a:t>	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	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The TIA framework 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3568" y="1628800"/>
            <a:ext cx="7416824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/>
            <a:endParaRPr lang="en-GB" dirty="0" smtClean="0"/>
          </a:p>
          <a:p>
            <a:pPr marL="180975" lvl="1"/>
            <a:r>
              <a:rPr lang="en-GB" dirty="0" smtClean="0">
                <a:latin typeface="Arial" pitchFamily="34" charset="0"/>
                <a:cs typeface="Arial" pitchFamily="34" charset="0"/>
              </a:rPr>
              <a:t>The ‘framework’ has been built around three core elements:</a:t>
            </a:r>
          </a:p>
          <a:p>
            <a:pPr marL="180975" lvl="1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895350" indent="-342900">
              <a:buFont typeface="+mj-lt"/>
              <a:buAutoNum type="arabicPeriod"/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Process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: The main procedural stages of the framework</a:t>
            </a:r>
          </a:p>
          <a:p>
            <a:pPr marL="895350" indent="-342900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700213" indent="-342900" defTabSz="1797050">
              <a:buFont typeface="+mj-lt"/>
              <a:buAutoNum type="alphaLcParenR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Screening </a:t>
            </a:r>
          </a:p>
          <a:p>
            <a:pPr marL="1700213" indent="-342900" defTabSz="1797050">
              <a:buFont typeface="+mj-lt"/>
              <a:buAutoNum type="alphaLcParenR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Scoping</a:t>
            </a:r>
          </a:p>
          <a:p>
            <a:pPr marL="1700213" indent="-342900" defTabSz="1797050">
              <a:buFont typeface="+mj-lt"/>
              <a:buAutoNum type="alphaLcParenR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Assessment </a:t>
            </a:r>
          </a:p>
          <a:p>
            <a:pPr marL="1700213" indent="-342900" defTabSz="1797050">
              <a:buFont typeface="+mj-lt"/>
              <a:buAutoNum type="alphaLcParenR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Evaluation</a:t>
            </a:r>
          </a:p>
          <a:p>
            <a:pPr marL="895350" indent="-342900">
              <a:buFont typeface="+mj-lt"/>
              <a:buAutoNum type="arabicPeriod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895350" indent="-342900">
              <a:buFont typeface="+mj-lt"/>
              <a:buAutoNum type="arabicPeriod" startAt="2"/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Methods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: The techniques applied in each stage of the process - matrices, checklists, logical chains.  </a:t>
            </a:r>
          </a:p>
          <a:p>
            <a:pPr marL="895350" indent="-342900">
              <a:buFont typeface="+mj-lt"/>
              <a:buAutoNum type="arabicPeriod" startAt="2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895350" indent="-342900">
              <a:buFont typeface="+mj-lt"/>
              <a:buAutoNum type="arabicPeriod" startAt="2"/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Governance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: How the methodological aspects of the framework can be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operationalised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in practice. </a:t>
            </a:r>
          </a:p>
          <a:p>
            <a:pPr marL="85725" lvl="1"/>
            <a:r>
              <a:rPr lang="en-GB" sz="2000" dirty="0" smtClean="0"/>
              <a:t>	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		</a:t>
            </a:r>
            <a:endParaRPr lang="en-GB" dirty="0"/>
          </a:p>
        </p:txBody>
      </p:sp>
      <p:sp>
        <p:nvSpPr>
          <p:cNvPr id="7" name="Right Brace 6"/>
          <p:cNvSpPr/>
          <p:nvPr/>
        </p:nvSpPr>
        <p:spPr>
          <a:xfrm>
            <a:off x="3635896" y="2924944"/>
            <a:ext cx="504056" cy="1080120"/>
          </a:xfrm>
          <a:prstGeom prst="rightBrace">
            <a:avLst>
              <a:gd name="adj1" fmla="val 8333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211960" y="3284984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Sub-units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The approach/framework – in brief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1560" y="1628800"/>
            <a:ext cx="7992888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Screening: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534988" indent="-261938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Aims to determine on a case-by-case basis, whether a TIA should be carried out. It is likely to be 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particularly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desirable if unintended / adverse impacts are considered likely. </a:t>
            </a:r>
            <a:endParaRPr lang="en-GB" sz="1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34988" indent="-261938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2 supporting techniques that could facilitate this process: 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2516188" lvl="0" indent="-342900">
              <a:buFont typeface="+mj-lt"/>
              <a:buAutoNum type="arabicPeriod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Logical chain approach: a form of brainstorming that can be used to identify potential policy impacts  </a:t>
            </a:r>
          </a:p>
          <a:p>
            <a:pPr marL="2516188" lvl="0" indent="-342900">
              <a:buFont typeface="+mj-lt"/>
              <a:buAutoNum type="arabicPeriod"/>
            </a:pPr>
            <a:endParaRPr lang="en-GB" sz="1500" dirty="0" smtClean="0">
              <a:latin typeface="Arial" pitchFamily="34" charset="0"/>
              <a:cs typeface="Arial" pitchFamily="34" charset="0"/>
            </a:endParaRPr>
          </a:p>
          <a:p>
            <a:pPr marL="2516188" lvl="0" indent="-342900">
              <a:buFont typeface="+mj-lt"/>
              <a:buAutoNum type="arabicPeriod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Checklist: ensures that impacts are systematically considered on important territorial characteristics (e.g. employment, economic development, biodiversity, etc) to ensure that no important impacts are overlooked. </a:t>
            </a:r>
          </a:p>
          <a:p>
            <a:pPr lvl="0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34988" indent="-261938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ther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sources of information, e.g. Outputs Commission’s Impact Assessment procedure.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628650" lvl="4" indent="-177800">
              <a:buFont typeface="Arial" pitchFamily="34" charset="0"/>
              <a:buChar char="•"/>
            </a:pPr>
            <a:endParaRPr lang="en-GB" sz="1600" dirty="0" smtClean="0"/>
          </a:p>
          <a:p>
            <a:pPr marL="98425" lvl="3">
              <a:buFont typeface="Arial" pitchFamily="34" charset="0"/>
              <a:buChar char="•"/>
            </a:pPr>
            <a:endParaRPr lang="en-GB" sz="2000" dirty="0"/>
          </a:p>
          <a:p>
            <a:pPr marL="98425" lvl="3">
              <a:buFont typeface="Arial" pitchFamily="34" charset="0"/>
              <a:buChar char="•"/>
            </a:pPr>
            <a:endParaRPr lang="en-GB" sz="2000" dirty="0" smtClean="0"/>
          </a:p>
          <a:p>
            <a:pPr marL="98425" lvl="3">
              <a:buFont typeface="Arial" pitchFamily="34" charset="0"/>
              <a:buChar char="•"/>
            </a:pPr>
            <a:endParaRPr lang="en-GB" sz="2000" dirty="0"/>
          </a:p>
          <a:p>
            <a:pPr marL="98425" lvl="3">
              <a:buFont typeface="Arial" pitchFamily="34" charset="0"/>
              <a:buChar char="•"/>
            </a:pPr>
            <a:endParaRPr lang="en-GB" sz="2000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		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789040"/>
            <a:ext cx="173857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043608" y="4941168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Logical chain 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The approach – a summary/overview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1560" y="1628800"/>
            <a:ext cx="756084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Scoping: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 marL="444500" lvl="7" indent="-261938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Aims to steer the TIA process (less flexible)</a:t>
            </a:r>
          </a:p>
          <a:p>
            <a:pPr marL="444500" lvl="7" indent="-261938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44500" lvl="7" indent="-261938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Two main activities: </a:t>
            </a:r>
          </a:p>
          <a:p>
            <a:pPr marL="534988" lvl="7" indent="-261938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34988" lvl="7" indent="-261938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34988" lvl="7" indent="-261938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34988" lvl="7" indent="-261938">
              <a:buFont typeface="Arial" pitchFamily="34" charset="0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34988" lvl="7" indent="-261938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34988" indent="-261938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534988" indent="-261938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534988" indent="-261938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534988" indent="-261938"/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pPr marL="444500" indent="-261938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Leads to the development of an Impact Assessment Matrix (IAM) which structures the Assessment Stage and the identification of specific sub-national localities to conduct the assessment.</a:t>
            </a:r>
          </a:p>
          <a:p>
            <a:pPr marL="534988" indent="-261938">
              <a:buFont typeface="Arial" pitchFamily="34" charset="0"/>
              <a:buChar char="•"/>
            </a:pPr>
            <a:endParaRPr lang="en-GB" dirty="0" smtClean="0"/>
          </a:p>
          <a:p>
            <a:pPr marL="628650" lvl="4" indent="-177800"/>
            <a:endParaRPr lang="en-GB" sz="1600" dirty="0" smtClean="0"/>
          </a:p>
          <a:p>
            <a:pPr marL="98425" lvl="3">
              <a:buFont typeface="Arial" pitchFamily="34" charset="0"/>
              <a:buChar char="•"/>
            </a:pPr>
            <a:endParaRPr lang="en-GB" sz="2000" dirty="0"/>
          </a:p>
          <a:p>
            <a:r>
              <a:rPr lang="en-GB" dirty="0" smtClean="0"/>
              <a:t>				</a:t>
            </a:r>
            <a:endParaRPr lang="en-GB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5364088" y="1772816"/>
          <a:ext cx="3456384" cy="2377604"/>
        </p:xfrm>
        <a:graphic>
          <a:graphicData uri="http://schemas.openxmlformats.org/drawingml/2006/table">
            <a:tbl>
              <a:tblPr/>
              <a:tblGrid>
                <a:gridCol w="508487"/>
                <a:gridCol w="564986"/>
                <a:gridCol w="677983"/>
                <a:gridCol w="903978"/>
                <a:gridCol w="800950"/>
              </a:tblGrid>
              <a:tr h="219608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Calibri"/>
                          <a:ea typeface="Calibri"/>
                          <a:cs typeface="Times New Roman"/>
                        </a:rPr>
                        <a:t>Scoping checklist 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1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Policy or policy elements </a:t>
                      </a:r>
                      <a:endParaRPr lang="en-GB" sz="75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5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Criterion </a:t>
                      </a:r>
                      <a:endParaRPr lang="en-GB" sz="75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5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Major impact 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at the national or local level? Yes (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Agency FB"/>
                          <a:ea typeface="Calibri"/>
                          <a:cs typeface="Times New Roman"/>
                        </a:rPr>
                        <a:t>√)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, no (x), uncertain (?)</a:t>
                      </a:r>
                      <a:endParaRPr lang="en-GB" sz="75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Location/ 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features of areas likely to be affected?</a:t>
                      </a:r>
                      <a:endParaRPr lang="en-GB" sz="75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50" b="1" dirty="0">
                          <a:latin typeface="Calibri"/>
                          <a:ea typeface="Calibri"/>
                          <a:cs typeface="Times New Roman"/>
                        </a:rPr>
                        <a:t>Comments</a:t>
                      </a:r>
                      <a:endParaRPr lang="en-GB" sz="7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444453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Policy element A</a:t>
                      </a:r>
                      <a:r>
                        <a:rPr lang="en-GB" sz="7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GB" sz="7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Emergency planning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Economic development </a:t>
                      </a:r>
                      <a:endParaRPr lang="en-GB" sz="7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latin typeface="Calibri"/>
                          <a:ea typeface="Calibri"/>
                          <a:cs typeface="Times New Roman"/>
                        </a:rPr>
                        <a:t>Employment </a:t>
                      </a:r>
                      <a:endParaRPr lang="en-GB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6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latin typeface="Calibri"/>
                          <a:ea typeface="Calibri"/>
                          <a:cs typeface="Times New Roman"/>
                        </a:rPr>
                        <a:t>Poverty</a:t>
                      </a:r>
                      <a:r>
                        <a:rPr lang="en-GB" sz="7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GB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69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latin typeface="Calibri"/>
                          <a:ea typeface="Calibri"/>
                          <a:cs typeface="Times New Roman"/>
                        </a:rPr>
                        <a:t>Cont ....</a:t>
                      </a:r>
                      <a:endParaRPr lang="en-GB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3140968"/>
            <a:ext cx="547260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5100" indent="-342900">
              <a:buFont typeface="+mj-lt"/>
              <a:buAutoNum type="arabicPeriod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Preliminary identification of potential impacts, building of any work done in screening </a:t>
            </a:r>
          </a:p>
          <a:p>
            <a:pPr marL="1435100" indent="-342900">
              <a:buFont typeface="+mj-lt"/>
              <a:buAutoNum type="arabicPeriod"/>
            </a:pPr>
            <a:endParaRPr lang="en-GB" sz="1500" dirty="0" smtClean="0">
              <a:latin typeface="Arial" pitchFamily="34" charset="0"/>
              <a:cs typeface="Arial" pitchFamily="34" charset="0"/>
            </a:endParaRPr>
          </a:p>
          <a:p>
            <a:pPr marL="1435100" indent="-342900">
              <a:buFont typeface="+mj-lt"/>
              <a:buAutoNum type="arabicPeriod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Identification of the characteristics of areas likely subject to these impacts (considering e.g. geographic location, presence of a particular resource or activity)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2" descr="PowerPoint p22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Placeholder 2"/>
          <p:cNvSpPr>
            <a:spLocks noGrp="1"/>
          </p:cNvSpPr>
          <p:nvPr/>
        </p:nvSpPr>
        <p:spPr bwMode="auto">
          <a:xfrm>
            <a:off x="457200" y="838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 defTabSz="457200">
              <a:spcBef>
                <a:spcPct val="20000"/>
              </a:spcBef>
              <a:buFont typeface="Arial" pitchFamily="34" charset="0"/>
              <a:buNone/>
            </a:pPr>
            <a:r>
              <a:rPr lang="en-US" sz="3200" dirty="0" smtClean="0">
                <a:ea typeface="ＭＳ Ｐゴシック"/>
                <a:cs typeface="Arial" pitchFamily="34" charset="0"/>
              </a:rPr>
              <a:t>The approach – a summary</a:t>
            </a:r>
            <a:endParaRPr lang="en-US" sz="3200" dirty="0">
              <a:ea typeface="ＭＳ Ｐゴシック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31640" y="1700808"/>
            <a:ext cx="7467600" cy="4572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3528" y="1628801"/>
            <a:ext cx="5472608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Assessment:</a:t>
            </a:r>
          </a:p>
          <a:p>
            <a:endParaRPr lang="en-GB" sz="1000" b="1" dirty="0" smtClean="0">
              <a:latin typeface="Arial" pitchFamily="34" charset="0"/>
              <a:cs typeface="Arial" pitchFamily="34" charset="0"/>
            </a:endParaRPr>
          </a:p>
          <a:p>
            <a:pPr marL="452438" lvl="3" indent="-173038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Aims to predict impacts (regional or local level)</a:t>
            </a:r>
          </a:p>
          <a:p>
            <a:pPr marL="452438" lvl="3" indent="-173038">
              <a:buFont typeface="Arial" pitchFamily="34" charset="0"/>
              <a:buChar char="•"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marL="452438" lvl="3" indent="-173038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Undertaken by completing the Impact Assessment Matrix: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452438" lvl="3" indent="-173038">
              <a:buFont typeface="Arial" pitchFamily="34" charset="0"/>
              <a:buChar char="•"/>
            </a:pPr>
            <a:endParaRPr lang="en-GB" i="1" dirty="0" smtClean="0">
              <a:latin typeface="Arial" pitchFamily="34" charset="0"/>
              <a:cs typeface="Arial" pitchFamily="34" charset="0"/>
            </a:endParaRPr>
          </a:p>
          <a:p>
            <a:pPr marL="906463" lvl="3" indent="-173038">
              <a:buFont typeface="Arial" pitchFamily="34" charset="0"/>
              <a:buChar char="•"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Specifies the types of impacts (e.g. employment, soil pollution, economic growth) that should be considered.</a:t>
            </a:r>
            <a:endParaRPr lang="en-GB" sz="1500" i="1" dirty="0" smtClean="0">
              <a:latin typeface="Arial" pitchFamily="34" charset="0"/>
              <a:cs typeface="Arial" pitchFamily="34" charset="0"/>
            </a:endParaRPr>
          </a:p>
          <a:p>
            <a:pPr marL="85725" lvl="1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2001838" lvl="4" indent="-187325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Magnitude (0,1, 2)</a:t>
            </a:r>
          </a:p>
          <a:p>
            <a:pPr marL="2001838" lvl="4" indent="-187325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Orientation (increase or decrease)</a:t>
            </a:r>
          </a:p>
          <a:p>
            <a:pPr marL="2001838" lvl="4" indent="-187325">
              <a:buFont typeface="Arial" pitchFamily="34" charset="0"/>
              <a:buChar char="•"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Temporal distribution (short term, medium term, long term)</a:t>
            </a:r>
          </a:p>
          <a:p>
            <a:pPr marL="630238" lvl="1" indent="-187325">
              <a:buFont typeface="Arial" pitchFamily="34" charset="0"/>
              <a:buChar char="•"/>
            </a:pPr>
            <a:endParaRPr lang="en-GB" sz="1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631950" lvl="5" indent="-173038">
              <a:buFont typeface="Arial" pitchFamily="34" charset="0"/>
              <a:buChar char="•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/>
              <a:t>				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27089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796136" y="1628800"/>
          <a:ext cx="2952328" cy="3745184"/>
        </p:xfrm>
        <a:graphic>
          <a:graphicData uri="http://schemas.openxmlformats.org/drawingml/2006/table">
            <a:tbl>
              <a:tblPr/>
              <a:tblGrid>
                <a:gridCol w="787791"/>
                <a:gridCol w="1134655"/>
                <a:gridCol w="1029882"/>
              </a:tblGrid>
              <a:tr h="2642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latin typeface="Calibri"/>
                          <a:ea typeface="Calibri"/>
                          <a:cs typeface="Calibri"/>
                        </a:rPr>
                        <a:t>Impact Assessment Matrix </a:t>
                      </a:r>
                      <a:endParaRPr lang="en-GB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4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latin typeface="Calibri"/>
                          <a:ea typeface="Calibri"/>
                          <a:cs typeface="Calibri"/>
                        </a:rPr>
                        <a:t>Criterion </a:t>
                      </a:r>
                      <a:endParaRPr lang="en-GB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Calibri"/>
                          <a:ea typeface="Calibri"/>
                          <a:cs typeface="Calibri"/>
                        </a:rPr>
                        <a:t>Nature of impact </a:t>
                      </a:r>
                      <a:endParaRPr lang="en-GB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Calibri"/>
                          <a:ea typeface="Calibri"/>
                          <a:cs typeface="Calibri"/>
                        </a:rPr>
                        <a:t>Policy </a:t>
                      </a:r>
                      <a:r>
                        <a:rPr lang="en-GB" sz="1000" b="1" dirty="0" smtClean="0">
                          <a:latin typeface="Calibri"/>
                          <a:ea typeface="Calibri"/>
                          <a:cs typeface="Calibri"/>
                        </a:rPr>
                        <a:t>.......</a:t>
                      </a:r>
                      <a:endParaRPr lang="en-GB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156728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GB" sz="800" b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smtClean="0">
                          <a:latin typeface="Calibri"/>
                          <a:ea typeface="Calibri"/>
                          <a:cs typeface="Calibri"/>
                        </a:rPr>
                        <a:t>Employment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Calibri"/>
                        </a:rPr>
                        <a:t>Magnitude (0, 1, 2) 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3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Calibri"/>
                        </a:rPr>
                        <a:t>Orientation against baseline (increase or decrease?)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3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Calibri"/>
                        </a:rPr>
                        <a:t>Temporal distribution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Calibri"/>
                        </a:rPr>
                        <a:t>(Short term, medium term, long term?) 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12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Calibri"/>
                        </a:rPr>
                        <a:t>Comments and justification 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873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smtClean="0">
                          <a:latin typeface="Calibri"/>
                          <a:ea typeface="Calibri"/>
                          <a:cs typeface="Times New Roman"/>
                        </a:rPr>
                        <a:t>Economic development </a:t>
                      </a:r>
                      <a:endParaRPr lang="en-GB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Calibri"/>
                        </a:rPr>
                        <a:t>Magnitude (0, 1, 2) 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873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Calibri"/>
                        </a:rPr>
                        <a:t>Orientation against baseline (increase or decrease?)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873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Calibri"/>
                        </a:rPr>
                        <a:t>Temporal distribution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Calibri"/>
                        </a:rPr>
                        <a:t>(Short term, medium term, long term?) 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873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Calibri"/>
                          <a:ea typeface="Calibri"/>
                          <a:cs typeface="Calibri"/>
                        </a:rPr>
                        <a:t>Comments and justification 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8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latin typeface="Calibri"/>
                          <a:ea typeface="Calibri"/>
                          <a:cs typeface="Times New Roman"/>
                        </a:rPr>
                        <a:t>Cont .....</a:t>
                      </a: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69" marR="45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5169" marR="45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1560" y="5373216"/>
            <a:ext cx="76328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3" indent="-26670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Ideally, should be completed in a participatory setting in light of available sources of information (outputs of the screening and scoping stages and also locally available information). </a:t>
            </a:r>
          </a:p>
          <a:p>
            <a:endParaRPr lang="en-GB" dirty="0"/>
          </a:p>
        </p:txBody>
      </p:sp>
      <p:sp>
        <p:nvSpPr>
          <p:cNvPr id="9" name="Left Brace 8"/>
          <p:cNvSpPr/>
          <p:nvPr/>
        </p:nvSpPr>
        <p:spPr>
          <a:xfrm>
            <a:off x="1979712" y="4221088"/>
            <a:ext cx="288032" cy="1080120"/>
          </a:xfrm>
          <a:prstGeom prst="lef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99592" y="4509120"/>
            <a:ext cx="10801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Arial" pitchFamily="34" charset="0"/>
                <a:cs typeface="Arial" pitchFamily="34" charset="0"/>
              </a:rPr>
              <a:t>3 Impact characteristics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8688</TotalTime>
  <Words>1111</Words>
  <Application>Microsoft Office PowerPoint</Application>
  <PresentationFormat>On-screen Show (4:3)</PresentationFormat>
  <Paragraphs>305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The University of Liverpool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goret</dc:creator>
  <cp:lastModifiedBy>Tom</cp:lastModifiedBy>
  <cp:revision>583</cp:revision>
  <dcterms:created xsi:type="dcterms:W3CDTF">2012-05-24T09:22:54Z</dcterms:created>
  <dcterms:modified xsi:type="dcterms:W3CDTF">2012-06-13T16:40:42Z</dcterms:modified>
</cp:coreProperties>
</file>