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60" r:id="rId4"/>
    <p:sldId id="259" r:id="rId5"/>
    <p:sldId id="261" r:id="rId6"/>
    <p:sldId id="269" r:id="rId7"/>
    <p:sldId id="267" r:id="rId8"/>
    <p:sldId id="265" r:id="rId9"/>
    <p:sldId id="270" r:id="rId10"/>
    <p:sldId id="273" r:id="rId11"/>
    <p:sldId id="271" r:id="rId12"/>
    <p:sldId id="266" r:id="rId13"/>
    <p:sldId id="268" r:id="rId14"/>
    <p:sldId id="263" r:id="rId15"/>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521415D9-36F7-43E2-AB2F-B90AF26B5E84}">
      <p14:sectionLst xmlns:p14="http://schemas.microsoft.com/office/powerpoint/2010/main" xmlns="">
        <p14:section name="Sezione predefinita" id="{3D2B2638-5C1F-4F00-A24D-6EF4577E525C}">
          <p14:sldIdLst>
            <p14:sldId id="256"/>
            <p14:sldId id="257"/>
          </p14:sldIdLst>
        </p14:section>
        <p14:section name="Sezione senza titolo" id="{786D84C9-2664-47EF-8ED9-01EE3DF6FDD7}">
          <p14:sldIdLst>
            <p14:sldId id="258"/>
            <p14:sldId id="259"/>
            <p14:sldId id="260"/>
            <p14:sldId id="261"/>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38" autoAdjust="0"/>
  </p:normalViewPr>
  <p:slideViewPr>
    <p:cSldViewPr snapToObjects="1">
      <p:cViewPr>
        <p:scale>
          <a:sx n="66" d="100"/>
          <a:sy n="66" d="100"/>
        </p:scale>
        <p:origin x="-1200" y="-312"/>
      </p:cViewPr>
      <p:guideLst>
        <p:guide orient="horz" pos="2160"/>
        <p:guide pos="2880"/>
      </p:guideLst>
    </p:cSldViewPr>
  </p:slideViewPr>
  <p:notesTextViewPr>
    <p:cViewPr>
      <p:scale>
        <a:sx n="1" d="1"/>
        <a:sy n="1" d="1"/>
      </p:scale>
      <p:origin x="0" y="0"/>
    </p:cViewPr>
  </p:notesTextViewPr>
  <p:notesViewPr>
    <p:cSldViewPr snapToObjects="1" showGuides="1">
      <p:cViewPr varScale="1">
        <p:scale>
          <a:sx n="53" d="100"/>
          <a:sy n="53" d="100"/>
        </p:scale>
        <p:origin x="-280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07" charset="0"/>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07" charset="0"/>
              </a:defRPr>
            </a:lvl1pPr>
          </a:lstStyle>
          <a:p>
            <a:pPr>
              <a:defRPr/>
            </a:pPr>
            <a:fld id="{9C468D30-6FEF-4385-97FD-830154A05416}" type="datetime1">
              <a:rPr lang="de-DE"/>
              <a:pPr>
                <a:defRPr/>
              </a:pPr>
              <a:t>07.06.2012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07" charset="0"/>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07" charset="0"/>
              </a:defRPr>
            </a:lvl1pPr>
          </a:lstStyle>
          <a:p>
            <a:pPr>
              <a:defRPr/>
            </a:pPr>
            <a:fld id="{6D642631-46F2-4861-982B-DC750D8A9CBA}" type="slidenum">
              <a:rPr lang="de-DE"/>
              <a:pPr>
                <a:defRPr/>
              </a:pPr>
              <a:t>‹N›</a:t>
            </a:fld>
            <a:endParaRPr lang="de-DE"/>
          </a:p>
        </p:txBody>
      </p:sp>
    </p:spTree>
    <p:extLst>
      <p:ext uri="{BB962C8B-B14F-4D97-AF65-F5344CB8AC3E}">
        <p14:creationId xmlns:p14="http://schemas.microsoft.com/office/powerpoint/2010/main" xmlns="" val="3070569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07" charset="0"/>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07" charset="0"/>
              </a:defRPr>
            </a:lvl1pPr>
          </a:lstStyle>
          <a:p>
            <a:pPr>
              <a:defRPr/>
            </a:pPr>
            <a:fld id="{6F12D34F-62E5-4602-91E1-9E758A92A58A}" type="datetime1">
              <a:rPr lang="de-DE"/>
              <a:pPr>
                <a:defRPr/>
              </a:pPr>
              <a:t>07.06.2012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AT" noProof="0" smtClean="0"/>
              <a:t>Mastertextformat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endParaRPr lang="de-DE"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07" charset="0"/>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07" charset="0"/>
              </a:defRPr>
            </a:lvl1pPr>
          </a:lstStyle>
          <a:p>
            <a:pPr>
              <a:defRPr/>
            </a:pPr>
            <a:fld id="{B2BE78A3-AB05-4A7C-800E-7881D2E6E19B}" type="slidenum">
              <a:rPr lang="de-DE"/>
              <a:pPr>
                <a:defRPr/>
              </a:pPr>
              <a:t>‹N›</a:t>
            </a:fld>
            <a:endParaRPr lang="de-DE"/>
          </a:p>
        </p:txBody>
      </p:sp>
    </p:spTree>
    <p:extLst>
      <p:ext uri="{BB962C8B-B14F-4D97-AF65-F5344CB8AC3E}">
        <p14:creationId xmlns:p14="http://schemas.microsoft.com/office/powerpoint/2010/main" xmlns="" val="55435720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07" charset="-128"/>
                <a:cs typeface="+mn-cs"/>
              </a:rPr>
              <a:t>TYPE</a:t>
            </a:r>
            <a:r>
              <a:rPr lang="en-US" sz="1200" kern="1200" baseline="0" dirty="0" smtClean="0">
                <a:solidFill>
                  <a:schemeClr val="tx1"/>
                </a:solidFill>
                <a:latin typeface="+mn-lt"/>
                <a:ea typeface="ＭＳ Ｐゴシック" pitchFamily="-107" charset="-128"/>
                <a:cs typeface="+mn-cs"/>
              </a:rPr>
              <a:t> ONE IC</a:t>
            </a:r>
            <a:endParaRPr lang="en-US" sz="1200" kern="1200" dirty="0" smtClean="0">
              <a:solidFill>
                <a:schemeClr val="tx1"/>
              </a:solidFill>
              <a:latin typeface="+mn-lt"/>
              <a:ea typeface="ＭＳ Ｐゴシック" pitchFamily="-107" charset="-128"/>
              <a:cs typeface="+mn-cs"/>
            </a:endParaRPr>
          </a:p>
          <a:p>
            <a:r>
              <a:rPr lang="en-US" sz="1200" kern="1200" dirty="0" smtClean="0">
                <a:solidFill>
                  <a:schemeClr val="tx1"/>
                </a:solidFill>
                <a:latin typeface="+mn-lt"/>
                <a:ea typeface="ＭＳ Ｐゴシック" pitchFamily="-107" charset="-128"/>
                <a:cs typeface="+mn-cs"/>
              </a:rPr>
              <a:t>Staffing, organizational innovations, training and networking are all good ways of enhancing type one capacity gaps. Notice that they are listed in descending order for what concerns the impact they have on the receiving administrations (from the hardest to the softest measure) and in ascending order for their level of specificity in solving type one capacity gaps. </a:t>
            </a:r>
          </a:p>
          <a:p>
            <a:endParaRPr lang="en-US" sz="1200" kern="1200" dirty="0" smtClean="0">
              <a:solidFill>
                <a:schemeClr val="tx1"/>
              </a:solidFill>
              <a:latin typeface="+mn-lt"/>
              <a:cs typeface="+mn-cs"/>
            </a:endParaRPr>
          </a:p>
          <a:p>
            <a:r>
              <a:rPr lang="en-US" sz="1200" kern="1200" dirty="0" smtClean="0">
                <a:solidFill>
                  <a:schemeClr val="tx1"/>
                </a:solidFill>
                <a:latin typeface="+mn-lt"/>
                <a:cs typeface="+mn-cs"/>
              </a:rPr>
              <a:t>TYPE TWO IC</a:t>
            </a:r>
          </a:p>
          <a:p>
            <a:r>
              <a:rPr lang="en-GB" sz="1200" kern="1200" dirty="0" smtClean="0">
                <a:solidFill>
                  <a:schemeClr val="tx1"/>
                </a:solidFill>
                <a:latin typeface="+mn-lt"/>
                <a:ea typeface="ＭＳ Ｐゴシック" pitchFamily="-107" charset="-128"/>
                <a:cs typeface="+mn-cs"/>
              </a:rPr>
              <a:t>Shortly put, while it is reasonable that other CBPs – in particular staffing and training – may have a good potential for fostering type two IC in the future, these three cases suggest that some procedural CBPs may have a significant potential for activating this kind of IC even with effects immediately observable in the short run.</a:t>
            </a:r>
            <a:endParaRPr lang="en-US" sz="1200" kern="1200" dirty="0" smtClean="0">
              <a:solidFill>
                <a:schemeClr val="tx1"/>
              </a:solidFill>
              <a:latin typeface="+mn-lt"/>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12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EXPLAINING VARIABLE CONCEPTUALIZATION AND MAIN VARIABLES INVESTIGATED:</a:t>
            </a:r>
            <a:endParaRPr lang="it-IT" dirty="0" smtClean="0"/>
          </a:p>
          <a:p>
            <a:r>
              <a:rPr lang="it-IT" dirty="0" err="1" smtClean="0"/>
              <a:t>Two</a:t>
            </a:r>
            <a:r>
              <a:rPr lang="it-IT" dirty="0" smtClean="0"/>
              <a:t> </a:t>
            </a:r>
            <a:r>
              <a:rPr lang="it-IT" dirty="0" err="1" smtClean="0"/>
              <a:t>main</a:t>
            </a:r>
            <a:r>
              <a:rPr lang="it-IT" dirty="0" smtClean="0"/>
              <a:t> relations: 1)</a:t>
            </a:r>
            <a:r>
              <a:rPr lang="it-IT" baseline="0" dirty="0" smtClean="0"/>
              <a:t> </a:t>
            </a:r>
            <a:r>
              <a:rPr lang="it-IT" dirty="0" smtClean="0"/>
              <a:t>SV-IC </a:t>
            </a:r>
            <a:r>
              <a:rPr lang="it-IT" dirty="0" err="1" smtClean="0"/>
              <a:t>through</a:t>
            </a:r>
            <a:r>
              <a:rPr lang="it-IT" dirty="0" smtClean="0"/>
              <a:t> IT; 2) CBP-IC. </a:t>
            </a:r>
          </a:p>
          <a:p>
            <a:r>
              <a:rPr lang="it-IT" dirty="0" smtClean="0"/>
              <a:t>IC </a:t>
            </a:r>
            <a:r>
              <a:rPr lang="it-IT" dirty="0" err="1" smtClean="0"/>
              <a:t>is</a:t>
            </a:r>
            <a:r>
              <a:rPr lang="it-IT" dirty="0" smtClean="0"/>
              <a:t> the </a:t>
            </a:r>
            <a:r>
              <a:rPr lang="it-IT" dirty="0" err="1" smtClean="0"/>
              <a:t>main</a:t>
            </a:r>
            <a:r>
              <a:rPr lang="it-IT" dirty="0" smtClean="0"/>
              <a:t> </a:t>
            </a:r>
            <a:r>
              <a:rPr lang="it-IT" dirty="0" err="1" smtClean="0"/>
              <a:t>dependent</a:t>
            </a:r>
            <a:r>
              <a:rPr lang="it-IT" dirty="0" smtClean="0"/>
              <a:t> </a:t>
            </a:r>
            <a:r>
              <a:rPr lang="it-IT" dirty="0" err="1" smtClean="0"/>
              <a:t>variable</a:t>
            </a:r>
            <a:r>
              <a:rPr lang="it-IT" dirty="0" smtClean="0"/>
              <a:t> </a:t>
            </a:r>
            <a:r>
              <a:rPr lang="it-IT" dirty="0" err="1" smtClean="0"/>
              <a:t>explicitly</a:t>
            </a:r>
            <a:r>
              <a:rPr lang="it-IT" dirty="0" smtClean="0"/>
              <a:t> </a:t>
            </a:r>
            <a:r>
              <a:rPr lang="it-IT" dirty="0" err="1" smtClean="0"/>
              <a:t>addressed</a:t>
            </a:r>
            <a:r>
              <a:rPr lang="it-IT" dirty="0" smtClean="0"/>
              <a:t> in the </a:t>
            </a:r>
            <a:r>
              <a:rPr lang="it-IT" dirty="0" err="1" smtClean="0"/>
              <a:t>framework</a:t>
            </a:r>
            <a:r>
              <a:rPr lang="it-IT" dirty="0" smtClean="0"/>
              <a:t>.</a:t>
            </a:r>
          </a:p>
          <a:p>
            <a:r>
              <a:rPr lang="it-IT" dirty="0" smtClean="0"/>
              <a:t>SV and</a:t>
            </a:r>
            <a:r>
              <a:rPr lang="it-IT" baseline="0" dirty="0" smtClean="0"/>
              <a:t> IT </a:t>
            </a:r>
            <a:r>
              <a:rPr lang="it-IT" baseline="0" dirty="0" err="1" smtClean="0"/>
              <a:t>describe</a:t>
            </a:r>
            <a:r>
              <a:rPr lang="it-IT" baseline="0" dirty="0" smtClean="0"/>
              <a:t> </a:t>
            </a:r>
            <a:r>
              <a:rPr lang="it-IT" baseline="0" dirty="0" err="1" smtClean="0"/>
              <a:t>contextual</a:t>
            </a:r>
            <a:r>
              <a:rPr lang="it-IT" baseline="0" dirty="0" smtClean="0"/>
              <a:t> </a:t>
            </a:r>
            <a:r>
              <a:rPr lang="it-IT" baseline="0" dirty="0" err="1" smtClean="0"/>
              <a:t>conditions</a:t>
            </a:r>
            <a:r>
              <a:rPr lang="it-IT" baseline="0" dirty="0" smtClean="0"/>
              <a:t> </a:t>
            </a:r>
            <a:r>
              <a:rPr lang="it-IT" baseline="0" dirty="0" err="1" smtClean="0"/>
              <a:t>where</a:t>
            </a:r>
            <a:r>
              <a:rPr lang="it-IT" baseline="0" dirty="0" smtClean="0"/>
              <a:t> </a:t>
            </a:r>
            <a:r>
              <a:rPr lang="it-IT" baseline="0" dirty="0" err="1" smtClean="0"/>
              <a:t>capacity</a:t>
            </a:r>
            <a:r>
              <a:rPr lang="it-IT" baseline="0" dirty="0" smtClean="0"/>
              <a:t> </a:t>
            </a:r>
            <a:r>
              <a:rPr lang="it-IT" baseline="0" dirty="0" err="1" smtClean="0"/>
              <a:t>processes</a:t>
            </a:r>
            <a:r>
              <a:rPr lang="it-IT" baseline="0" dirty="0" smtClean="0"/>
              <a:t> </a:t>
            </a:r>
            <a:r>
              <a:rPr lang="it-IT" baseline="0" dirty="0" err="1" smtClean="0"/>
              <a:t>occur</a:t>
            </a:r>
            <a:r>
              <a:rPr lang="it-IT" baseline="0" dirty="0" smtClean="0"/>
              <a:t>.</a:t>
            </a:r>
          </a:p>
          <a:p>
            <a:r>
              <a:rPr lang="it-IT" baseline="0" dirty="0" err="1" smtClean="0"/>
              <a:t>Field</a:t>
            </a:r>
            <a:r>
              <a:rPr lang="it-IT" baseline="0" dirty="0" smtClean="0"/>
              <a:t> </a:t>
            </a:r>
            <a:r>
              <a:rPr lang="it-IT" baseline="0" dirty="0" err="1" smtClean="0"/>
              <a:t>research</a:t>
            </a:r>
            <a:r>
              <a:rPr lang="it-IT" baseline="0" dirty="0" smtClean="0"/>
              <a:t> </a:t>
            </a:r>
            <a:r>
              <a:rPr lang="it-IT" baseline="0" dirty="0" err="1" smtClean="0"/>
              <a:t>downplayed</a:t>
            </a:r>
            <a:r>
              <a:rPr lang="it-IT" baseline="0" dirty="0" smtClean="0"/>
              <a:t> the </a:t>
            </a:r>
            <a:r>
              <a:rPr lang="it-IT" baseline="0" dirty="0" err="1" smtClean="0"/>
              <a:t>importance</a:t>
            </a:r>
            <a:r>
              <a:rPr lang="it-IT" baseline="0" dirty="0" smtClean="0"/>
              <a:t> </a:t>
            </a:r>
            <a:r>
              <a:rPr lang="it-IT" baseline="0" dirty="0" err="1" smtClean="0"/>
              <a:t>of</a:t>
            </a:r>
            <a:r>
              <a:rPr lang="it-IT" baseline="0" dirty="0" smtClean="0"/>
              <a:t> SV. </a:t>
            </a:r>
          </a:p>
          <a:p>
            <a:r>
              <a:rPr lang="it-IT" baseline="0" dirty="0" smtClean="0"/>
              <a:t>IT </a:t>
            </a:r>
            <a:r>
              <a:rPr lang="it-IT" baseline="0" dirty="0" err="1" smtClean="0"/>
              <a:t>dimensions</a:t>
            </a:r>
            <a:r>
              <a:rPr lang="it-IT" baseline="0" dirty="0" smtClean="0"/>
              <a:t>: </a:t>
            </a:r>
            <a:r>
              <a:rPr lang="it-IT" baseline="0" dirty="0" err="1" smtClean="0"/>
              <a:t>consistency</a:t>
            </a:r>
            <a:r>
              <a:rPr lang="it-IT" baseline="0" dirty="0" smtClean="0"/>
              <a:t> </a:t>
            </a:r>
            <a:r>
              <a:rPr lang="it-IT" baseline="0" dirty="0" err="1" smtClean="0"/>
              <a:t>throught</a:t>
            </a:r>
            <a:r>
              <a:rPr lang="it-IT" baseline="0" dirty="0" smtClean="0"/>
              <a:t> </a:t>
            </a:r>
            <a:r>
              <a:rPr lang="it-IT" baseline="0" dirty="0" err="1" smtClean="0"/>
              <a:t>time</a:t>
            </a:r>
            <a:r>
              <a:rPr lang="it-IT" baseline="0" dirty="0" smtClean="0"/>
              <a:t>; </a:t>
            </a:r>
            <a:r>
              <a:rPr lang="it-IT" baseline="0" dirty="0" err="1" smtClean="0"/>
              <a:t>overall</a:t>
            </a:r>
            <a:r>
              <a:rPr lang="it-IT" baseline="0" dirty="0" smtClean="0"/>
              <a:t> </a:t>
            </a:r>
            <a:r>
              <a:rPr lang="it-IT" baseline="0" dirty="0" err="1" smtClean="0"/>
              <a:t>framework</a:t>
            </a:r>
            <a:r>
              <a:rPr lang="it-IT" baseline="0" dirty="0" smtClean="0"/>
              <a:t> </a:t>
            </a:r>
            <a:r>
              <a:rPr lang="it-IT" baseline="0" dirty="0" err="1" smtClean="0"/>
              <a:t>coherence</a:t>
            </a:r>
            <a:r>
              <a:rPr lang="it-IT" baseline="0" dirty="0" smtClean="0"/>
              <a:t>; governance; </a:t>
            </a:r>
            <a:r>
              <a:rPr lang="it-IT" baseline="0" dirty="0" err="1" smtClean="0"/>
              <a:t>adaptation</a:t>
            </a:r>
            <a:r>
              <a:rPr lang="it-IT" baseline="0" dirty="0" smtClean="0"/>
              <a:t> </a:t>
            </a:r>
            <a:r>
              <a:rPr lang="it-IT" baseline="0" dirty="0" err="1" smtClean="0"/>
              <a:t>to</a:t>
            </a:r>
            <a:r>
              <a:rPr lang="it-IT" baseline="0" dirty="0" smtClean="0"/>
              <a:t> </a:t>
            </a:r>
            <a:r>
              <a:rPr lang="it-IT" baseline="0" dirty="0" err="1" smtClean="0"/>
              <a:t>change</a:t>
            </a:r>
            <a:r>
              <a:rPr lang="it-IT" baseline="0" dirty="0" smtClean="0"/>
              <a:t>; </a:t>
            </a:r>
            <a:r>
              <a:rPr lang="it-IT" baseline="0" dirty="0" err="1" smtClean="0"/>
              <a:t>resistance</a:t>
            </a:r>
            <a:r>
              <a:rPr lang="it-IT" baseline="0" dirty="0" smtClean="0"/>
              <a:t>. </a:t>
            </a:r>
          </a:p>
          <a:p>
            <a:r>
              <a:rPr lang="it-IT" baseline="0" dirty="0" smtClean="0"/>
              <a:t>IC </a:t>
            </a:r>
            <a:r>
              <a:rPr lang="it-IT" baseline="0" dirty="0" err="1" smtClean="0"/>
              <a:t>conceptualization</a:t>
            </a:r>
            <a:r>
              <a:rPr lang="it-IT" baseline="0" dirty="0" smtClean="0"/>
              <a:t> </a:t>
            </a:r>
            <a:r>
              <a:rPr lang="it-IT" baseline="0" dirty="0" err="1" smtClean="0"/>
              <a:t>into</a:t>
            </a:r>
            <a:r>
              <a:rPr lang="it-IT" baseline="0" dirty="0" smtClean="0"/>
              <a:t> </a:t>
            </a:r>
            <a:r>
              <a:rPr lang="it-IT" baseline="0" dirty="0" err="1" smtClean="0"/>
              <a:t>three</a:t>
            </a:r>
            <a:r>
              <a:rPr lang="it-IT" baseline="0" dirty="0" smtClean="0"/>
              <a:t> </a:t>
            </a:r>
            <a:r>
              <a:rPr lang="it-IT" baseline="0" dirty="0" err="1" smtClean="0"/>
              <a:t>dimensions</a:t>
            </a:r>
            <a:r>
              <a:rPr lang="it-IT" baseline="0" dirty="0" smtClean="0"/>
              <a:t> </a:t>
            </a:r>
            <a:r>
              <a:rPr lang="it-IT" baseline="0" dirty="0" err="1" smtClean="0"/>
              <a:t>implies</a:t>
            </a:r>
            <a:r>
              <a:rPr lang="it-IT" baseline="0" dirty="0" smtClean="0"/>
              <a:t> </a:t>
            </a:r>
            <a:r>
              <a:rPr lang="it-IT" baseline="0" dirty="0" err="1" smtClean="0"/>
              <a:t>an</a:t>
            </a:r>
            <a:r>
              <a:rPr lang="it-IT" baseline="0" dirty="0" smtClean="0"/>
              <a:t> </a:t>
            </a:r>
            <a:r>
              <a:rPr lang="it-IT" baseline="0" dirty="0" err="1" smtClean="0"/>
              <a:t>active</a:t>
            </a:r>
            <a:r>
              <a:rPr lang="it-IT" baseline="0" dirty="0" smtClean="0"/>
              <a:t> </a:t>
            </a:r>
            <a:r>
              <a:rPr lang="it-IT" baseline="0" dirty="0" err="1" smtClean="0"/>
              <a:t>role</a:t>
            </a:r>
            <a:r>
              <a:rPr lang="it-IT" baseline="0" dirty="0" smtClean="0"/>
              <a:t> </a:t>
            </a:r>
            <a:r>
              <a:rPr lang="it-IT" baseline="0" dirty="0" err="1" smtClean="0"/>
              <a:t>of</a:t>
            </a:r>
            <a:r>
              <a:rPr lang="it-IT" baseline="0" dirty="0" smtClean="0"/>
              <a:t> </a:t>
            </a:r>
            <a:r>
              <a:rPr lang="it-IT" baseline="0" dirty="0" err="1" smtClean="0"/>
              <a:t>regions</a:t>
            </a:r>
            <a:r>
              <a:rPr lang="it-IT" baseline="0" dirty="0" smtClean="0"/>
              <a:t> in </a:t>
            </a:r>
            <a:r>
              <a:rPr lang="it-IT" baseline="0" dirty="0" err="1" smtClean="0"/>
              <a:t>making</a:t>
            </a:r>
            <a:r>
              <a:rPr lang="it-IT" baseline="0" dirty="0" smtClean="0"/>
              <a:t> the </a:t>
            </a:r>
            <a:r>
              <a:rPr lang="it-IT" baseline="0" dirty="0" err="1" smtClean="0"/>
              <a:t>most</a:t>
            </a:r>
            <a:r>
              <a:rPr lang="it-IT" baseline="0" dirty="0" smtClean="0"/>
              <a:t> out </a:t>
            </a:r>
            <a:r>
              <a:rPr lang="it-IT" baseline="0" dirty="0" err="1" smtClean="0"/>
              <a:t>of</a:t>
            </a:r>
            <a:r>
              <a:rPr lang="it-IT" baseline="0" dirty="0" smtClean="0"/>
              <a:t> </a:t>
            </a:r>
            <a:r>
              <a:rPr lang="it-IT" baseline="0" dirty="0" err="1" smtClean="0"/>
              <a:t>managing</a:t>
            </a:r>
            <a:r>
              <a:rPr lang="it-IT" baseline="0" dirty="0" smtClean="0"/>
              <a:t> EU </a:t>
            </a:r>
            <a:r>
              <a:rPr lang="it-IT" baseline="0" dirty="0" err="1" smtClean="0"/>
              <a:t>funds</a:t>
            </a:r>
            <a:r>
              <a:rPr lang="it-IT" baseline="0" dirty="0" smtClean="0"/>
              <a:t> and </a:t>
            </a:r>
            <a:r>
              <a:rPr lang="it-IT" baseline="0" dirty="0" err="1" smtClean="0"/>
              <a:t>consider</a:t>
            </a:r>
            <a:r>
              <a:rPr lang="it-IT" baseline="0" dirty="0" smtClean="0"/>
              <a:t> a wide set </a:t>
            </a:r>
            <a:r>
              <a:rPr lang="it-IT" baseline="0" dirty="0" err="1" smtClean="0"/>
              <a:t>of</a:t>
            </a:r>
            <a:r>
              <a:rPr lang="it-IT" baseline="0" dirty="0" smtClean="0"/>
              <a:t> </a:t>
            </a:r>
            <a:r>
              <a:rPr lang="it-IT" baseline="0" dirty="0" err="1" smtClean="0"/>
              <a:t>effects</a:t>
            </a:r>
            <a:r>
              <a:rPr lang="it-IT" baseline="0" dirty="0" smtClean="0"/>
              <a:t>. </a:t>
            </a:r>
            <a:r>
              <a:rPr lang="it-IT" baseline="0" dirty="0" err="1" smtClean="0"/>
              <a:t>Type</a:t>
            </a:r>
            <a:r>
              <a:rPr lang="it-IT" baseline="0" dirty="0" smtClean="0"/>
              <a:t> </a:t>
            </a:r>
            <a:r>
              <a:rPr lang="it-IT" baseline="0" dirty="0" err="1" smtClean="0"/>
              <a:t>three</a:t>
            </a:r>
            <a:r>
              <a:rPr lang="it-IT" baseline="0" dirty="0" smtClean="0"/>
              <a:t> IC </a:t>
            </a:r>
            <a:r>
              <a:rPr lang="it-IT" baseline="0" dirty="0" err="1" smtClean="0"/>
              <a:t>specifically</a:t>
            </a:r>
            <a:r>
              <a:rPr lang="it-IT" baseline="0" dirty="0" smtClean="0"/>
              <a:t> </a:t>
            </a:r>
            <a:r>
              <a:rPr lang="it-IT" baseline="0" dirty="0" err="1" smtClean="0"/>
              <a:t>refers</a:t>
            </a:r>
            <a:r>
              <a:rPr lang="it-IT" baseline="0" dirty="0" smtClean="0"/>
              <a:t> </a:t>
            </a:r>
            <a:r>
              <a:rPr lang="it-IT" baseline="0" dirty="0" err="1" smtClean="0"/>
              <a:t>to</a:t>
            </a:r>
            <a:r>
              <a:rPr lang="it-IT" baseline="0" dirty="0" smtClean="0"/>
              <a:t> the </a:t>
            </a:r>
            <a:r>
              <a:rPr lang="it-IT" baseline="0" dirty="0" err="1" smtClean="0"/>
              <a:t>mainstreaming</a:t>
            </a:r>
            <a:r>
              <a:rPr lang="it-IT" baseline="0" dirty="0" smtClean="0"/>
              <a:t> </a:t>
            </a:r>
            <a:r>
              <a:rPr lang="it-IT" baseline="0" dirty="0" err="1" smtClean="0"/>
              <a:t>of</a:t>
            </a:r>
            <a:r>
              <a:rPr lang="it-IT" baseline="0" dirty="0" smtClean="0"/>
              <a:t>: partnership </a:t>
            </a:r>
            <a:r>
              <a:rPr lang="it-IT" baseline="0" dirty="0" err="1" smtClean="0"/>
              <a:t>principle</a:t>
            </a:r>
            <a:r>
              <a:rPr lang="it-IT" baseline="0" dirty="0" smtClean="0"/>
              <a:t>, </a:t>
            </a:r>
            <a:r>
              <a:rPr lang="it-IT" baseline="0" dirty="0" err="1" smtClean="0"/>
              <a:t>environmental</a:t>
            </a:r>
            <a:r>
              <a:rPr lang="it-IT" baseline="0" dirty="0" smtClean="0"/>
              <a:t> </a:t>
            </a:r>
            <a:r>
              <a:rPr lang="it-IT" baseline="0" dirty="0" err="1" smtClean="0"/>
              <a:t>sustainability</a:t>
            </a:r>
            <a:r>
              <a:rPr lang="it-IT" baseline="0" dirty="0" smtClean="0"/>
              <a:t>, </a:t>
            </a:r>
            <a:r>
              <a:rPr lang="it-IT" baseline="0" dirty="0" err="1" smtClean="0"/>
              <a:t>evaluation</a:t>
            </a:r>
            <a:r>
              <a:rPr lang="it-IT" baseline="0" dirty="0" smtClean="0"/>
              <a:t> </a:t>
            </a:r>
            <a:r>
              <a:rPr lang="it-IT" baseline="0" dirty="0" err="1" smtClean="0"/>
              <a:t>procedures</a:t>
            </a:r>
            <a:r>
              <a:rPr lang="it-IT" baseline="0" dirty="0" smtClean="0"/>
              <a:t>, </a:t>
            </a:r>
            <a:r>
              <a:rPr lang="it-IT" baseline="0" dirty="0" err="1" smtClean="0"/>
              <a:t>equal</a:t>
            </a:r>
            <a:r>
              <a:rPr lang="it-IT" baseline="0" dirty="0" smtClean="0"/>
              <a:t> </a:t>
            </a:r>
            <a:r>
              <a:rPr lang="it-IT" baseline="0" dirty="0" err="1" smtClean="0"/>
              <a:t>opportunities</a:t>
            </a:r>
            <a:r>
              <a:rPr lang="it-IT" baseline="0" dirty="0" smtClean="0"/>
              <a:t>.</a:t>
            </a:r>
          </a:p>
          <a:p>
            <a:r>
              <a:rPr lang="it-IT" baseline="0" dirty="0" smtClean="0"/>
              <a:t>CBP-IC relation </a:t>
            </a:r>
            <a:r>
              <a:rPr lang="it-IT" baseline="0" dirty="0" err="1" smtClean="0"/>
              <a:t>is</a:t>
            </a:r>
            <a:r>
              <a:rPr lang="it-IT" baseline="0" dirty="0" smtClean="0"/>
              <a:t> </a:t>
            </a:r>
            <a:r>
              <a:rPr lang="it-IT" baseline="0" dirty="0" err="1" smtClean="0"/>
              <a:t>difficult</a:t>
            </a:r>
            <a:r>
              <a:rPr lang="it-IT" baseline="0" dirty="0" smtClean="0"/>
              <a:t> </a:t>
            </a:r>
            <a:r>
              <a:rPr lang="it-IT" baseline="0" dirty="0" err="1" smtClean="0"/>
              <a:t>to</a:t>
            </a:r>
            <a:r>
              <a:rPr lang="it-IT" baseline="0" dirty="0" smtClean="0"/>
              <a:t> </a:t>
            </a:r>
            <a:r>
              <a:rPr lang="it-IT" baseline="0" dirty="0" err="1" smtClean="0"/>
              <a:t>generalize</a:t>
            </a:r>
            <a:r>
              <a:rPr lang="it-IT" baseline="0" dirty="0" smtClean="0"/>
              <a:t> (diverse </a:t>
            </a:r>
            <a:r>
              <a:rPr lang="it-IT" baseline="0" dirty="0" err="1" smtClean="0"/>
              <a:t>levels</a:t>
            </a:r>
            <a:r>
              <a:rPr lang="it-IT" baseline="0" dirty="0" smtClean="0"/>
              <a:t> </a:t>
            </a:r>
            <a:r>
              <a:rPr lang="it-IT" baseline="0" dirty="0" err="1" smtClean="0"/>
              <a:t>of</a:t>
            </a:r>
            <a:r>
              <a:rPr lang="it-IT" baseline="0" dirty="0" smtClean="0"/>
              <a:t> </a:t>
            </a:r>
            <a:r>
              <a:rPr lang="it-IT" baseline="0" dirty="0" err="1" smtClean="0"/>
              <a:t>effectiveness</a:t>
            </a:r>
            <a:r>
              <a:rPr lang="it-IT" baseline="0" dirty="0" smtClean="0"/>
              <a:t>) BUT </a:t>
            </a:r>
            <a:r>
              <a:rPr lang="it-IT" baseline="0" dirty="0" err="1" smtClean="0"/>
              <a:t>causal</a:t>
            </a:r>
            <a:r>
              <a:rPr lang="it-IT" baseline="0" dirty="0" smtClean="0"/>
              <a:t> </a:t>
            </a:r>
            <a:r>
              <a:rPr lang="it-IT" baseline="0" dirty="0" err="1" smtClean="0"/>
              <a:t>mechanisms</a:t>
            </a:r>
            <a:r>
              <a:rPr lang="it-IT" baseline="0" dirty="0" smtClean="0"/>
              <a:t> </a:t>
            </a:r>
            <a:r>
              <a:rPr lang="it-IT" baseline="0" dirty="0" err="1" smtClean="0"/>
              <a:t>may</a:t>
            </a:r>
            <a:r>
              <a:rPr lang="it-IT" baseline="0" dirty="0" smtClean="0"/>
              <a:t> help </a:t>
            </a:r>
            <a:r>
              <a:rPr lang="it-IT" baseline="0" dirty="0" err="1" smtClean="0"/>
              <a:t>studying</a:t>
            </a:r>
            <a:r>
              <a:rPr lang="it-IT" baseline="0" dirty="0" smtClean="0"/>
              <a:t> </a:t>
            </a:r>
            <a:r>
              <a:rPr lang="it-IT" baseline="0" dirty="0" err="1" smtClean="0"/>
              <a:t>such</a:t>
            </a:r>
            <a:r>
              <a:rPr lang="it-IT" baseline="0" dirty="0" smtClean="0"/>
              <a:t> </a:t>
            </a:r>
            <a:r>
              <a:rPr lang="it-IT" baseline="0" dirty="0" err="1" smtClean="0"/>
              <a:t>capacity</a:t>
            </a:r>
            <a:r>
              <a:rPr lang="it-IT" baseline="0" dirty="0" smtClean="0"/>
              <a:t> </a:t>
            </a:r>
            <a:r>
              <a:rPr lang="it-IT" baseline="0" dirty="0" err="1" smtClean="0"/>
              <a:t>processes</a:t>
            </a:r>
            <a:r>
              <a:rPr lang="it-IT" baseline="0" dirty="0" smtClean="0"/>
              <a:t>.</a:t>
            </a:r>
          </a:p>
          <a:p>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STRUCTURAL</a:t>
            </a:r>
            <a:r>
              <a:rPr lang="it-IT" baseline="0" dirty="0" smtClean="0"/>
              <a:t> VARIABLES: </a:t>
            </a:r>
            <a:endParaRPr lang="it-IT" dirty="0" smtClean="0"/>
          </a:p>
          <a:p>
            <a:r>
              <a:rPr lang="it-IT" dirty="0" err="1" smtClean="0"/>
              <a:t>Above</a:t>
            </a:r>
            <a:r>
              <a:rPr lang="it-IT" baseline="0" dirty="0" smtClean="0"/>
              <a:t> </a:t>
            </a:r>
            <a:r>
              <a:rPr lang="it-IT" baseline="0" dirty="0" err="1" smtClean="0"/>
              <a:t>regions</a:t>
            </a:r>
            <a:r>
              <a:rPr lang="it-IT" baseline="0" dirty="0" smtClean="0"/>
              <a:t> (</a:t>
            </a:r>
            <a:r>
              <a:rPr lang="it-IT" baseline="0" dirty="0" err="1" smtClean="0"/>
              <a:t>French</a:t>
            </a:r>
            <a:r>
              <a:rPr lang="it-IT" baseline="0" dirty="0" smtClean="0"/>
              <a:t> </a:t>
            </a:r>
            <a:r>
              <a:rPr lang="it-IT" baseline="0" dirty="0" err="1" smtClean="0"/>
              <a:t>regions</a:t>
            </a:r>
            <a:r>
              <a:rPr lang="it-IT" baseline="0" dirty="0" smtClean="0"/>
              <a:t> and Toscana): </a:t>
            </a:r>
            <a:r>
              <a:rPr lang="en-US" sz="1200" kern="1200" baseline="0" dirty="0" smtClean="0">
                <a:solidFill>
                  <a:schemeClr val="tx1"/>
                </a:solidFill>
                <a:latin typeface="+mn-lt"/>
                <a:ea typeface="ＭＳ Ｐゴシック" pitchFamily="-107" charset="-128"/>
                <a:cs typeface="+mn-cs"/>
              </a:rPr>
              <a:t>GDP above the EU average, positive rates of population change, more limited unemployment and higher degrees of innovation</a:t>
            </a:r>
            <a:endParaRPr lang="it-IT" dirty="0" smtClean="0"/>
          </a:p>
          <a:p>
            <a:r>
              <a:rPr lang="it-IT" dirty="0" err="1" smtClean="0"/>
              <a:t>Below</a:t>
            </a:r>
            <a:r>
              <a:rPr lang="it-IT" baseline="0" dirty="0" smtClean="0"/>
              <a:t> </a:t>
            </a:r>
            <a:r>
              <a:rPr lang="it-IT" baseline="0" dirty="0" err="1" smtClean="0"/>
              <a:t>regions</a:t>
            </a:r>
            <a:r>
              <a:rPr lang="it-IT" baseline="0" dirty="0" smtClean="0"/>
              <a:t> (</a:t>
            </a:r>
            <a:r>
              <a:rPr lang="it-IT" baseline="0" dirty="0" err="1" smtClean="0"/>
              <a:t>Southern</a:t>
            </a:r>
            <a:r>
              <a:rPr lang="it-IT" baseline="0" dirty="0" smtClean="0"/>
              <a:t> Italy and </a:t>
            </a:r>
            <a:r>
              <a:rPr lang="it-IT" baseline="0" dirty="0" err="1" smtClean="0"/>
              <a:t>Polish</a:t>
            </a:r>
            <a:r>
              <a:rPr lang="it-IT" baseline="0" dirty="0" smtClean="0"/>
              <a:t> </a:t>
            </a:r>
            <a:r>
              <a:rPr lang="it-IT" baseline="0" dirty="0" err="1" smtClean="0"/>
              <a:t>Regions</a:t>
            </a:r>
            <a:r>
              <a:rPr lang="it-IT" baseline="0" dirty="0" smtClean="0"/>
              <a:t>): </a:t>
            </a:r>
            <a:r>
              <a:rPr lang="it-IT" sz="1200" kern="1200" baseline="0" dirty="0" smtClean="0">
                <a:solidFill>
                  <a:schemeClr val="tx1"/>
                </a:solidFill>
                <a:latin typeface="+mn-lt"/>
                <a:ea typeface="ＭＳ Ｐゴシック" pitchFamily="-107" charset="-128"/>
                <a:cs typeface="+mn-cs"/>
              </a:rPr>
              <a:t>GDP </a:t>
            </a:r>
            <a:r>
              <a:rPr lang="en-US" sz="1200" kern="1200" baseline="0" dirty="0" smtClean="0">
                <a:solidFill>
                  <a:schemeClr val="tx1"/>
                </a:solidFill>
                <a:latin typeface="+mn-lt"/>
                <a:ea typeface="ＭＳ Ｐゴシック" pitchFamily="-107" charset="-128"/>
                <a:cs typeface="+mn-cs"/>
              </a:rPr>
              <a:t>below the EU average, problematic unemployment rates, low migration and natural population change, a greater importance of agricultural activities and very low levels </a:t>
            </a:r>
            <a:r>
              <a:rPr lang="it-IT" sz="1200" kern="1200" baseline="0" dirty="0" err="1" smtClean="0">
                <a:solidFill>
                  <a:schemeClr val="tx1"/>
                </a:solidFill>
                <a:latin typeface="+mn-lt"/>
                <a:ea typeface="ＭＳ Ｐゴシック" pitchFamily="-107" charset="-128"/>
                <a:cs typeface="+mn-cs"/>
              </a:rPr>
              <a:t>of</a:t>
            </a:r>
            <a:r>
              <a:rPr lang="it-IT" sz="1200" kern="1200" baseline="0" dirty="0" smtClean="0">
                <a:solidFill>
                  <a:schemeClr val="tx1"/>
                </a:solidFill>
                <a:latin typeface="+mn-lt"/>
                <a:ea typeface="ＭＳ Ｐゴシック" pitchFamily="-107" charset="-128"/>
                <a:cs typeface="+mn-cs"/>
              </a:rPr>
              <a:t> </a:t>
            </a:r>
            <a:r>
              <a:rPr lang="it-IT" sz="1200" kern="1200" baseline="0" dirty="0" err="1" smtClean="0">
                <a:solidFill>
                  <a:schemeClr val="tx1"/>
                </a:solidFill>
                <a:latin typeface="+mn-lt"/>
                <a:ea typeface="ＭＳ Ｐゴシック" pitchFamily="-107" charset="-128"/>
                <a:cs typeface="+mn-cs"/>
              </a:rPr>
              <a:t>registered</a:t>
            </a:r>
            <a:r>
              <a:rPr lang="it-IT" sz="1200" kern="1200" baseline="0" dirty="0" smtClean="0">
                <a:solidFill>
                  <a:schemeClr val="tx1"/>
                </a:solidFill>
                <a:latin typeface="+mn-lt"/>
                <a:ea typeface="ＭＳ Ｐゴシック" pitchFamily="-107" charset="-128"/>
                <a:cs typeface="+mn-cs"/>
              </a:rPr>
              <a:t> </a:t>
            </a:r>
            <a:r>
              <a:rPr lang="it-IT" sz="1200" kern="1200" baseline="0" dirty="0" err="1" smtClean="0">
                <a:solidFill>
                  <a:schemeClr val="tx1"/>
                </a:solidFill>
                <a:latin typeface="+mn-lt"/>
                <a:ea typeface="ＭＳ Ｐゴシック" pitchFamily="-107" charset="-128"/>
                <a:cs typeface="+mn-cs"/>
              </a:rPr>
              <a:t>patents</a:t>
            </a:r>
            <a:r>
              <a:rPr lang="it-IT" sz="1200" kern="1200" baseline="0" dirty="0" smtClean="0">
                <a:solidFill>
                  <a:schemeClr val="tx1"/>
                </a:solidFill>
                <a:latin typeface="+mn-lt"/>
                <a:ea typeface="ＭＳ Ｐゴシック" pitchFamily="-107" charset="-128"/>
                <a:cs typeface="+mn-cs"/>
              </a:rPr>
              <a:t> </a:t>
            </a:r>
            <a:r>
              <a:rPr lang="it-IT" sz="1200" kern="1200" baseline="0" dirty="0" err="1" smtClean="0">
                <a:solidFill>
                  <a:schemeClr val="tx1"/>
                </a:solidFill>
                <a:latin typeface="+mn-lt"/>
                <a:ea typeface="ＭＳ Ｐゴシック" pitchFamily="-107" charset="-128"/>
                <a:cs typeface="+mn-cs"/>
              </a:rPr>
              <a:t>yearly</a:t>
            </a:r>
            <a:r>
              <a:rPr lang="it-IT" sz="1200" kern="1200" baseline="0" dirty="0" smtClean="0">
                <a:solidFill>
                  <a:schemeClr val="tx1"/>
                </a:solidFill>
                <a:latin typeface="+mn-lt"/>
                <a:ea typeface="ＭＳ Ｐゴシック" pitchFamily="-107" charset="-128"/>
                <a:cs typeface="+mn-cs"/>
              </a:rPr>
              <a:t>.</a:t>
            </a:r>
          </a:p>
          <a:p>
            <a:r>
              <a:rPr lang="en-US" sz="1200" kern="1200" baseline="0" dirty="0" smtClean="0">
                <a:solidFill>
                  <a:schemeClr val="tx1"/>
                </a:solidFill>
                <a:latin typeface="+mn-lt"/>
                <a:ea typeface="ＭＳ Ｐゴシック" pitchFamily="-107" charset="-128"/>
                <a:cs typeface="+mn-cs"/>
              </a:rPr>
              <a:t>BUT: some indicators are less variant (like for instance the rate of employment or the level of long term unemployment) whereas others do not vary consistently (education measures or employment in high technology </a:t>
            </a:r>
            <a:r>
              <a:rPr lang="it-IT" sz="1200" kern="1200" baseline="0" dirty="0" err="1" smtClean="0">
                <a:solidFill>
                  <a:schemeClr val="tx1"/>
                </a:solidFill>
                <a:latin typeface="+mn-lt"/>
                <a:ea typeface="ＭＳ Ｐゴシック" pitchFamily="-107" charset="-128"/>
                <a:cs typeface="+mn-cs"/>
              </a:rPr>
              <a:t>sectors</a:t>
            </a:r>
            <a:r>
              <a:rPr lang="it-IT" sz="1200" kern="1200" baseline="0" dirty="0" smtClean="0">
                <a:solidFill>
                  <a:schemeClr val="tx1"/>
                </a:solidFill>
                <a:latin typeface="+mn-lt"/>
                <a:ea typeface="ＭＳ Ｐゴシック" pitchFamily="-107" charset="-128"/>
                <a:cs typeface="+mn-cs"/>
              </a:rPr>
              <a:t>).</a:t>
            </a:r>
            <a:endParaRPr lang="it-IT" dirty="0" smtClean="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Type</a:t>
            </a:r>
            <a:r>
              <a:rPr lang="it-IT" dirty="0" smtClean="0"/>
              <a:t> </a:t>
            </a:r>
            <a:r>
              <a:rPr lang="it-IT" dirty="0" err="1" smtClean="0"/>
              <a:t>one</a:t>
            </a:r>
            <a:r>
              <a:rPr lang="it-IT" dirty="0" smtClean="0"/>
              <a:t> IC: </a:t>
            </a:r>
            <a:r>
              <a:rPr lang="it-IT" dirty="0" err="1" smtClean="0"/>
              <a:t>If</a:t>
            </a:r>
            <a:r>
              <a:rPr lang="it-IT" baseline="0" dirty="0" smtClean="0"/>
              <a:t> in </a:t>
            </a:r>
            <a:r>
              <a:rPr lang="it-IT" baseline="0" dirty="0" err="1" smtClean="0"/>
              <a:t>Italian</a:t>
            </a:r>
            <a:r>
              <a:rPr lang="it-IT" baseline="0" dirty="0" smtClean="0"/>
              <a:t> </a:t>
            </a:r>
            <a:r>
              <a:rPr lang="it-IT" baseline="0" dirty="0" err="1" smtClean="0"/>
              <a:t>regions</a:t>
            </a:r>
            <a:r>
              <a:rPr lang="it-IT" baseline="0" dirty="0" smtClean="0"/>
              <a:t> EU </a:t>
            </a:r>
            <a:r>
              <a:rPr lang="it-IT" baseline="0" dirty="0" err="1" smtClean="0"/>
              <a:t>procedures</a:t>
            </a:r>
            <a:r>
              <a:rPr lang="it-IT" baseline="0" dirty="0" smtClean="0"/>
              <a:t> </a:t>
            </a:r>
            <a:r>
              <a:rPr lang="it-IT" baseline="0" dirty="0" err="1" smtClean="0"/>
              <a:t>is</a:t>
            </a:r>
            <a:r>
              <a:rPr lang="it-IT" baseline="0" dirty="0" smtClean="0"/>
              <a:t> </a:t>
            </a:r>
            <a:r>
              <a:rPr lang="it-IT" baseline="0" dirty="0" err="1" smtClean="0"/>
              <a:t>not</a:t>
            </a:r>
            <a:r>
              <a:rPr lang="it-IT" baseline="0" dirty="0" smtClean="0"/>
              <a:t> </a:t>
            </a:r>
            <a:r>
              <a:rPr lang="it-IT" baseline="0" dirty="0" err="1" smtClean="0"/>
              <a:t>really</a:t>
            </a:r>
            <a:r>
              <a:rPr lang="it-IT" baseline="0" dirty="0" smtClean="0"/>
              <a:t> </a:t>
            </a:r>
            <a:r>
              <a:rPr lang="it-IT" baseline="0" dirty="0" err="1" smtClean="0"/>
              <a:t>an</a:t>
            </a:r>
            <a:r>
              <a:rPr lang="it-IT" baseline="0" dirty="0" smtClean="0"/>
              <a:t> </a:t>
            </a:r>
            <a:r>
              <a:rPr lang="it-IT" baseline="0" dirty="0" err="1" smtClean="0"/>
              <a:t>issue</a:t>
            </a:r>
            <a:r>
              <a:rPr lang="it-IT" baseline="0" dirty="0" smtClean="0"/>
              <a:t> and </a:t>
            </a:r>
            <a:r>
              <a:rPr lang="it-IT" baseline="0" dirty="0" err="1" smtClean="0"/>
              <a:t>they</a:t>
            </a:r>
            <a:r>
              <a:rPr lang="it-IT" baseline="0" dirty="0" smtClean="0"/>
              <a:t> are </a:t>
            </a:r>
            <a:r>
              <a:rPr lang="it-IT" baseline="0" dirty="0" err="1" smtClean="0"/>
              <a:t>already</a:t>
            </a:r>
            <a:r>
              <a:rPr lang="it-IT" baseline="0" dirty="0" smtClean="0"/>
              <a:t> </a:t>
            </a:r>
            <a:r>
              <a:rPr lang="it-IT" baseline="0" dirty="0" err="1" smtClean="0"/>
              <a:t>equipped</a:t>
            </a:r>
            <a:r>
              <a:rPr lang="it-IT" baseline="0" dirty="0" smtClean="0"/>
              <a:t> </a:t>
            </a:r>
            <a:r>
              <a:rPr lang="it-IT" baseline="0" dirty="0" err="1" smtClean="0"/>
              <a:t>to</a:t>
            </a:r>
            <a:r>
              <a:rPr lang="it-IT" baseline="0" dirty="0" smtClean="0"/>
              <a:t> tackle </a:t>
            </a:r>
            <a:r>
              <a:rPr lang="it-IT" baseline="0" dirty="0" err="1" smtClean="0"/>
              <a:t>with</a:t>
            </a:r>
            <a:r>
              <a:rPr lang="it-IT" baseline="0" dirty="0" smtClean="0"/>
              <a:t> EU </a:t>
            </a:r>
            <a:r>
              <a:rPr lang="it-IT" baseline="0" dirty="0" err="1" smtClean="0"/>
              <a:t>rules</a:t>
            </a:r>
            <a:r>
              <a:rPr lang="it-IT" baseline="0" dirty="0" smtClean="0"/>
              <a:t>, </a:t>
            </a:r>
            <a:r>
              <a:rPr lang="it-IT" baseline="0" dirty="0" err="1" smtClean="0"/>
              <a:t>such</a:t>
            </a:r>
            <a:r>
              <a:rPr lang="it-IT" baseline="0" dirty="0" smtClean="0"/>
              <a:t> </a:t>
            </a:r>
            <a:r>
              <a:rPr lang="it-IT" baseline="0" dirty="0" err="1" smtClean="0"/>
              <a:t>procedural</a:t>
            </a:r>
            <a:r>
              <a:rPr lang="it-IT" baseline="0" dirty="0" smtClean="0"/>
              <a:t> </a:t>
            </a:r>
            <a:r>
              <a:rPr lang="it-IT" baseline="0" dirty="0" err="1" smtClean="0"/>
              <a:t>advantage</a:t>
            </a:r>
            <a:r>
              <a:rPr lang="it-IT" baseline="0" dirty="0" smtClean="0"/>
              <a:t> </a:t>
            </a:r>
            <a:r>
              <a:rPr lang="it-IT" baseline="0" dirty="0" err="1" smtClean="0"/>
              <a:t>does</a:t>
            </a:r>
            <a:r>
              <a:rPr lang="it-IT" baseline="0" dirty="0" smtClean="0"/>
              <a:t> </a:t>
            </a:r>
            <a:r>
              <a:rPr lang="it-IT" baseline="0" dirty="0" err="1" smtClean="0"/>
              <a:t>not</a:t>
            </a:r>
            <a:r>
              <a:rPr lang="it-IT" baseline="0" dirty="0" smtClean="0"/>
              <a:t> </a:t>
            </a:r>
            <a:r>
              <a:rPr lang="it-IT" baseline="0" dirty="0" err="1" smtClean="0"/>
              <a:t>explains</a:t>
            </a:r>
            <a:r>
              <a:rPr lang="it-IT" baseline="0" dirty="0" smtClean="0"/>
              <a:t> </a:t>
            </a:r>
            <a:r>
              <a:rPr lang="it-IT" baseline="0" dirty="0" err="1" smtClean="0"/>
              <a:t>perceived</a:t>
            </a:r>
            <a:r>
              <a:rPr lang="it-IT" baseline="0" dirty="0" smtClean="0"/>
              <a:t> </a:t>
            </a:r>
            <a:r>
              <a:rPr lang="it-IT" baseline="0" dirty="0" err="1" smtClean="0"/>
              <a:t>effectiveness</a:t>
            </a:r>
            <a:r>
              <a:rPr lang="it-IT" baseline="0" dirty="0" smtClean="0"/>
              <a:t> </a:t>
            </a:r>
            <a:r>
              <a:rPr lang="it-IT" baseline="0" dirty="0" err="1" smtClean="0"/>
              <a:t>of</a:t>
            </a:r>
            <a:r>
              <a:rPr lang="it-IT" baseline="0" dirty="0" smtClean="0"/>
              <a:t> the </a:t>
            </a:r>
            <a:r>
              <a:rPr lang="it-IT" baseline="0" dirty="0" err="1" smtClean="0"/>
              <a:t>development</a:t>
            </a:r>
            <a:r>
              <a:rPr lang="it-IT" baseline="0" dirty="0" smtClean="0"/>
              <a:t> </a:t>
            </a:r>
            <a:r>
              <a:rPr lang="it-IT" baseline="0" dirty="0" err="1" smtClean="0"/>
              <a:t>projects</a:t>
            </a:r>
            <a:r>
              <a:rPr lang="it-IT" baseline="0" dirty="0" smtClean="0"/>
              <a:t>.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even</a:t>
            </a:r>
            <a:r>
              <a:rPr lang="it-IT" baseline="0" dirty="0" smtClean="0"/>
              <a:t> more so </a:t>
            </a:r>
            <a:r>
              <a:rPr lang="it-IT" baseline="0" dirty="0" err="1" smtClean="0"/>
              <a:t>if</a:t>
            </a:r>
            <a:r>
              <a:rPr lang="it-IT" baseline="0" dirty="0" smtClean="0"/>
              <a:t> </a:t>
            </a:r>
            <a:r>
              <a:rPr lang="it-IT" baseline="0" dirty="0" err="1" smtClean="0"/>
              <a:t>one</a:t>
            </a:r>
            <a:r>
              <a:rPr lang="it-IT" baseline="0" dirty="0" smtClean="0"/>
              <a:t> </a:t>
            </a:r>
            <a:r>
              <a:rPr lang="it-IT" baseline="0" dirty="0" err="1" smtClean="0"/>
              <a:t>contrast</a:t>
            </a:r>
            <a:r>
              <a:rPr lang="it-IT" baseline="0" dirty="0" smtClean="0"/>
              <a:t> </a:t>
            </a:r>
            <a:r>
              <a:rPr lang="it-IT" baseline="0" dirty="0" err="1" smtClean="0"/>
              <a:t>them</a:t>
            </a:r>
            <a:r>
              <a:rPr lang="it-IT" baseline="0" dirty="0" smtClean="0"/>
              <a:t> </a:t>
            </a:r>
            <a:r>
              <a:rPr lang="it-IT" baseline="0" dirty="0" err="1" smtClean="0"/>
              <a:t>with</a:t>
            </a:r>
            <a:r>
              <a:rPr lang="it-IT" baseline="0" dirty="0" smtClean="0"/>
              <a:t> the </a:t>
            </a:r>
            <a:r>
              <a:rPr lang="it-IT" baseline="0" dirty="0" err="1" smtClean="0"/>
              <a:t>French</a:t>
            </a:r>
            <a:r>
              <a:rPr lang="it-IT" baseline="0" dirty="0" smtClean="0"/>
              <a:t> </a:t>
            </a:r>
            <a:r>
              <a:rPr lang="it-IT" baseline="0" dirty="0" err="1" smtClean="0"/>
              <a:t>cases</a:t>
            </a:r>
            <a:endParaRPr lang="it-IT" baseline="0" dirty="0" smtClean="0"/>
          </a:p>
          <a:p>
            <a:endParaRPr lang="it-IT" baseline="0" dirty="0" smtClean="0"/>
          </a:p>
          <a:p>
            <a:r>
              <a:rPr lang="it-IT" baseline="0" dirty="0" err="1" smtClean="0"/>
              <a:t>Type</a:t>
            </a:r>
            <a:r>
              <a:rPr lang="it-IT" baseline="0" dirty="0" smtClean="0"/>
              <a:t> </a:t>
            </a:r>
            <a:r>
              <a:rPr lang="it-IT" baseline="0" dirty="0" err="1" smtClean="0"/>
              <a:t>two</a:t>
            </a:r>
            <a:r>
              <a:rPr lang="it-IT" baseline="0" dirty="0" smtClean="0"/>
              <a:t> IC: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typical</a:t>
            </a:r>
            <a:r>
              <a:rPr lang="it-IT" baseline="0" dirty="0" smtClean="0"/>
              <a:t> </a:t>
            </a:r>
            <a:r>
              <a:rPr lang="it-IT" baseline="0" dirty="0" err="1" smtClean="0"/>
              <a:t>of</a:t>
            </a:r>
            <a:r>
              <a:rPr lang="it-IT" baseline="0" dirty="0" smtClean="0"/>
              <a:t> </a:t>
            </a:r>
            <a:r>
              <a:rPr lang="it-IT" baseline="0" dirty="0" err="1" smtClean="0"/>
              <a:t>developed</a:t>
            </a:r>
            <a:r>
              <a:rPr lang="it-IT" baseline="0" dirty="0" smtClean="0"/>
              <a:t> </a:t>
            </a:r>
            <a:r>
              <a:rPr lang="it-IT" baseline="0" dirty="0" err="1" smtClean="0"/>
              <a:t>regions</a:t>
            </a:r>
            <a:endParaRPr lang="it-IT" baseline="0" dirty="0" smtClean="0"/>
          </a:p>
          <a:p>
            <a:endParaRPr lang="it-IT" baseline="0" dirty="0" smtClean="0"/>
          </a:p>
          <a:p>
            <a:r>
              <a:rPr lang="it-IT" baseline="0" dirty="0" err="1" smtClean="0"/>
              <a:t>Type</a:t>
            </a:r>
            <a:r>
              <a:rPr lang="it-IT" baseline="0" dirty="0" smtClean="0"/>
              <a:t> </a:t>
            </a:r>
            <a:r>
              <a:rPr lang="it-IT" baseline="0" dirty="0" err="1" smtClean="0"/>
              <a:t>three</a:t>
            </a:r>
            <a:r>
              <a:rPr lang="it-IT" baseline="0" dirty="0" smtClean="0"/>
              <a:t> IC: </a:t>
            </a:r>
            <a:r>
              <a:rPr lang="it-IT" baseline="0" dirty="0" err="1" smtClean="0"/>
              <a:t>not</a:t>
            </a:r>
            <a:r>
              <a:rPr lang="it-IT" baseline="0" dirty="0" smtClean="0"/>
              <a:t> </a:t>
            </a:r>
            <a:r>
              <a:rPr lang="it-IT" baseline="0" dirty="0" err="1" smtClean="0"/>
              <a:t>all</a:t>
            </a:r>
            <a:r>
              <a:rPr lang="it-IT" baseline="0" dirty="0" smtClean="0"/>
              <a:t> EU </a:t>
            </a:r>
            <a:r>
              <a:rPr lang="it-IT" baseline="0" dirty="0" err="1" smtClean="0"/>
              <a:t>principles</a:t>
            </a:r>
            <a:r>
              <a:rPr lang="it-IT" baseline="0" dirty="0" smtClean="0"/>
              <a:t> (partnership, </a:t>
            </a:r>
            <a:r>
              <a:rPr lang="it-IT" baseline="0" dirty="0" err="1" smtClean="0"/>
              <a:t>environment</a:t>
            </a:r>
            <a:r>
              <a:rPr lang="it-IT" baseline="0" dirty="0" smtClean="0"/>
              <a:t>, </a:t>
            </a:r>
            <a:r>
              <a:rPr lang="it-IT" baseline="0" dirty="0" err="1" smtClean="0"/>
              <a:t>evaluation</a:t>
            </a:r>
            <a:r>
              <a:rPr lang="it-IT" baseline="0" dirty="0" smtClean="0"/>
              <a:t>, </a:t>
            </a:r>
            <a:r>
              <a:rPr lang="it-IT" baseline="0" dirty="0" err="1" smtClean="0"/>
              <a:t>equal</a:t>
            </a:r>
            <a:r>
              <a:rPr lang="it-IT" baseline="0" dirty="0" smtClean="0"/>
              <a:t> </a:t>
            </a:r>
            <a:r>
              <a:rPr lang="it-IT" baseline="0" dirty="0" err="1" smtClean="0"/>
              <a:t>opportunities</a:t>
            </a:r>
            <a:r>
              <a:rPr lang="it-IT" baseline="0" dirty="0" smtClean="0"/>
              <a:t>) </a:t>
            </a:r>
            <a:r>
              <a:rPr lang="it-IT" baseline="0" dirty="0" err="1" smtClean="0"/>
              <a:t>mainstreams</a:t>
            </a:r>
            <a:r>
              <a:rPr lang="it-IT" baseline="0" dirty="0" smtClean="0"/>
              <a:t>. PROBABLY: </a:t>
            </a:r>
            <a:r>
              <a:rPr lang="it-IT" baseline="0" dirty="0" err="1" smtClean="0"/>
              <a:t>methodological</a:t>
            </a:r>
            <a:r>
              <a:rPr lang="it-IT" baseline="0" dirty="0" smtClean="0"/>
              <a:t> </a:t>
            </a:r>
            <a:r>
              <a:rPr lang="it-IT" baseline="0" dirty="0" err="1" smtClean="0"/>
              <a:t>principles</a:t>
            </a:r>
            <a:r>
              <a:rPr lang="it-IT" baseline="0" dirty="0" smtClean="0"/>
              <a:t> (</a:t>
            </a:r>
            <a:r>
              <a:rPr lang="it-IT" baseline="0" dirty="0" err="1" smtClean="0"/>
              <a:t>evaluation</a:t>
            </a:r>
            <a:r>
              <a:rPr lang="it-IT" baseline="0" dirty="0" smtClean="0"/>
              <a:t>) are more </a:t>
            </a:r>
            <a:r>
              <a:rPr lang="it-IT" baseline="0" dirty="0" err="1" smtClean="0"/>
              <a:t>easily</a:t>
            </a:r>
            <a:r>
              <a:rPr lang="it-IT" baseline="0" dirty="0" smtClean="0"/>
              <a:t> </a:t>
            </a:r>
            <a:r>
              <a:rPr lang="it-IT" baseline="0" dirty="0" err="1" smtClean="0"/>
              <a:t>transferrable</a:t>
            </a:r>
            <a:r>
              <a:rPr lang="it-IT" baseline="0" dirty="0" smtClean="0"/>
              <a:t>, </a:t>
            </a:r>
            <a:r>
              <a:rPr lang="it-IT" baseline="0" dirty="0" err="1" smtClean="0"/>
              <a:t>but</a:t>
            </a:r>
            <a:r>
              <a:rPr lang="it-IT" baseline="0" dirty="0" smtClean="0"/>
              <a:t> </a:t>
            </a:r>
            <a:r>
              <a:rPr lang="it-IT" baseline="0" dirty="0" err="1" smtClean="0"/>
              <a:t>difficult</a:t>
            </a:r>
            <a:r>
              <a:rPr lang="it-IT" baseline="0" dirty="0" smtClean="0"/>
              <a:t> </a:t>
            </a:r>
            <a:r>
              <a:rPr lang="it-IT" baseline="0" dirty="0" err="1" smtClean="0"/>
              <a:t>to</a:t>
            </a:r>
            <a:r>
              <a:rPr lang="it-IT" baseline="0" dirty="0" smtClean="0"/>
              <a:t> </a:t>
            </a:r>
            <a:r>
              <a:rPr lang="it-IT" baseline="0" dirty="0" err="1" smtClean="0"/>
              <a:t>control</a:t>
            </a:r>
            <a:r>
              <a:rPr lang="it-IT" baseline="0" dirty="0" smtClean="0"/>
              <a:t> </a:t>
            </a:r>
            <a:r>
              <a:rPr lang="it-IT" baseline="0" dirty="0" err="1" smtClean="0"/>
              <a:t>for</a:t>
            </a:r>
            <a:r>
              <a:rPr lang="it-IT" baseline="0" dirty="0" smtClean="0"/>
              <a:t> </a:t>
            </a:r>
            <a:r>
              <a:rPr lang="it-IT" baseline="0" dirty="0" err="1" smtClean="0"/>
              <a:t>formal</a:t>
            </a:r>
            <a:r>
              <a:rPr lang="it-IT" baseline="0" dirty="0" smtClean="0"/>
              <a:t> </a:t>
            </a:r>
            <a:r>
              <a:rPr lang="it-IT" baseline="0" smtClean="0"/>
              <a:t>applications</a:t>
            </a:r>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en-GB" sz="1200" kern="1200" dirty="0" smtClean="0">
                <a:solidFill>
                  <a:schemeClr val="tx1"/>
                </a:solidFill>
                <a:latin typeface="+mn-lt"/>
                <a:ea typeface="ＭＳ Ｐゴシック" pitchFamily="-107" charset="-128"/>
                <a:cs typeface="+mn-cs"/>
              </a:rPr>
              <a:t>Type one IC as </a:t>
            </a:r>
            <a:r>
              <a:rPr lang="en-GB" sz="1200" i="1" kern="1200" dirty="0" smtClean="0">
                <a:solidFill>
                  <a:schemeClr val="tx1"/>
                </a:solidFill>
                <a:latin typeface="+mn-lt"/>
                <a:ea typeface="ＭＳ Ｐゴシック" pitchFamily="-107" charset="-128"/>
                <a:cs typeface="+mn-cs"/>
              </a:rPr>
              <a:t>the ability to</a:t>
            </a:r>
            <a:r>
              <a:rPr lang="en-GB" sz="1200" kern="1200" dirty="0" smtClean="0">
                <a:solidFill>
                  <a:schemeClr val="tx1"/>
                </a:solidFill>
                <a:latin typeface="+mn-lt"/>
                <a:ea typeface="ＭＳ Ｐゴシック" pitchFamily="-107" charset="-128"/>
                <a:cs typeface="+mn-cs"/>
              </a:rPr>
              <a:t> </a:t>
            </a:r>
            <a:r>
              <a:rPr lang="en-GB" sz="1200" i="1" kern="1200" dirty="0" smtClean="0">
                <a:solidFill>
                  <a:schemeClr val="tx1"/>
                </a:solidFill>
                <a:latin typeface="+mn-lt"/>
                <a:ea typeface="ＭＳ Ｐゴシック" pitchFamily="-107" charset="-128"/>
                <a:cs typeface="+mn-cs"/>
              </a:rPr>
              <a:t>come to terms with EU rules and procedures:</a:t>
            </a:r>
            <a:r>
              <a:rPr lang="en-GB" sz="1200" kern="1200" dirty="0" smtClean="0">
                <a:solidFill>
                  <a:schemeClr val="tx1"/>
                </a:solidFill>
                <a:latin typeface="+mn-lt"/>
                <a:ea typeface="ＭＳ Ｐゴシック" pitchFamily="-107" charset="-128"/>
                <a:cs typeface="+mn-cs"/>
              </a:rPr>
              <a:t> </a:t>
            </a:r>
            <a:endParaRPr lang="it-IT" sz="1200" kern="1200" dirty="0" smtClean="0">
              <a:solidFill>
                <a:schemeClr val="tx1"/>
              </a:solidFill>
              <a:latin typeface="+mn-lt"/>
              <a:ea typeface="ＭＳ Ｐゴシック" pitchFamily="-107" charset="-128"/>
              <a:cs typeface="+mn-cs"/>
            </a:endParaRPr>
          </a:p>
          <a:p>
            <a:r>
              <a:rPr lang="en-GB" sz="1200" b="1" kern="1200" dirty="0" smtClean="0">
                <a:solidFill>
                  <a:schemeClr val="tx1"/>
                </a:solidFill>
                <a:latin typeface="+mn-lt"/>
                <a:ea typeface="ＭＳ Ｐゴシック" pitchFamily="-107" charset="-128"/>
                <a:cs typeface="+mn-cs"/>
              </a:rPr>
              <a:t>1. Amount of </a:t>
            </a:r>
            <a:r>
              <a:rPr lang="en-GB" sz="1200" b="1" kern="1200" dirty="0" err="1" smtClean="0">
                <a:solidFill>
                  <a:schemeClr val="tx1"/>
                </a:solidFill>
                <a:latin typeface="+mn-lt"/>
                <a:ea typeface="ＭＳ Ｐゴシック" pitchFamily="-107" charset="-128"/>
                <a:cs typeface="+mn-cs"/>
              </a:rPr>
              <a:t>decommittment</a:t>
            </a:r>
            <a:r>
              <a:rPr lang="en-GB" sz="1200" b="1" kern="1200" dirty="0" smtClean="0">
                <a:solidFill>
                  <a:schemeClr val="tx1"/>
                </a:solidFill>
                <a:latin typeface="+mn-lt"/>
                <a:ea typeface="ＭＳ Ｐゴシック" pitchFamily="-107" charset="-128"/>
                <a:cs typeface="+mn-cs"/>
              </a:rPr>
              <a:t> at the end of the programme distinguishing between inability to absorb and subsequent recovery</a:t>
            </a:r>
            <a:endParaRPr lang="it-IT" sz="1200" kern="1200" dirty="0" smtClean="0">
              <a:solidFill>
                <a:schemeClr val="tx1"/>
              </a:solidFill>
              <a:latin typeface="+mn-lt"/>
              <a:ea typeface="ＭＳ Ｐゴシック" pitchFamily="-107" charset="-128"/>
              <a:cs typeface="+mn-cs"/>
            </a:endParaRPr>
          </a:p>
          <a:p>
            <a:r>
              <a:rPr lang="en-GB" sz="1200" b="1" kern="1200" dirty="0" smtClean="0">
                <a:solidFill>
                  <a:schemeClr val="tx1"/>
                </a:solidFill>
                <a:latin typeface="+mn-lt"/>
                <a:ea typeface="ＭＳ Ｐゴシック" pitchFamily="-107" charset="-128"/>
                <a:cs typeface="+mn-cs"/>
              </a:rPr>
              <a:t>2. Procedural delays, measured as the average extra time needed to accomplish the different tasks involved in the programme, possibly weighted by their financial importance</a:t>
            </a:r>
            <a:endParaRPr lang="it-IT" sz="1200" kern="1200" dirty="0" smtClean="0">
              <a:solidFill>
                <a:schemeClr val="tx1"/>
              </a:solidFill>
              <a:latin typeface="+mn-lt"/>
              <a:ea typeface="ＭＳ Ｐゴシック" pitchFamily="-107" charset="-128"/>
              <a:cs typeface="+mn-cs"/>
            </a:endParaRPr>
          </a:p>
          <a:p>
            <a:r>
              <a:rPr lang="en-GB" sz="1200" kern="1200" dirty="0" smtClean="0">
                <a:solidFill>
                  <a:schemeClr val="tx1"/>
                </a:solidFill>
                <a:latin typeface="+mn-lt"/>
                <a:ea typeface="ＭＳ Ｐゴシック" pitchFamily="-107" charset="-128"/>
                <a:cs typeface="+mn-cs"/>
              </a:rPr>
              <a:t> </a:t>
            </a:r>
            <a:endParaRPr lang="it-IT" sz="1200" kern="1200" dirty="0" smtClean="0">
              <a:solidFill>
                <a:schemeClr val="tx1"/>
              </a:solidFill>
              <a:latin typeface="+mn-lt"/>
              <a:ea typeface="ＭＳ Ｐゴシック" pitchFamily="-107" charset="-128"/>
              <a:cs typeface="+mn-cs"/>
            </a:endParaRPr>
          </a:p>
          <a:p>
            <a:r>
              <a:rPr lang="en-GB" sz="1200" kern="1200" dirty="0" smtClean="0">
                <a:solidFill>
                  <a:schemeClr val="tx1"/>
                </a:solidFill>
                <a:latin typeface="+mn-lt"/>
                <a:ea typeface="ＭＳ Ｐゴシック" pitchFamily="-107" charset="-128"/>
                <a:cs typeface="+mn-cs"/>
              </a:rPr>
              <a:t>Type two as the </a:t>
            </a:r>
            <a:r>
              <a:rPr lang="en-GB" sz="1200" i="1" kern="1200" dirty="0" smtClean="0">
                <a:solidFill>
                  <a:schemeClr val="tx1"/>
                </a:solidFill>
                <a:latin typeface="+mn-lt"/>
                <a:ea typeface="ＭＳ Ｐゴシック" pitchFamily="-107" charset="-128"/>
                <a:cs typeface="+mn-cs"/>
              </a:rPr>
              <a:t>capacity to use EU funds and programmes to bring forth and implement projects</a:t>
            </a:r>
            <a:r>
              <a:rPr lang="en-GB" sz="1200" kern="1200" dirty="0" smtClean="0">
                <a:solidFill>
                  <a:schemeClr val="tx1"/>
                </a:solidFill>
                <a:latin typeface="+mn-lt"/>
                <a:ea typeface="ＭＳ Ｐゴシック" pitchFamily="-107" charset="-128"/>
                <a:cs typeface="+mn-cs"/>
              </a:rPr>
              <a:t>:</a:t>
            </a:r>
            <a:endParaRPr lang="it-IT" sz="1200" kern="1200" dirty="0" smtClean="0">
              <a:solidFill>
                <a:schemeClr val="tx1"/>
              </a:solidFill>
              <a:latin typeface="+mn-lt"/>
              <a:ea typeface="ＭＳ Ｐゴシック" pitchFamily="-107" charset="-128"/>
              <a:cs typeface="+mn-cs"/>
            </a:endParaRPr>
          </a:p>
          <a:p>
            <a:r>
              <a:rPr lang="en-GB" sz="1200" b="1" kern="1200" dirty="0" smtClean="0">
                <a:solidFill>
                  <a:schemeClr val="tx1"/>
                </a:solidFill>
                <a:latin typeface="+mn-lt"/>
                <a:ea typeface="ＭＳ Ｐゴシック" pitchFamily="-107" charset="-128"/>
                <a:cs typeface="+mn-cs"/>
              </a:rPr>
              <a:t>3. Level of co-financing of Operational Programmes measured as the average of the projects included in it</a:t>
            </a:r>
            <a:endParaRPr lang="it-IT" sz="1200" kern="1200" dirty="0" smtClean="0">
              <a:solidFill>
                <a:schemeClr val="tx1"/>
              </a:solidFill>
              <a:latin typeface="+mn-lt"/>
              <a:ea typeface="ＭＳ Ｐゴシック" pitchFamily="-107" charset="-128"/>
              <a:cs typeface="+mn-cs"/>
            </a:endParaRPr>
          </a:p>
          <a:p>
            <a:r>
              <a:rPr lang="en-GB" sz="1200" b="1" kern="1200" dirty="0" smtClean="0">
                <a:solidFill>
                  <a:schemeClr val="tx1"/>
                </a:solidFill>
                <a:latin typeface="+mn-lt"/>
                <a:ea typeface="ＭＳ Ｐゴシック" pitchFamily="-107" charset="-128"/>
                <a:cs typeface="+mn-cs"/>
              </a:rPr>
              <a:t>4. High level of multilevel governance measured by the fact that important roles are played (e.g. in the monitoring committee) by institutional actors located at different territorial levels and with different (general or specific) missions or mandates.</a:t>
            </a:r>
            <a:endParaRPr lang="it-IT" sz="1200" kern="1200" dirty="0" smtClean="0">
              <a:solidFill>
                <a:schemeClr val="tx1"/>
              </a:solidFill>
              <a:latin typeface="+mn-lt"/>
              <a:ea typeface="ＭＳ Ｐゴシック" pitchFamily="-107" charset="-128"/>
              <a:cs typeface="+mn-cs"/>
            </a:endParaRPr>
          </a:p>
          <a:p>
            <a:r>
              <a:rPr lang="en-GB" sz="1200" kern="1200" dirty="0" smtClean="0">
                <a:solidFill>
                  <a:schemeClr val="tx1"/>
                </a:solidFill>
                <a:latin typeface="+mn-lt"/>
                <a:ea typeface="ＭＳ Ｐゴシック" pitchFamily="-107" charset="-128"/>
                <a:cs typeface="+mn-cs"/>
              </a:rPr>
              <a:t> </a:t>
            </a:r>
            <a:endParaRPr lang="it-IT" sz="1200" kern="1200" dirty="0" smtClean="0">
              <a:solidFill>
                <a:schemeClr val="tx1"/>
              </a:solidFill>
              <a:latin typeface="+mn-lt"/>
              <a:ea typeface="ＭＳ Ｐゴシック" pitchFamily="-107" charset="-128"/>
              <a:cs typeface="+mn-cs"/>
            </a:endParaRPr>
          </a:p>
          <a:p>
            <a:r>
              <a:rPr lang="en-GB" sz="1200" kern="1200" dirty="0" smtClean="0">
                <a:solidFill>
                  <a:schemeClr val="tx1"/>
                </a:solidFill>
                <a:latin typeface="+mn-lt"/>
                <a:ea typeface="ＭＳ Ｐゴシック" pitchFamily="-107" charset="-128"/>
                <a:cs typeface="+mn-cs"/>
              </a:rPr>
              <a:t>Type three IC as the capacity to </a:t>
            </a:r>
            <a:r>
              <a:rPr lang="en-GB" sz="1200" i="1" kern="1200" dirty="0" smtClean="0">
                <a:solidFill>
                  <a:schemeClr val="tx1"/>
                </a:solidFill>
                <a:latin typeface="+mn-lt"/>
                <a:ea typeface="ＭＳ Ｐゴシック" pitchFamily="-107" charset="-128"/>
                <a:cs typeface="+mn-cs"/>
              </a:rPr>
              <a:t>use the competences built through the use of EU funding in order to improve the overall quality of administrative action</a:t>
            </a:r>
            <a:r>
              <a:rPr lang="en-GB" sz="1200" kern="1200" dirty="0" smtClean="0">
                <a:solidFill>
                  <a:schemeClr val="tx1"/>
                </a:solidFill>
                <a:latin typeface="+mn-lt"/>
                <a:ea typeface="ＭＳ Ｐゴシック" pitchFamily="-107" charset="-128"/>
                <a:cs typeface="+mn-cs"/>
              </a:rPr>
              <a:t>: </a:t>
            </a:r>
            <a:endParaRPr lang="it-IT" sz="1200" kern="1200" dirty="0" smtClean="0">
              <a:solidFill>
                <a:schemeClr val="tx1"/>
              </a:solidFill>
              <a:latin typeface="+mn-lt"/>
              <a:ea typeface="ＭＳ Ｐゴシック" pitchFamily="-107" charset="-128"/>
              <a:cs typeface="+mn-cs"/>
            </a:endParaRPr>
          </a:p>
          <a:p>
            <a:r>
              <a:rPr lang="en-GB" sz="1200" b="1" kern="1200" dirty="0" smtClean="0">
                <a:solidFill>
                  <a:schemeClr val="tx1"/>
                </a:solidFill>
                <a:latin typeface="+mn-lt"/>
                <a:ea typeface="ＭＳ Ｐゴシック" pitchFamily="-107" charset="-128"/>
                <a:cs typeface="+mn-cs"/>
              </a:rPr>
              <a:t>5. Mainstreaming of the different institutional features of EU programmes: partnership principle, ex ante and ex post evaluation, analysis of environmental sustainability </a:t>
            </a:r>
            <a:endParaRPr lang="it-IT" sz="1200" kern="1200" dirty="0" smtClean="0">
              <a:solidFill>
                <a:schemeClr val="tx1"/>
              </a:solidFill>
              <a:latin typeface="+mn-lt"/>
              <a:ea typeface="ＭＳ Ｐゴシック" pitchFamily="-107" charset="-128"/>
              <a:cs typeface="+mn-cs"/>
            </a:endParaRPr>
          </a:p>
          <a:p>
            <a:r>
              <a:rPr lang="en-GB" sz="1200" b="1" kern="1200" dirty="0" smtClean="0">
                <a:solidFill>
                  <a:schemeClr val="tx1"/>
                </a:solidFill>
                <a:latin typeface="+mn-lt"/>
                <a:ea typeface="ＭＳ Ｐゴシック" pitchFamily="-107" charset="-128"/>
                <a:cs typeface="+mn-cs"/>
              </a:rPr>
              <a:t>6. Success in getting access to development funding on a competitive basis</a:t>
            </a:r>
            <a:endParaRPr lang="it-IT" sz="1200" kern="1200" dirty="0" smtClean="0">
              <a:solidFill>
                <a:schemeClr val="tx1"/>
              </a:solidFill>
              <a:latin typeface="+mn-lt"/>
              <a:ea typeface="ＭＳ Ｐゴシック" pitchFamily="-107" charset="-128"/>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t>
            </a:r>
            <a:r>
              <a:rPr lang="it-IT" dirty="0" smtClean="0">
                <a:latin typeface="Arial"/>
                <a:cs typeface="Arial"/>
              </a:rPr>
              <a:t>●</a:t>
            </a:r>
            <a:r>
              <a:rPr lang="it-IT" dirty="0" smtClean="0"/>
              <a:t>” </a:t>
            </a:r>
            <a:r>
              <a:rPr lang="it-IT" dirty="0" err="1" smtClean="0"/>
              <a:t>represents</a:t>
            </a:r>
            <a:r>
              <a:rPr lang="it-IT" baseline="0" dirty="0" smtClean="0"/>
              <a:t> the relative </a:t>
            </a:r>
            <a:r>
              <a:rPr lang="it-IT" baseline="0" dirty="0" err="1" smtClean="0"/>
              <a:t>importance</a:t>
            </a:r>
            <a:r>
              <a:rPr lang="it-IT" baseline="0" dirty="0" smtClean="0"/>
              <a:t> </a:t>
            </a:r>
            <a:r>
              <a:rPr lang="it-IT" baseline="0" dirty="0" err="1" smtClean="0"/>
              <a:t>of</a:t>
            </a:r>
            <a:r>
              <a:rPr lang="it-IT" baseline="0" dirty="0" smtClean="0"/>
              <a:t> </a:t>
            </a:r>
            <a:r>
              <a:rPr lang="it-IT" baseline="0" dirty="0" err="1" smtClean="0"/>
              <a:t>that</a:t>
            </a:r>
            <a:r>
              <a:rPr lang="it-IT" baseline="0" dirty="0" smtClean="0"/>
              <a:t> CBP in the </a:t>
            </a:r>
            <a:r>
              <a:rPr lang="it-IT" baseline="0" dirty="0" err="1" smtClean="0"/>
              <a:t>selected</a:t>
            </a:r>
            <a:r>
              <a:rPr lang="it-IT" baseline="0" dirty="0" smtClean="0"/>
              <a:t> </a:t>
            </a:r>
            <a:r>
              <a:rPr lang="it-IT" baseline="0" dirty="0" err="1" smtClean="0"/>
              <a:t>region</a:t>
            </a:r>
            <a:endParaRPr lang="it-IT" baseline="0" dirty="0" smtClean="0"/>
          </a:p>
          <a:p>
            <a:endParaRPr lang="en-US" sz="1200" kern="1200" dirty="0" smtClean="0">
              <a:solidFill>
                <a:schemeClr val="tx1"/>
              </a:solidFill>
              <a:latin typeface="+mn-lt"/>
              <a:ea typeface="ＭＳ Ｐゴシック" pitchFamily="-107" charset="-128"/>
              <a:cs typeface="+mn-cs"/>
            </a:endParaRPr>
          </a:p>
          <a:p>
            <a:r>
              <a:rPr lang="en-US" sz="1200" kern="1200" dirty="0" smtClean="0">
                <a:solidFill>
                  <a:schemeClr val="tx1"/>
                </a:solidFill>
                <a:latin typeface="+mn-lt"/>
                <a:ea typeface="ＭＳ Ｐゴシック" pitchFamily="-107" charset="-128"/>
                <a:cs typeface="+mn-cs"/>
              </a:rPr>
              <a:t>Capacity building policies (CBPs) refer to actions aimed at strengthening the capability of government officials to manage their</a:t>
            </a:r>
            <a:r>
              <a:rPr lang="en-GB" sz="1200" kern="1200" dirty="0" smtClean="0">
                <a:solidFill>
                  <a:schemeClr val="tx1"/>
                </a:solidFill>
                <a:latin typeface="+mn-lt"/>
                <a:ea typeface="ＭＳ Ｐゴシック" pitchFamily="-107" charset="-128"/>
                <a:cs typeface="+mn-cs"/>
              </a:rPr>
              <a:t> programmes</a:t>
            </a:r>
            <a:r>
              <a:rPr lang="en-US" sz="1200" kern="1200" dirty="0" smtClean="0">
                <a:solidFill>
                  <a:schemeClr val="tx1"/>
                </a:solidFill>
                <a:latin typeface="+mn-lt"/>
                <a:ea typeface="ＭＳ Ｐゴシック" pitchFamily="-107" charset="-128"/>
                <a:cs typeface="+mn-cs"/>
              </a:rPr>
              <a:t>, to provide services to their constituents, or to manage their overall jurisdictional or inter-jurisdictional responsibilities. </a:t>
            </a:r>
          </a:p>
          <a:p>
            <a:endParaRPr lang="en-US" sz="1200" kern="1200" dirty="0" smtClean="0">
              <a:solidFill>
                <a:schemeClr val="tx1"/>
              </a:solidFill>
              <a:latin typeface="+mn-lt"/>
              <a:ea typeface="ＭＳ Ｐゴシック" pitchFamily="-107" charset="-128"/>
              <a:cs typeface="+mn-cs"/>
            </a:endParaRPr>
          </a:p>
          <a:p>
            <a:r>
              <a:rPr lang="en-US" sz="1200" kern="1200" dirty="0" smtClean="0">
                <a:solidFill>
                  <a:schemeClr val="tx1"/>
                </a:solidFill>
                <a:latin typeface="+mn-lt"/>
                <a:cs typeface="+mn-cs"/>
              </a:rPr>
              <a:t>LOOK AT THE TABLE IN THE REPORT</a:t>
            </a:r>
            <a:r>
              <a:rPr lang="en-US" sz="1200" kern="1200" baseline="0" dirty="0" smtClean="0">
                <a:solidFill>
                  <a:schemeClr val="tx1"/>
                </a:solidFill>
                <a:latin typeface="+mn-lt"/>
                <a:cs typeface="+mn-cs"/>
              </a:rPr>
              <a:t> FOR THE CBPs IMPLEMENTED</a:t>
            </a:r>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STAFFING: </a:t>
            </a:r>
            <a:r>
              <a:rPr lang="it-IT" dirty="0" err="1" smtClean="0"/>
              <a:t>novelty</a:t>
            </a:r>
            <a:r>
              <a:rPr lang="it-IT" baseline="0" dirty="0" smtClean="0"/>
              <a:t> </a:t>
            </a:r>
            <a:r>
              <a:rPr lang="it-IT" baseline="0" dirty="0" err="1" smtClean="0"/>
              <a:t>of</a:t>
            </a:r>
            <a:r>
              <a:rPr lang="it-IT" baseline="0" dirty="0" smtClean="0"/>
              <a:t> the task </a:t>
            </a:r>
            <a:r>
              <a:rPr lang="it-IT" baseline="0" dirty="0" err="1" smtClean="0"/>
              <a:t>refers</a:t>
            </a:r>
            <a:r>
              <a:rPr lang="it-IT" baseline="0" dirty="0" smtClean="0"/>
              <a:t> </a:t>
            </a:r>
            <a:r>
              <a:rPr lang="it-IT" baseline="0" dirty="0" err="1" smtClean="0"/>
              <a:t>to</a:t>
            </a:r>
            <a:r>
              <a:rPr lang="it-IT" baseline="0" dirty="0" smtClean="0"/>
              <a:t> </a:t>
            </a:r>
            <a:r>
              <a:rPr lang="it-IT" baseline="0" dirty="0" err="1" smtClean="0"/>
              <a:t>managing</a:t>
            </a:r>
            <a:r>
              <a:rPr lang="it-IT" baseline="0" dirty="0" smtClean="0"/>
              <a:t> EU </a:t>
            </a:r>
            <a:r>
              <a:rPr lang="it-IT" baseline="0" dirty="0" err="1" smtClean="0"/>
              <a:t>funds</a:t>
            </a:r>
            <a:r>
              <a:rPr lang="it-IT" baseline="0" dirty="0" smtClean="0"/>
              <a:t>, </a:t>
            </a:r>
            <a:r>
              <a:rPr lang="it-IT" baseline="0" dirty="0" err="1" smtClean="0"/>
              <a:t>but</a:t>
            </a:r>
            <a:r>
              <a:rPr lang="it-IT" baseline="0" dirty="0" smtClean="0"/>
              <a:t> </a:t>
            </a:r>
            <a:r>
              <a:rPr lang="it-IT" baseline="0" dirty="0" err="1" smtClean="0"/>
              <a:t>also</a:t>
            </a:r>
            <a:r>
              <a:rPr lang="it-IT" baseline="0" dirty="0" smtClean="0"/>
              <a:t> </a:t>
            </a:r>
            <a:r>
              <a:rPr lang="it-IT" baseline="0" dirty="0" err="1" smtClean="0"/>
              <a:t>to</a:t>
            </a:r>
            <a:r>
              <a:rPr lang="it-IT" baseline="0" dirty="0" smtClean="0"/>
              <a:t> </a:t>
            </a:r>
            <a:r>
              <a:rPr lang="it-IT" baseline="0" dirty="0" err="1" smtClean="0"/>
              <a:t>new</a:t>
            </a:r>
            <a:r>
              <a:rPr lang="it-IT" baseline="0" dirty="0" smtClean="0"/>
              <a:t> </a:t>
            </a:r>
            <a:r>
              <a:rPr lang="it-IT" baseline="0" dirty="0" err="1" smtClean="0"/>
              <a:t>things</a:t>
            </a:r>
            <a:r>
              <a:rPr lang="it-IT" baseline="0" dirty="0" smtClean="0"/>
              <a:t> </a:t>
            </a:r>
            <a:r>
              <a:rPr lang="it-IT" baseline="0" dirty="0" err="1" smtClean="0"/>
              <a:t>which</a:t>
            </a:r>
            <a:r>
              <a:rPr lang="it-IT" baseline="0" dirty="0" smtClean="0"/>
              <a:t> are </a:t>
            </a:r>
            <a:r>
              <a:rPr lang="it-IT" baseline="0" dirty="0" err="1" smtClean="0"/>
              <a:t>technically</a:t>
            </a:r>
            <a:r>
              <a:rPr lang="it-IT" baseline="0" dirty="0" smtClean="0"/>
              <a:t> </a:t>
            </a:r>
            <a:r>
              <a:rPr lang="it-IT" baseline="0" dirty="0" err="1" smtClean="0"/>
              <a:t>demanding</a:t>
            </a:r>
            <a:r>
              <a:rPr lang="it-IT" baseline="0" dirty="0" smtClean="0"/>
              <a:t> (</a:t>
            </a:r>
            <a:r>
              <a:rPr lang="it-IT" baseline="0" dirty="0" err="1" smtClean="0"/>
              <a:t>evaluation</a:t>
            </a:r>
            <a:r>
              <a:rPr lang="it-IT" baseline="0" dirty="0" smtClean="0"/>
              <a:t>, </a:t>
            </a:r>
            <a:r>
              <a:rPr lang="it-IT" baseline="0" dirty="0" err="1" smtClean="0"/>
              <a:t>environmental</a:t>
            </a:r>
            <a:r>
              <a:rPr lang="it-IT" baseline="0" dirty="0" smtClean="0"/>
              <a:t> </a:t>
            </a:r>
            <a:r>
              <a:rPr lang="it-IT" baseline="0" dirty="0" err="1" smtClean="0"/>
              <a:t>protection</a:t>
            </a:r>
            <a:r>
              <a:rPr lang="it-IT" baseline="0" dirty="0" smtClean="0"/>
              <a:t>)</a:t>
            </a:r>
          </a:p>
          <a:p>
            <a:endParaRPr lang="it-IT" baseline="0" dirty="0" smtClean="0"/>
          </a:p>
          <a:p>
            <a:r>
              <a:rPr lang="it-IT" baseline="0" dirty="0" smtClean="0"/>
              <a:t>NETWORKING EFFECTS are </a:t>
            </a:r>
            <a:r>
              <a:rPr lang="it-IT" baseline="0" dirty="0" err="1" smtClean="0"/>
              <a:t>present</a:t>
            </a:r>
            <a:r>
              <a:rPr lang="it-IT" baseline="0" dirty="0" smtClean="0"/>
              <a:t> in </a:t>
            </a:r>
            <a:r>
              <a:rPr lang="it-IT" baseline="0" dirty="0" err="1" smtClean="0"/>
              <a:t>all</a:t>
            </a:r>
            <a:r>
              <a:rPr lang="it-IT" baseline="0" dirty="0" smtClean="0"/>
              <a:t> </a:t>
            </a:r>
            <a:r>
              <a:rPr lang="it-IT" baseline="0" dirty="0" err="1" smtClean="0"/>
              <a:t>CBPs</a:t>
            </a:r>
            <a:r>
              <a:rPr lang="it-IT" baseline="0" dirty="0" smtClean="0"/>
              <a:t>, </a:t>
            </a:r>
            <a:r>
              <a:rPr lang="it-IT" baseline="0" dirty="0" err="1" smtClean="0"/>
              <a:t>but</a:t>
            </a:r>
            <a:r>
              <a:rPr lang="it-IT" baseline="0" dirty="0" smtClean="0"/>
              <a:t> </a:t>
            </a:r>
            <a:r>
              <a:rPr lang="it-IT" baseline="0" dirty="0" err="1" smtClean="0"/>
              <a:t>networks</a:t>
            </a:r>
            <a:r>
              <a:rPr lang="it-IT" baseline="0" dirty="0" smtClean="0"/>
              <a:t> are </a:t>
            </a:r>
            <a:r>
              <a:rPr lang="it-IT" baseline="0" dirty="0" err="1" smtClean="0"/>
              <a:t>mainly</a:t>
            </a:r>
            <a:r>
              <a:rPr lang="it-IT" baseline="0" dirty="0" smtClean="0"/>
              <a:t> public, no </a:t>
            </a:r>
            <a:r>
              <a:rPr lang="it-IT" baseline="0" dirty="0" err="1" smtClean="0"/>
              <a:t>examples</a:t>
            </a:r>
            <a:r>
              <a:rPr lang="it-IT" baseline="0" dirty="0" smtClean="0"/>
              <a:t> </a:t>
            </a:r>
            <a:r>
              <a:rPr lang="it-IT" baseline="0" dirty="0" err="1" smtClean="0"/>
              <a:t>of</a:t>
            </a:r>
            <a:r>
              <a:rPr lang="it-IT" baseline="0" dirty="0" smtClean="0"/>
              <a:t> </a:t>
            </a:r>
            <a:r>
              <a:rPr lang="it-IT" baseline="0" dirty="0" err="1" smtClean="0"/>
              <a:t>great</a:t>
            </a:r>
            <a:r>
              <a:rPr lang="it-IT" baseline="0" dirty="0" smtClean="0"/>
              <a:t> </a:t>
            </a:r>
            <a:r>
              <a:rPr lang="it-IT" baseline="0" dirty="0" err="1" smtClean="0"/>
              <a:t>complexity</a:t>
            </a:r>
            <a:endParaRPr lang="it-IT" baseline="0" dirty="0" smtClean="0"/>
          </a:p>
          <a:p>
            <a:endParaRPr lang="it-IT" baseline="0" dirty="0" smtClean="0"/>
          </a:p>
          <a:p>
            <a:r>
              <a:rPr lang="it-IT" baseline="0" dirty="0" smtClean="0"/>
              <a:t>INSTITUTIONAL INNOVATIONS: </a:t>
            </a:r>
            <a:r>
              <a:rPr lang="it-IT" baseline="0" dirty="0" err="1" smtClean="0"/>
              <a:t>special</a:t>
            </a:r>
            <a:r>
              <a:rPr lang="it-IT" baseline="0" dirty="0" smtClean="0"/>
              <a:t> </a:t>
            </a:r>
            <a:r>
              <a:rPr lang="it-IT" baseline="0" dirty="0" err="1" smtClean="0"/>
              <a:t>units</a:t>
            </a:r>
            <a:r>
              <a:rPr lang="it-IT" baseline="0" dirty="0" smtClean="0"/>
              <a:t> </a:t>
            </a:r>
            <a:r>
              <a:rPr lang="it-IT" baseline="0" dirty="0" err="1" smtClean="0"/>
              <a:t>when</a:t>
            </a:r>
            <a:r>
              <a:rPr lang="it-IT" baseline="0" dirty="0" smtClean="0"/>
              <a:t> </a:t>
            </a:r>
            <a:r>
              <a:rPr lang="it-IT" baseline="0" dirty="0" err="1" smtClean="0"/>
              <a:t>regions</a:t>
            </a:r>
            <a:r>
              <a:rPr lang="it-IT" baseline="0" dirty="0" smtClean="0"/>
              <a:t> are </a:t>
            </a:r>
            <a:r>
              <a:rPr lang="it-IT" baseline="0" dirty="0" err="1" smtClean="0"/>
              <a:t>managing</a:t>
            </a:r>
            <a:r>
              <a:rPr lang="it-IT" baseline="0" dirty="0" smtClean="0"/>
              <a:t> </a:t>
            </a:r>
            <a:r>
              <a:rPr lang="it-IT" baseline="0" dirty="0" err="1" smtClean="0"/>
              <a:t>authorities</a:t>
            </a:r>
            <a:r>
              <a:rPr lang="it-IT" baseline="0" dirty="0" smtClean="0"/>
              <a:t>. </a:t>
            </a:r>
            <a:r>
              <a:rPr lang="it-IT" baseline="0" dirty="0" err="1" smtClean="0"/>
              <a:t>Evolution</a:t>
            </a:r>
            <a:r>
              <a:rPr lang="it-IT" baseline="0" dirty="0" smtClean="0"/>
              <a:t> </a:t>
            </a:r>
            <a:r>
              <a:rPr lang="it-IT" baseline="0" dirty="0" err="1" smtClean="0"/>
              <a:t>over</a:t>
            </a:r>
            <a:r>
              <a:rPr lang="it-IT" baseline="0" dirty="0" smtClean="0"/>
              <a:t> </a:t>
            </a:r>
            <a:r>
              <a:rPr lang="it-IT" baseline="0" dirty="0" err="1" smtClean="0"/>
              <a:t>time</a:t>
            </a:r>
            <a:r>
              <a:rPr lang="it-IT" baseline="0" dirty="0" smtClean="0"/>
              <a:t> </a:t>
            </a:r>
            <a:r>
              <a:rPr lang="it-IT" baseline="0" dirty="0" err="1" smtClean="0"/>
              <a:t>is</a:t>
            </a:r>
            <a:r>
              <a:rPr lang="it-IT" baseline="0" dirty="0" smtClean="0"/>
              <a:t> </a:t>
            </a:r>
            <a:r>
              <a:rPr lang="it-IT" baseline="0" dirty="0" err="1" smtClean="0"/>
              <a:t>particularly</a:t>
            </a:r>
            <a:r>
              <a:rPr lang="it-IT" baseline="0" dirty="0" smtClean="0"/>
              <a:t> </a:t>
            </a:r>
            <a:r>
              <a:rPr lang="it-IT" baseline="0" dirty="0" err="1" smtClean="0"/>
              <a:t>relevant</a:t>
            </a:r>
            <a:endParaRPr lang="it-IT" baseline="0" dirty="0" smtClean="0"/>
          </a:p>
          <a:p>
            <a:endParaRPr lang="it-IT" baseline="0" dirty="0" smtClean="0"/>
          </a:p>
          <a:p>
            <a:r>
              <a:rPr lang="it-IT" baseline="0" dirty="0" smtClean="0"/>
              <a:t>LIMITED LONG-TERM EFFECTS: </a:t>
            </a:r>
            <a:r>
              <a:rPr lang="it-IT" baseline="0" dirty="0" err="1" smtClean="0"/>
              <a:t>temporary</a:t>
            </a:r>
            <a:r>
              <a:rPr lang="it-IT" baseline="0" dirty="0" smtClean="0"/>
              <a:t> </a:t>
            </a:r>
            <a:r>
              <a:rPr lang="it-IT" baseline="0" dirty="0" err="1" smtClean="0"/>
              <a:t>external</a:t>
            </a:r>
            <a:r>
              <a:rPr lang="it-IT" baseline="0" dirty="0" smtClean="0"/>
              <a:t> </a:t>
            </a:r>
            <a:r>
              <a:rPr lang="it-IT" baseline="0" dirty="0" err="1" smtClean="0"/>
              <a:t>experts</a:t>
            </a:r>
            <a:r>
              <a:rPr lang="it-IT" baseline="0" dirty="0" smtClean="0"/>
              <a:t>, </a:t>
            </a:r>
            <a:r>
              <a:rPr lang="it-IT" baseline="0" dirty="0" err="1" smtClean="0"/>
              <a:t>all</a:t>
            </a:r>
            <a:r>
              <a:rPr lang="it-IT" baseline="0" dirty="0" smtClean="0"/>
              <a:t> “on </a:t>
            </a:r>
            <a:r>
              <a:rPr lang="it-IT" baseline="0" dirty="0" err="1" smtClean="0"/>
              <a:t>demand</a:t>
            </a:r>
            <a:r>
              <a:rPr lang="it-IT" baseline="0" dirty="0" smtClean="0"/>
              <a:t>” </a:t>
            </a:r>
            <a:r>
              <a:rPr lang="it-IT" baseline="0" dirty="0" err="1" smtClean="0"/>
              <a:t>CBPs</a:t>
            </a:r>
            <a:endParaRPr lang="it-IT" baseline="0" dirty="0" smtClean="0"/>
          </a:p>
          <a:p>
            <a:endParaRPr lang="it-IT" baseline="0" dirty="0" smtClean="0"/>
          </a:p>
          <a:p>
            <a:r>
              <a:rPr lang="it-IT" baseline="0" dirty="0" smtClean="0"/>
              <a:t>INTEGRATION AND CONFLICTS: </a:t>
            </a:r>
            <a:r>
              <a:rPr lang="it-IT" baseline="0" dirty="0" err="1" smtClean="0"/>
              <a:t>among</a:t>
            </a:r>
            <a:r>
              <a:rPr lang="it-IT" baseline="0" dirty="0" smtClean="0"/>
              <a:t> </a:t>
            </a:r>
            <a:r>
              <a:rPr lang="it-IT" baseline="0" dirty="0" err="1" smtClean="0"/>
              <a:t>old</a:t>
            </a:r>
            <a:r>
              <a:rPr lang="it-IT" baseline="0" dirty="0" smtClean="0"/>
              <a:t> and </a:t>
            </a:r>
            <a:r>
              <a:rPr lang="it-IT" baseline="0" dirty="0" err="1" smtClean="0"/>
              <a:t>new</a:t>
            </a:r>
            <a:r>
              <a:rPr lang="it-IT" baseline="0" dirty="0" smtClean="0"/>
              <a:t> </a:t>
            </a:r>
            <a:r>
              <a:rPr lang="it-IT" baseline="0" dirty="0" err="1" smtClean="0"/>
              <a:t>units</a:t>
            </a:r>
            <a:r>
              <a:rPr lang="it-IT" baseline="0" dirty="0" smtClean="0"/>
              <a:t>, </a:t>
            </a:r>
            <a:r>
              <a:rPr lang="it-IT" baseline="0" dirty="0" err="1" smtClean="0"/>
              <a:t>staffing</a:t>
            </a:r>
            <a:r>
              <a:rPr lang="it-IT" baseline="0" dirty="0" smtClean="0"/>
              <a:t> can create SILOS and </a:t>
            </a:r>
            <a:r>
              <a:rPr lang="it-IT" baseline="0" dirty="0" err="1" smtClean="0"/>
              <a:t>this</a:t>
            </a:r>
            <a:r>
              <a:rPr lang="it-IT" baseline="0" dirty="0" smtClean="0"/>
              <a:t> can create </a:t>
            </a:r>
            <a:r>
              <a:rPr lang="it-IT" baseline="0" dirty="0" err="1" smtClean="0"/>
              <a:t>separation</a:t>
            </a:r>
            <a:r>
              <a:rPr lang="it-IT" baseline="0" dirty="0" smtClean="0"/>
              <a:t> </a:t>
            </a:r>
            <a:r>
              <a:rPr lang="it-IT" baseline="0" dirty="0" err="1" smtClean="0"/>
              <a:t>among</a:t>
            </a:r>
            <a:r>
              <a:rPr lang="it-IT" baseline="0" dirty="0" smtClean="0"/>
              <a:t> </a:t>
            </a:r>
            <a:r>
              <a:rPr lang="it-IT" baseline="0" dirty="0" err="1" smtClean="0"/>
              <a:t>regional</a:t>
            </a:r>
            <a:r>
              <a:rPr lang="it-IT" baseline="0" dirty="0" smtClean="0"/>
              <a:t> </a:t>
            </a:r>
            <a:r>
              <a:rPr lang="it-IT" baseline="0" dirty="0" err="1" smtClean="0"/>
              <a:t>strategies</a:t>
            </a:r>
            <a:r>
              <a:rPr lang="it-IT" baseline="0" dirty="0" smtClean="0"/>
              <a:t> and EU </a:t>
            </a:r>
            <a:r>
              <a:rPr lang="it-IT" baseline="0" dirty="0" err="1" smtClean="0"/>
              <a:t>induced</a:t>
            </a:r>
            <a:r>
              <a:rPr lang="it-IT" baseline="0" dirty="0" smtClean="0"/>
              <a:t> </a:t>
            </a:r>
            <a:r>
              <a:rPr lang="it-IT" baseline="0" dirty="0" err="1" smtClean="0"/>
              <a:t>strategies</a:t>
            </a:r>
            <a:endParaRPr lang="it-IT" baseline="0" dirty="0" smtClean="0"/>
          </a:p>
          <a:p>
            <a:endParaRPr lang="it-IT" baseline="0" dirty="0" smtClean="0"/>
          </a:p>
          <a:p>
            <a:r>
              <a:rPr lang="it-IT" baseline="0" dirty="0" smtClean="0"/>
              <a:t>INAPPROPRIATE DESIGN: </a:t>
            </a:r>
            <a:r>
              <a:rPr lang="it-IT" baseline="0" dirty="0" err="1" smtClean="0"/>
              <a:t>typical</a:t>
            </a:r>
            <a:r>
              <a:rPr lang="it-IT" baseline="0" dirty="0" smtClean="0"/>
              <a:t> </a:t>
            </a:r>
            <a:r>
              <a:rPr lang="it-IT" baseline="0" dirty="0" err="1" smtClean="0"/>
              <a:t>for</a:t>
            </a:r>
            <a:r>
              <a:rPr lang="it-IT" baseline="0" dirty="0" smtClean="0"/>
              <a:t> training</a:t>
            </a:r>
            <a:endParaRPr lang="it-IT" dirty="0"/>
          </a:p>
        </p:txBody>
      </p:sp>
      <p:sp>
        <p:nvSpPr>
          <p:cNvPr id="4" name="Segnaposto numero diapositiva 3"/>
          <p:cNvSpPr>
            <a:spLocks noGrp="1"/>
          </p:cNvSpPr>
          <p:nvPr>
            <p:ph type="sldNum" sz="quarter" idx="10"/>
          </p:nvPr>
        </p:nvSpPr>
        <p:spPr/>
        <p:txBody>
          <a:bodyPr/>
          <a:lstStyle/>
          <a:p>
            <a:pPr>
              <a:defRPr/>
            </a:pPr>
            <a:fld id="{B2BE78A3-AB05-4A7C-800E-7881D2E6E19B}"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P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609600" y="3581400"/>
            <a:ext cx="7924800" cy="2209800"/>
          </a:xfrm>
        </p:spPr>
        <p:txBody>
          <a:bodyPr>
            <a:noAutofit/>
          </a:bodyPr>
          <a:lstStyle>
            <a:lvl1pPr algn="ctr">
              <a:buNone/>
              <a:defRPr lang="de-DE" sz="3200" baseline="0" smtClean="0"/>
            </a:lvl1pPr>
            <a:lvl2pPr>
              <a:defRPr sz="3200">
                <a:latin typeface="Arial"/>
                <a:cs typeface="Arial"/>
              </a:defRPr>
            </a:lvl2pPr>
            <a:lvl3pPr>
              <a:defRPr sz="3200">
                <a:latin typeface="Arial"/>
                <a:cs typeface="Arial"/>
              </a:defRPr>
            </a:lvl3pPr>
            <a:lvl4pPr>
              <a:defRPr sz="3200">
                <a:latin typeface="Arial"/>
                <a:cs typeface="Arial"/>
              </a:defRPr>
            </a:lvl4pPr>
            <a:lvl5pPr>
              <a:defRPr sz="3200">
                <a:latin typeface="Arial"/>
                <a:cs typeface="Arial"/>
              </a:defRPr>
            </a:lvl5pPr>
          </a:lstStyle>
          <a:p>
            <a:pPr lvl="0"/>
            <a:r>
              <a:rPr lang="it-IT" smtClean="0"/>
              <a:t>Fare clic per modificare stili del testo dello schema</a:t>
            </a:r>
          </a:p>
        </p:txBody>
      </p:sp>
      <p:sp>
        <p:nvSpPr>
          <p:cNvPr id="14" name="Textplatzhalter 13"/>
          <p:cNvSpPr>
            <a:spLocks noGrp="1"/>
          </p:cNvSpPr>
          <p:nvPr>
            <p:ph type="body" sz="quarter" idx="12"/>
          </p:nvPr>
        </p:nvSpPr>
        <p:spPr>
          <a:xfrm>
            <a:off x="1676400" y="2286000"/>
            <a:ext cx="5791200" cy="1143000"/>
          </a:xfrm>
        </p:spPr>
        <p:txBody>
          <a:bodyPr wrap="none" anchor="ctr">
            <a:normAutofit/>
          </a:bodyPr>
          <a:lstStyle>
            <a:lvl1pPr algn="ctr">
              <a:buNone/>
              <a:defRPr sz="4400" b="1">
                <a:latin typeface="Arial"/>
                <a:cs typeface="Arial"/>
              </a:defRPr>
            </a:lvl1pPr>
          </a:lstStyle>
          <a:p>
            <a:pPr lvl="0"/>
            <a:r>
              <a:rPr lang="it-IT" smtClean="0"/>
              <a:t>Fare clic per modificare stili del testo dello schema</a:t>
            </a:r>
          </a:p>
        </p:txBody>
      </p:sp>
    </p:spTree>
    <p:extLst>
      <p:ext uri="{BB962C8B-B14F-4D97-AF65-F5344CB8AC3E}">
        <p14:creationId xmlns:p14="http://schemas.microsoft.com/office/powerpoint/2010/main" xmlns="" val="352140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umsplatzhalter 3"/>
          <p:cNvSpPr>
            <a:spLocks noGrp="1"/>
          </p:cNvSpPr>
          <p:nvPr>
            <p:ph type="dt" sz="half" idx="10"/>
          </p:nvPr>
        </p:nvSpPr>
        <p:spPr/>
        <p:txBody>
          <a:bodyPr/>
          <a:lstStyle>
            <a:lvl1pPr>
              <a:defRPr/>
            </a:lvl1pPr>
          </a:lstStyle>
          <a:p>
            <a:pPr>
              <a:defRPr/>
            </a:pPr>
            <a:fld id="{F1B86616-6FB8-4F5F-96C4-420C86AA219D}" type="datetime1">
              <a:rPr lang="de-DE"/>
              <a:pPr>
                <a:defRPr/>
              </a:pPr>
              <a:t>07.06.2012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C77BAAE4-1EBA-4D23-92B8-93879B4E6F87}" type="slidenum">
              <a:rPr lang="de-DE"/>
              <a:pPr>
                <a:defRPr/>
              </a:pPr>
              <a:t>‹N›</a:t>
            </a:fld>
            <a:endParaRPr lang="de-DE"/>
          </a:p>
        </p:txBody>
      </p:sp>
    </p:spTree>
    <p:extLst>
      <p:ext uri="{BB962C8B-B14F-4D97-AF65-F5344CB8AC3E}">
        <p14:creationId xmlns:p14="http://schemas.microsoft.com/office/powerpoint/2010/main" xmlns="" val="38520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umsplatzhalter 3"/>
          <p:cNvSpPr>
            <a:spLocks noGrp="1"/>
          </p:cNvSpPr>
          <p:nvPr>
            <p:ph type="dt" sz="half" idx="10"/>
          </p:nvPr>
        </p:nvSpPr>
        <p:spPr/>
        <p:txBody>
          <a:bodyPr/>
          <a:lstStyle>
            <a:lvl1pPr>
              <a:defRPr/>
            </a:lvl1pPr>
          </a:lstStyle>
          <a:p>
            <a:pPr>
              <a:defRPr/>
            </a:pPr>
            <a:fld id="{E410ACD1-0B16-4416-82C5-C70E47EFB628}" type="datetime1">
              <a:rPr lang="de-DE"/>
              <a:pPr>
                <a:defRPr/>
              </a:pPr>
              <a:t>07.06.2012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7D2020A8-AF47-4BDC-943C-0E696DDB5EDE}" type="slidenum">
              <a:rPr lang="de-DE"/>
              <a:pPr>
                <a:defRPr/>
              </a:pPr>
              <a:t>‹N›</a:t>
            </a:fld>
            <a:endParaRPr lang="de-DE"/>
          </a:p>
        </p:txBody>
      </p:sp>
    </p:spTree>
    <p:extLst>
      <p:ext uri="{BB962C8B-B14F-4D97-AF65-F5344CB8AC3E}">
        <p14:creationId xmlns:p14="http://schemas.microsoft.com/office/powerpoint/2010/main" xmlns="" val="399427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smtClean="0"/>
              <a:t>Fare clic per modificare lo stile del titolo</a:t>
            </a:r>
            <a:endParaRPr lang="de-DE"/>
          </a:p>
        </p:txBody>
      </p:sp>
      <p:sp>
        <p:nvSpPr>
          <p:cNvPr id="3" name="Vertikaler Textplatzhalt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Datumsplatzhalter 3"/>
          <p:cNvSpPr>
            <a:spLocks noGrp="1"/>
          </p:cNvSpPr>
          <p:nvPr>
            <p:ph type="dt" sz="half" idx="10"/>
          </p:nvPr>
        </p:nvSpPr>
        <p:spPr/>
        <p:txBody>
          <a:bodyPr/>
          <a:lstStyle>
            <a:lvl1pPr>
              <a:defRPr/>
            </a:lvl1pPr>
          </a:lstStyle>
          <a:p>
            <a:pPr>
              <a:defRPr/>
            </a:pPr>
            <a:fld id="{1321234A-BD7D-4F37-97F9-D6DEC699E34E}" type="datetime1">
              <a:rPr lang="de-DE"/>
              <a:pPr>
                <a:defRPr/>
              </a:pPr>
              <a:t>07.06.2012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9875E0DA-97DE-4A0C-A1A2-C31FEF5222F0}" type="slidenum">
              <a:rPr lang="de-DE"/>
              <a:pPr>
                <a:defRPr/>
              </a:pPr>
              <a:t>‹N›</a:t>
            </a:fld>
            <a:endParaRPr lang="de-DE"/>
          </a:p>
        </p:txBody>
      </p:sp>
    </p:spTree>
    <p:extLst>
      <p:ext uri="{BB962C8B-B14F-4D97-AF65-F5344CB8AC3E}">
        <p14:creationId xmlns:p14="http://schemas.microsoft.com/office/powerpoint/2010/main" xmlns="" val="374567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Datumsplatzhalter 3"/>
          <p:cNvSpPr>
            <a:spLocks noGrp="1"/>
          </p:cNvSpPr>
          <p:nvPr>
            <p:ph type="dt" sz="half" idx="10"/>
          </p:nvPr>
        </p:nvSpPr>
        <p:spPr/>
        <p:txBody>
          <a:bodyPr/>
          <a:lstStyle>
            <a:lvl1pPr>
              <a:defRPr/>
            </a:lvl1pPr>
          </a:lstStyle>
          <a:p>
            <a:pPr>
              <a:defRPr/>
            </a:pPr>
            <a:fld id="{52AAF2B8-4014-4096-8A97-F3C60A1FB0EB}" type="datetime1">
              <a:rPr lang="de-DE"/>
              <a:pPr>
                <a:defRPr/>
              </a:pPr>
              <a:t>07.06.2012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97CB481C-8E53-4368-BA72-3D84CCDB1998}" type="slidenum">
              <a:rPr lang="de-DE"/>
              <a:pPr>
                <a:defRPr/>
              </a:pPr>
              <a:t>‹N›</a:t>
            </a:fld>
            <a:endParaRPr lang="de-DE"/>
          </a:p>
        </p:txBody>
      </p:sp>
    </p:spTree>
    <p:extLst>
      <p:ext uri="{BB962C8B-B14F-4D97-AF65-F5344CB8AC3E}">
        <p14:creationId xmlns:p14="http://schemas.microsoft.com/office/powerpoint/2010/main" xmlns="" val="138631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PON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838200" y="1752600"/>
            <a:ext cx="7467600" cy="3581400"/>
          </a:xfrm>
        </p:spPr>
        <p:txBody>
          <a:bodyPr>
            <a:noAutofit/>
          </a:bodyPr>
          <a:lstStyle>
            <a:lvl1pPr>
              <a:buFont typeface="Arial"/>
              <a:buNone/>
              <a:defRPr sz="1800" baseline="0">
                <a:latin typeface="Arial"/>
                <a:cs typeface="Arial"/>
              </a:defRPr>
            </a:lvl1pPr>
            <a:lvl2pPr>
              <a:buFont typeface="Arial"/>
              <a:buChar char="•"/>
              <a:defRPr sz="1800">
                <a:latin typeface="Arial"/>
                <a:cs typeface="Arial"/>
              </a:defRPr>
            </a:lvl2pPr>
            <a:lvl3pPr>
              <a:defRPr sz="1800">
                <a:latin typeface="Arial"/>
                <a:cs typeface="Arial"/>
              </a:defRPr>
            </a:lvl3pPr>
            <a:lvl4pPr>
              <a:buFont typeface="Arial"/>
              <a:buChar char="•"/>
              <a:defRPr sz="1800">
                <a:latin typeface="Arial"/>
                <a:cs typeface="Arial"/>
              </a:defRPr>
            </a:lvl4pPr>
            <a:lvl5pPr>
              <a:buFont typeface="Arial"/>
              <a:buChar char="•"/>
              <a:defRPr sz="1800">
                <a:latin typeface="Arial"/>
                <a:cs typeface="Arial"/>
              </a:defRPr>
            </a:lvl5pPr>
            <a:lvl6pPr>
              <a:defRPr sz="1800">
                <a:latin typeface="Arial"/>
                <a:cs typeface="Arial"/>
              </a:defRPr>
            </a:lvl6pPr>
            <a:lvl7pPr>
              <a:defRPr sz="1800">
                <a:latin typeface="Arial"/>
                <a:cs typeface="Arial"/>
              </a:defRPr>
            </a:lvl7pPr>
            <a:lvl8pPr>
              <a:defRPr sz="1800">
                <a:latin typeface="Arial"/>
                <a:cs typeface="Arial"/>
              </a:defRPr>
            </a:lvl8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dirty="0"/>
          </a:p>
        </p:txBody>
      </p:sp>
      <p:sp>
        <p:nvSpPr>
          <p:cNvPr id="10" name="Textplatzhalter 9"/>
          <p:cNvSpPr>
            <a:spLocks noGrp="1"/>
          </p:cNvSpPr>
          <p:nvPr>
            <p:ph type="body" sz="quarter" idx="11"/>
          </p:nvPr>
        </p:nvSpPr>
        <p:spPr>
          <a:xfrm>
            <a:off x="457200" y="871800"/>
            <a:ext cx="8229600" cy="576000"/>
          </a:xfrm>
        </p:spPr>
        <p:txBody>
          <a:bodyPr anchor="ctr"/>
          <a:lstStyle>
            <a:lvl1pPr algn="ctr">
              <a:buNone/>
              <a:defRPr b="1">
                <a:latin typeface="Arial"/>
                <a:cs typeface="Arial"/>
              </a:defRPr>
            </a:lvl1pPr>
          </a:lstStyle>
          <a:p>
            <a:pPr lvl="0"/>
            <a:r>
              <a:rPr lang="it-IT" smtClean="0"/>
              <a:t>Fare clic per modificare stili del testo dello schema</a:t>
            </a:r>
          </a:p>
        </p:txBody>
      </p:sp>
      <p:sp>
        <p:nvSpPr>
          <p:cNvPr id="4" name="Foliennummernplatzhalter 5"/>
          <p:cNvSpPr>
            <a:spLocks noGrp="1"/>
          </p:cNvSpPr>
          <p:nvPr>
            <p:ph type="sldNum" sz="quarter" idx="12"/>
          </p:nvPr>
        </p:nvSpPr>
        <p:spPr>
          <a:xfrm>
            <a:off x="4229100" y="5715000"/>
            <a:ext cx="685800" cy="365125"/>
          </a:xfrm>
        </p:spPr>
        <p:txBody>
          <a:bodyPr/>
          <a:lstStyle>
            <a:lvl1pPr algn="ctr">
              <a:defRPr smtClean="0">
                <a:solidFill>
                  <a:schemeClr val="tx1"/>
                </a:solidFill>
                <a:latin typeface="Arial" charset="0"/>
                <a:cs typeface="Arial" charset="0"/>
              </a:defRPr>
            </a:lvl1pPr>
          </a:lstStyle>
          <a:p>
            <a:pPr>
              <a:defRPr/>
            </a:pPr>
            <a:fld id="{B948FE23-5712-48E8-B85F-48D24356EF3A}" type="slidenum">
              <a:rPr lang="de-DE"/>
              <a:pPr>
                <a:defRPr/>
              </a:pPr>
              <a:t>‹N›</a:t>
            </a:fld>
            <a:endParaRPr lang="de-DE"/>
          </a:p>
        </p:txBody>
      </p:sp>
    </p:spTree>
    <p:extLst>
      <p:ext uri="{BB962C8B-B14F-4D97-AF65-F5344CB8AC3E}">
        <p14:creationId xmlns:p14="http://schemas.microsoft.com/office/powerpoint/2010/main" xmlns="" val="204743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it-IT" smtClean="0"/>
              <a:t>Fare clic per modificare lo stile del titolo</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de-DE"/>
          </a:p>
        </p:txBody>
      </p:sp>
      <p:sp>
        <p:nvSpPr>
          <p:cNvPr id="4" name="Datumsplatzhalter 3"/>
          <p:cNvSpPr>
            <a:spLocks noGrp="1"/>
          </p:cNvSpPr>
          <p:nvPr>
            <p:ph type="dt" sz="half" idx="10"/>
          </p:nvPr>
        </p:nvSpPr>
        <p:spPr/>
        <p:txBody>
          <a:bodyPr/>
          <a:lstStyle>
            <a:lvl1pPr>
              <a:defRPr/>
            </a:lvl1pPr>
          </a:lstStyle>
          <a:p>
            <a:pPr>
              <a:defRPr/>
            </a:pPr>
            <a:fld id="{27A59B1A-8E3A-4149-BD78-7FAA255E5D40}" type="datetime1">
              <a:rPr lang="de-DE"/>
              <a:pPr>
                <a:defRPr/>
              </a:pPr>
              <a:t>07.06.2012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0B6A2A4C-6EC3-411B-9FBC-A64B404B25DE}" type="slidenum">
              <a:rPr lang="de-DE"/>
              <a:pPr>
                <a:defRPr/>
              </a:pPr>
              <a:t>‹N›</a:t>
            </a:fld>
            <a:endParaRPr lang="de-DE"/>
          </a:p>
        </p:txBody>
      </p:sp>
    </p:spTree>
    <p:extLst>
      <p:ext uri="{BB962C8B-B14F-4D97-AF65-F5344CB8AC3E}">
        <p14:creationId xmlns:p14="http://schemas.microsoft.com/office/powerpoint/2010/main" xmlns="" val="35889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smtClean="0"/>
              <a:t>Fare clic per modificare lo stile del titolo</a:t>
            </a:r>
            <a:endParaRPr lang="de-DE"/>
          </a:p>
        </p:txBody>
      </p:sp>
      <p:sp>
        <p:nvSpPr>
          <p:cNvPr id="3" name="Inhaltsplatzhalt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Datumsplatzhalter 3"/>
          <p:cNvSpPr>
            <a:spLocks noGrp="1"/>
          </p:cNvSpPr>
          <p:nvPr>
            <p:ph type="dt" sz="half" idx="10"/>
          </p:nvPr>
        </p:nvSpPr>
        <p:spPr/>
        <p:txBody>
          <a:bodyPr/>
          <a:lstStyle>
            <a:lvl1pPr>
              <a:defRPr/>
            </a:lvl1pPr>
          </a:lstStyle>
          <a:p>
            <a:pPr>
              <a:defRPr/>
            </a:pPr>
            <a:fld id="{F18958F0-2C95-4C29-8A60-92112183FECE}" type="datetime1">
              <a:rPr lang="de-DE"/>
              <a:pPr>
                <a:defRPr/>
              </a:pPr>
              <a:t>07.06.2012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34B46BCB-A079-47CD-BD5B-34BE57B6E0BD}" type="slidenum">
              <a:rPr lang="de-DE"/>
              <a:pPr>
                <a:defRPr/>
              </a:pPr>
              <a:t>‹N›</a:t>
            </a:fld>
            <a:endParaRPr lang="de-DE"/>
          </a:p>
        </p:txBody>
      </p:sp>
    </p:spTree>
    <p:extLst>
      <p:ext uri="{BB962C8B-B14F-4D97-AF65-F5344CB8AC3E}">
        <p14:creationId xmlns:p14="http://schemas.microsoft.com/office/powerpoint/2010/main" xmlns="" val="180547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umsplatzhalter 3"/>
          <p:cNvSpPr>
            <a:spLocks noGrp="1"/>
          </p:cNvSpPr>
          <p:nvPr>
            <p:ph type="dt" sz="half" idx="10"/>
          </p:nvPr>
        </p:nvSpPr>
        <p:spPr/>
        <p:txBody>
          <a:bodyPr/>
          <a:lstStyle>
            <a:lvl1pPr>
              <a:defRPr/>
            </a:lvl1pPr>
          </a:lstStyle>
          <a:p>
            <a:pPr>
              <a:defRPr/>
            </a:pPr>
            <a:fld id="{0764A516-40D4-4C0E-BA06-488E1A2133C9}" type="datetime1">
              <a:rPr lang="de-DE"/>
              <a:pPr>
                <a:defRPr/>
              </a:pPr>
              <a:t>07.06.2012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443A4E19-5F12-4751-935B-477741067909}" type="slidenum">
              <a:rPr lang="de-DE"/>
              <a:pPr>
                <a:defRPr/>
              </a:pPr>
              <a:t>‹N›</a:t>
            </a:fld>
            <a:endParaRPr lang="de-DE"/>
          </a:p>
        </p:txBody>
      </p:sp>
    </p:spTree>
    <p:extLst>
      <p:ext uri="{BB962C8B-B14F-4D97-AF65-F5344CB8AC3E}">
        <p14:creationId xmlns:p14="http://schemas.microsoft.com/office/powerpoint/2010/main" xmlns="" val="153910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smtClean="0"/>
              <a:t>Fare clic per modificare lo stile del titolo</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5" name="Datumsplatzhalter 3"/>
          <p:cNvSpPr>
            <a:spLocks noGrp="1"/>
          </p:cNvSpPr>
          <p:nvPr>
            <p:ph type="dt" sz="half" idx="10"/>
          </p:nvPr>
        </p:nvSpPr>
        <p:spPr/>
        <p:txBody>
          <a:bodyPr/>
          <a:lstStyle>
            <a:lvl1pPr>
              <a:defRPr/>
            </a:lvl1pPr>
          </a:lstStyle>
          <a:p>
            <a:pPr>
              <a:defRPr/>
            </a:pPr>
            <a:fld id="{A95E6426-B1A0-4482-8AFD-5B346A5508DC}" type="datetime1">
              <a:rPr lang="de-DE"/>
              <a:pPr>
                <a:defRPr/>
              </a:pPr>
              <a:t>07.06.2012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01D4D091-2B10-4E11-9C51-F7D01534EABF}" type="slidenum">
              <a:rPr lang="de-DE"/>
              <a:pPr>
                <a:defRPr/>
              </a:pPr>
              <a:t>‹N›</a:t>
            </a:fld>
            <a:endParaRPr lang="de-DE"/>
          </a:p>
        </p:txBody>
      </p:sp>
    </p:spTree>
    <p:extLst>
      <p:ext uri="{BB962C8B-B14F-4D97-AF65-F5344CB8AC3E}">
        <p14:creationId xmlns:p14="http://schemas.microsoft.com/office/powerpoint/2010/main" xmlns="" val="13342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it-IT" smtClean="0"/>
              <a:t>Fare clic per modificare lo stile del titolo</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de-DE"/>
          </a:p>
        </p:txBody>
      </p:sp>
      <p:sp>
        <p:nvSpPr>
          <p:cNvPr id="7" name="Datumsplatzhalter 3"/>
          <p:cNvSpPr>
            <a:spLocks noGrp="1"/>
          </p:cNvSpPr>
          <p:nvPr>
            <p:ph type="dt" sz="half" idx="10"/>
          </p:nvPr>
        </p:nvSpPr>
        <p:spPr/>
        <p:txBody>
          <a:bodyPr/>
          <a:lstStyle>
            <a:lvl1pPr>
              <a:defRPr/>
            </a:lvl1pPr>
          </a:lstStyle>
          <a:p>
            <a:pPr>
              <a:defRPr/>
            </a:pPr>
            <a:fld id="{AD1FCD73-0C18-4921-8BDA-9C0D76129923}" type="datetime1">
              <a:rPr lang="de-DE"/>
              <a:pPr>
                <a:defRPr/>
              </a:pPr>
              <a:t>07.06.2012</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en-US"/>
          </a:p>
        </p:txBody>
      </p:sp>
      <p:sp>
        <p:nvSpPr>
          <p:cNvPr id="9" name="Foliennummernplatzhalter 5"/>
          <p:cNvSpPr>
            <a:spLocks noGrp="1"/>
          </p:cNvSpPr>
          <p:nvPr>
            <p:ph type="sldNum" sz="quarter" idx="12"/>
          </p:nvPr>
        </p:nvSpPr>
        <p:spPr/>
        <p:txBody>
          <a:bodyPr/>
          <a:lstStyle>
            <a:lvl1pPr>
              <a:defRPr/>
            </a:lvl1pPr>
          </a:lstStyle>
          <a:p>
            <a:pPr>
              <a:defRPr/>
            </a:pPr>
            <a:fld id="{36E2CB5F-4096-4783-9CFB-90897D18FB42}" type="slidenum">
              <a:rPr lang="de-DE"/>
              <a:pPr>
                <a:defRPr/>
              </a:pPr>
              <a:t>‹N›</a:t>
            </a:fld>
            <a:endParaRPr lang="de-DE"/>
          </a:p>
        </p:txBody>
      </p:sp>
    </p:spTree>
    <p:extLst>
      <p:ext uri="{BB962C8B-B14F-4D97-AF65-F5344CB8AC3E}">
        <p14:creationId xmlns:p14="http://schemas.microsoft.com/office/powerpoint/2010/main" xmlns="" val="395717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smtClean="0"/>
              <a:t>Fare clic per modificare lo stile del titolo</a:t>
            </a:r>
            <a:endParaRPr lang="de-DE"/>
          </a:p>
        </p:txBody>
      </p:sp>
      <p:sp>
        <p:nvSpPr>
          <p:cNvPr id="3" name="Datumsplatzhalter 3"/>
          <p:cNvSpPr>
            <a:spLocks noGrp="1"/>
          </p:cNvSpPr>
          <p:nvPr>
            <p:ph type="dt" sz="half" idx="10"/>
          </p:nvPr>
        </p:nvSpPr>
        <p:spPr/>
        <p:txBody>
          <a:bodyPr/>
          <a:lstStyle>
            <a:lvl1pPr>
              <a:defRPr/>
            </a:lvl1pPr>
          </a:lstStyle>
          <a:p>
            <a:pPr>
              <a:defRPr/>
            </a:pPr>
            <a:fld id="{67FC808D-7595-47E7-A069-4E9981167C91}" type="datetime1">
              <a:rPr lang="de-DE"/>
              <a:pPr>
                <a:defRPr/>
              </a:pPr>
              <a:t>07.06.2012</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en-US"/>
          </a:p>
        </p:txBody>
      </p:sp>
      <p:sp>
        <p:nvSpPr>
          <p:cNvPr id="5" name="Foliennummernplatzhalter 5"/>
          <p:cNvSpPr>
            <a:spLocks noGrp="1"/>
          </p:cNvSpPr>
          <p:nvPr>
            <p:ph type="sldNum" sz="quarter" idx="12"/>
          </p:nvPr>
        </p:nvSpPr>
        <p:spPr/>
        <p:txBody>
          <a:bodyPr/>
          <a:lstStyle>
            <a:lvl1pPr>
              <a:defRPr/>
            </a:lvl1pPr>
          </a:lstStyle>
          <a:p>
            <a:pPr>
              <a:defRPr/>
            </a:pPr>
            <a:fld id="{6A3E6AFF-A437-4C0C-A701-92E60BDB460F}" type="slidenum">
              <a:rPr lang="de-DE"/>
              <a:pPr>
                <a:defRPr/>
              </a:pPr>
              <a:t>‹N›</a:t>
            </a:fld>
            <a:endParaRPr lang="de-DE"/>
          </a:p>
        </p:txBody>
      </p:sp>
    </p:spTree>
    <p:extLst>
      <p:ext uri="{BB962C8B-B14F-4D97-AF65-F5344CB8AC3E}">
        <p14:creationId xmlns:p14="http://schemas.microsoft.com/office/powerpoint/2010/main" xmlns="" val="409451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3D73F8B9-909A-471D-94EB-2864A4CC2E32}" type="datetime1">
              <a:rPr lang="de-DE"/>
              <a:pPr>
                <a:defRPr/>
              </a:pPr>
              <a:t>07.06.2012</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en-US"/>
          </a:p>
        </p:txBody>
      </p:sp>
      <p:sp>
        <p:nvSpPr>
          <p:cNvPr id="4" name="Foliennummernplatzhalter 5"/>
          <p:cNvSpPr>
            <a:spLocks noGrp="1"/>
          </p:cNvSpPr>
          <p:nvPr>
            <p:ph type="sldNum" sz="quarter" idx="12"/>
          </p:nvPr>
        </p:nvSpPr>
        <p:spPr/>
        <p:txBody>
          <a:bodyPr/>
          <a:lstStyle>
            <a:lvl1pPr>
              <a:defRPr/>
            </a:lvl1pPr>
          </a:lstStyle>
          <a:p>
            <a:pPr>
              <a:defRPr/>
            </a:pPr>
            <a:fld id="{C91E0BAB-0C48-413A-9F60-48E8D7A364BE}" type="slidenum">
              <a:rPr lang="de-DE"/>
              <a:pPr>
                <a:defRPr/>
              </a:pPr>
              <a:t>‹N›</a:t>
            </a:fld>
            <a:endParaRPr lang="de-DE"/>
          </a:p>
        </p:txBody>
      </p:sp>
    </p:spTree>
    <p:extLst>
      <p:ext uri="{BB962C8B-B14F-4D97-AF65-F5344CB8AC3E}">
        <p14:creationId xmlns:p14="http://schemas.microsoft.com/office/powerpoint/2010/main" xmlns="" val="132914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smtClean="0"/>
              <a:t>Mastertitelformat bearbeiten</a:t>
            </a:r>
            <a:endParaRPr lang="de-DE"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7" charset="0"/>
              </a:defRPr>
            </a:lvl1pPr>
          </a:lstStyle>
          <a:p>
            <a:pPr>
              <a:defRPr/>
            </a:pPr>
            <a:fld id="{2C52ACD2-77E2-40B9-99F1-CB058FD82DC4}" type="datetime1">
              <a:rPr lang="de-DE"/>
              <a:pPr>
                <a:defRPr/>
              </a:pPr>
              <a:t>07.06.2012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07" charset="0"/>
              </a:defRPr>
            </a:lvl1pPr>
          </a:lstStyle>
          <a:p>
            <a:pPr>
              <a:defRPr/>
            </a:pPr>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7" charset="0"/>
              </a:defRPr>
            </a:lvl1pPr>
          </a:lstStyle>
          <a:p>
            <a:pPr>
              <a:defRPr/>
            </a:pPr>
            <a:fld id="{24D8BF64-2299-4A79-BA18-C454689197E1}" type="slidenum">
              <a:rPr lang="de-DE"/>
              <a:pPr>
                <a:defRPr/>
              </a:pPr>
              <a:t>‹N›</a:t>
            </a:fld>
            <a:endParaRPr lang="de-DE"/>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7" charset="-128"/>
          <a:cs typeface="+mj-cs"/>
        </a:defRPr>
      </a:lvl1pPr>
      <a:lvl2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2pPr>
      <a:lvl3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3pPr>
      <a:lvl4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4pPr>
      <a:lvl5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5pPr>
      <a:lvl6pPr marL="4572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6pPr>
      <a:lvl7pPr marL="9144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7pPr>
      <a:lvl8pPr marL="13716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8pPr>
      <a:lvl9pPr marL="18288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sz="quarter" idx="10"/>
          </p:nvPr>
        </p:nvSpPr>
        <p:spPr>
          <a:xfrm>
            <a:off x="609600" y="3897052"/>
            <a:ext cx="7924800" cy="936104"/>
          </a:xfrm>
        </p:spPr>
        <p:txBody>
          <a:bodyPr/>
          <a:lstStyle/>
          <a:p>
            <a:r>
              <a:rPr lang="en-US" sz="2400" dirty="0" smtClean="0"/>
              <a:t>Bruno Dente, </a:t>
            </a:r>
            <a:r>
              <a:rPr lang="en-US" sz="2400" dirty="0" err="1" smtClean="0"/>
              <a:t>Politecnico</a:t>
            </a:r>
            <a:r>
              <a:rPr lang="en-US" sz="2400" dirty="0" smtClean="0"/>
              <a:t> di Milano</a:t>
            </a:r>
          </a:p>
          <a:p>
            <a:r>
              <a:rPr lang="en-US" sz="2400" dirty="0" smtClean="0"/>
              <a:t>Aalborg, 14.06.12</a:t>
            </a:r>
            <a:endParaRPr lang="en-US" sz="2400" dirty="0" smtClean="0">
              <a:latin typeface="Arial" charset="0"/>
              <a:cs typeface="Arial" charset="0"/>
            </a:endParaRPr>
          </a:p>
          <a:p>
            <a:pPr algn="l"/>
            <a:endParaRPr lang="en-US" sz="2000" dirty="0">
              <a:solidFill>
                <a:srgbClr val="FF0000"/>
              </a:solidFill>
            </a:endParaRPr>
          </a:p>
        </p:txBody>
      </p:sp>
      <p:sp>
        <p:nvSpPr>
          <p:cNvPr id="4099" name="Text Placeholder 2"/>
          <p:cNvSpPr>
            <a:spLocks noGrp="1"/>
          </p:cNvSpPr>
          <p:nvPr>
            <p:ph type="body" sz="quarter" idx="12"/>
          </p:nvPr>
        </p:nvSpPr>
        <p:spPr>
          <a:xfrm>
            <a:off x="2622080" y="2286000"/>
            <a:ext cx="5791200" cy="1143000"/>
          </a:xfrm>
        </p:spPr>
        <p:txBody>
          <a:bodyPr>
            <a:normAutofit/>
          </a:bodyPr>
          <a:lstStyle/>
          <a:p>
            <a:pPr algn="l"/>
            <a:r>
              <a:rPr lang="en-US" sz="2800" dirty="0" smtClean="0">
                <a:latin typeface="Arial" charset="0"/>
                <a:cs typeface="Arial" charset="0"/>
              </a:rPr>
              <a:t>INSTITUTIONAL </a:t>
            </a:r>
            <a:r>
              <a:rPr lang="en-US" sz="2800" dirty="0">
                <a:latin typeface="Arial" charset="0"/>
                <a:cs typeface="Arial" charset="0"/>
              </a:rPr>
              <a:t>CAPACITY </a:t>
            </a:r>
            <a:endParaRPr lang="en-US" sz="2800" dirty="0" smtClean="0">
              <a:latin typeface="Arial" charset="0"/>
              <a:cs typeface="Arial" charset="0"/>
            </a:endParaRPr>
          </a:p>
          <a:p>
            <a:pPr algn="l"/>
            <a:r>
              <a:rPr lang="en-US" sz="2800" dirty="0" smtClean="0">
                <a:latin typeface="Arial" charset="0"/>
                <a:cs typeface="Arial" charset="0"/>
              </a:rPr>
              <a:t>FOR </a:t>
            </a:r>
            <a:r>
              <a:rPr lang="en-US" sz="2800" dirty="0">
                <a:latin typeface="Arial" charset="0"/>
                <a:cs typeface="Arial" charset="0"/>
              </a:rPr>
              <a:t>TERRITORIAL DEVELOPMENT </a:t>
            </a:r>
            <a:endParaRPr lang="en-US" sz="2800" dirty="0" smtClean="0">
              <a:latin typeface="Arial" charset="0"/>
              <a:cs typeface="Arial" charset="0"/>
            </a:endParaRPr>
          </a:p>
        </p:txBody>
      </p:sp>
      <p:pic>
        <p:nvPicPr>
          <p:cNvPr id="14338" name="Picture 2" descr="insted logo"/>
          <p:cNvPicPr>
            <a:picLocks noChangeAspect="1" noChangeArrowheads="1"/>
          </p:cNvPicPr>
          <p:nvPr/>
        </p:nvPicPr>
        <p:blipFill>
          <a:blip r:embed="rId3"/>
          <a:srcRect/>
          <a:stretch>
            <a:fillRect/>
          </a:stretch>
        </p:blipFill>
        <p:spPr bwMode="auto">
          <a:xfrm>
            <a:off x="1193330" y="2286000"/>
            <a:ext cx="1428750" cy="10287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755576" y="1447799"/>
            <a:ext cx="7632848" cy="4632325"/>
          </a:xfrm>
        </p:spPr>
        <p:txBody>
          <a:bodyPr/>
          <a:lstStyle/>
          <a:p>
            <a:pPr marL="0" indent="0"/>
            <a:r>
              <a:rPr lang="en-US" sz="2000" b="1" i="1" dirty="0" smtClean="0">
                <a:latin typeface="Arial" charset="0"/>
                <a:cs typeface="Arial" charset="0"/>
              </a:rPr>
              <a:t>CBPs can break path dependency and improve capacity, no matter the starting level of development</a:t>
            </a:r>
          </a:p>
          <a:p>
            <a:pPr>
              <a:spcBef>
                <a:spcPts val="1800"/>
              </a:spcBef>
            </a:pPr>
            <a:r>
              <a:rPr lang="en-US" sz="2000" b="1" dirty="0" smtClean="0">
                <a:latin typeface="Arial" charset="0"/>
                <a:cs typeface="Arial" charset="0"/>
              </a:rPr>
              <a:t>TYPE ONE IC:</a:t>
            </a:r>
          </a:p>
          <a:p>
            <a:pPr>
              <a:buFontTx/>
              <a:buChar char="-"/>
            </a:pPr>
            <a:r>
              <a:rPr lang="en-US" sz="2000" i="1" dirty="0" smtClean="0">
                <a:latin typeface="Arial" charset="0"/>
                <a:cs typeface="Arial" charset="0"/>
              </a:rPr>
              <a:t>All CBPs can improve type one IC, but variable levels of specificity and different impacts on receiving administrations</a:t>
            </a:r>
            <a:endParaRPr lang="en-US" sz="2000" b="1" dirty="0" smtClean="0">
              <a:latin typeface="Arial" charset="0"/>
              <a:cs typeface="Arial" charset="0"/>
            </a:endParaRPr>
          </a:p>
          <a:p>
            <a:pPr>
              <a:spcBef>
                <a:spcPts val="600"/>
              </a:spcBef>
            </a:pPr>
            <a:r>
              <a:rPr lang="en-US" sz="2000" b="1" dirty="0" smtClean="0">
                <a:latin typeface="Arial" charset="0"/>
                <a:cs typeface="Arial" charset="0"/>
              </a:rPr>
              <a:t>TYPE TWO IC: </a:t>
            </a:r>
          </a:p>
          <a:p>
            <a:pPr>
              <a:buFontTx/>
              <a:buChar char="-"/>
            </a:pPr>
            <a:r>
              <a:rPr lang="en-US" sz="2000" i="1" dirty="0" smtClean="0">
                <a:latin typeface="Arial" charset="0"/>
                <a:cs typeface="Arial" charset="0"/>
              </a:rPr>
              <a:t>Effects will be observable in the future, BUT procedures can activate type two IC in the short run (e.g. Toscana, Sicilia, </a:t>
            </a:r>
            <a:r>
              <a:rPr lang="en-US" sz="2000" i="1" dirty="0" err="1" smtClean="0">
                <a:latin typeface="Arial" charset="0"/>
                <a:cs typeface="Arial" charset="0"/>
              </a:rPr>
              <a:t>Dolnoslaskie</a:t>
            </a:r>
            <a:r>
              <a:rPr lang="en-US" sz="2000" i="1" dirty="0" smtClean="0">
                <a:latin typeface="Arial" charset="0"/>
                <a:cs typeface="Arial" charset="0"/>
              </a:rPr>
              <a:t>)</a:t>
            </a:r>
            <a:endParaRPr lang="en-US" sz="2000" b="1" dirty="0" smtClean="0">
              <a:latin typeface="Arial" charset="0"/>
              <a:cs typeface="Arial" charset="0"/>
            </a:endParaRPr>
          </a:p>
          <a:p>
            <a:pPr>
              <a:spcBef>
                <a:spcPts val="600"/>
              </a:spcBef>
            </a:pPr>
            <a:r>
              <a:rPr lang="en-US" sz="2000" b="1" dirty="0" smtClean="0">
                <a:latin typeface="Arial" charset="0"/>
                <a:cs typeface="Arial" charset="0"/>
              </a:rPr>
              <a:t>TYPE THREE IC:</a:t>
            </a:r>
          </a:p>
          <a:p>
            <a:pPr>
              <a:buFontTx/>
              <a:buChar char="-"/>
            </a:pPr>
            <a:r>
              <a:rPr lang="en-US" sz="2000" i="1" dirty="0" smtClean="0">
                <a:latin typeface="Arial" charset="0"/>
                <a:cs typeface="Arial" charset="0"/>
              </a:rPr>
              <a:t>Permanent and integrated institutional innovations can help fixing type three capacity gaps</a:t>
            </a:r>
          </a:p>
        </p:txBody>
      </p:sp>
      <p:sp>
        <p:nvSpPr>
          <p:cNvPr id="5123" name="Text Placeholder 2"/>
          <p:cNvSpPr>
            <a:spLocks noGrp="1"/>
          </p:cNvSpPr>
          <p:nvPr>
            <p:ph type="body" sz="quarter" idx="11"/>
          </p:nvPr>
        </p:nvSpPr>
        <p:spPr>
          <a:xfrm>
            <a:off x="0" y="871538"/>
            <a:ext cx="7319664" cy="576262"/>
          </a:xfrm>
        </p:spPr>
        <p:txBody>
          <a:bodyPr/>
          <a:lstStyle/>
          <a:p>
            <a:r>
              <a:rPr lang="en-US" dirty="0" smtClean="0">
                <a:latin typeface="Arial" charset="0"/>
                <a:cs typeface="Arial" charset="0"/>
              </a:rPr>
              <a:t>CBP and Institutional Capacity</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10</a:t>
            </a:fld>
            <a:endParaRPr lang="de-DE"/>
          </a:p>
        </p:txBody>
      </p:sp>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2"/>
          <p:cNvSpPr>
            <a:spLocks noGrp="1"/>
          </p:cNvSpPr>
          <p:nvPr>
            <p:ph type="body" sz="quarter" idx="11"/>
          </p:nvPr>
        </p:nvSpPr>
        <p:spPr>
          <a:xfrm>
            <a:off x="457200" y="871538"/>
            <a:ext cx="8229600" cy="576262"/>
          </a:xfrm>
        </p:spPr>
        <p:txBody>
          <a:bodyPr/>
          <a:lstStyle/>
          <a:p>
            <a:r>
              <a:rPr lang="en-US" dirty="0" smtClean="0">
                <a:latin typeface="Arial" charset="0"/>
                <a:cs typeface="Arial" charset="0"/>
              </a:rPr>
              <a:t>CBP and Institutional Capacity</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11</a:t>
            </a:fld>
            <a:endParaRPr lang="de-DE"/>
          </a:p>
        </p:txBody>
      </p:sp>
      <p:graphicFrame>
        <p:nvGraphicFramePr>
          <p:cNvPr id="6" name="Tabella 5"/>
          <p:cNvGraphicFramePr>
            <a:graphicFrameLocks noGrp="1"/>
          </p:cNvGraphicFramePr>
          <p:nvPr/>
        </p:nvGraphicFramePr>
        <p:xfrm>
          <a:off x="1061610" y="2132856"/>
          <a:ext cx="7020780" cy="3086058"/>
        </p:xfrm>
        <a:graphic>
          <a:graphicData uri="http://schemas.openxmlformats.org/drawingml/2006/table">
            <a:tbl>
              <a:tblPr/>
              <a:tblGrid>
                <a:gridCol w="2144786"/>
                <a:gridCol w="1564647"/>
                <a:gridCol w="1565663"/>
                <a:gridCol w="1745684"/>
              </a:tblGrid>
              <a:tr h="514343">
                <a:tc>
                  <a:txBody>
                    <a:bodyPr/>
                    <a:lstStyle/>
                    <a:p>
                      <a:pPr algn="l">
                        <a:lnSpc>
                          <a:spcPts val="1600"/>
                        </a:lnSpc>
                        <a:spcBef>
                          <a:spcPts val="600"/>
                        </a:spcBef>
                        <a:spcAft>
                          <a:spcPts val="600"/>
                        </a:spcAft>
                      </a:pPr>
                      <a:r>
                        <a:rPr lang="en-GB" sz="1800" b="1" dirty="0">
                          <a:latin typeface="Arial"/>
                          <a:ea typeface="Times New Roman"/>
                          <a:cs typeface="Times New Roman"/>
                        </a:rPr>
                        <a:t>CBPs</a:t>
                      </a:r>
                      <a:endParaRPr lang="it-IT" sz="18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TYPE one IC</a:t>
                      </a:r>
                      <a:endParaRPr lang="it-IT" sz="180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TYPE two IC</a:t>
                      </a:r>
                      <a:endParaRPr lang="it-IT" sz="180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TYPE three IC</a:t>
                      </a:r>
                      <a:endParaRPr lang="it-IT" sz="180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43">
                <a:tc>
                  <a:txBody>
                    <a:bodyPr/>
                    <a:lstStyle/>
                    <a:p>
                      <a:pPr algn="l">
                        <a:lnSpc>
                          <a:spcPts val="1600"/>
                        </a:lnSpc>
                        <a:spcBef>
                          <a:spcPts val="600"/>
                        </a:spcBef>
                        <a:spcAft>
                          <a:spcPts val="600"/>
                        </a:spcAft>
                      </a:pPr>
                      <a:r>
                        <a:rPr lang="en-GB" sz="1800" b="1" dirty="0">
                          <a:latin typeface="Arial"/>
                          <a:ea typeface="Times New Roman"/>
                          <a:cs typeface="Times New Roman"/>
                        </a:rPr>
                        <a:t>Staffing</a:t>
                      </a:r>
                      <a:endParaRPr lang="it-IT" sz="18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a:t>
                      </a:r>
                      <a:endParaRPr lang="it-IT" sz="1800" b="1">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43">
                <a:tc>
                  <a:txBody>
                    <a:bodyPr/>
                    <a:lstStyle/>
                    <a:p>
                      <a:pPr algn="l">
                        <a:lnSpc>
                          <a:spcPts val="1600"/>
                        </a:lnSpc>
                        <a:spcBef>
                          <a:spcPts val="600"/>
                        </a:spcBef>
                        <a:spcAft>
                          <a:spcPts val="600"/>
                        </a:spcAft>
                      </a:pPr>
                      <a:r>
                        <a:rPr lang="en-GB" sz="1800" b="1" dirty="0">
                          <a:latin typeface="Arial"/>
                          <a:ea typeface="Times New Roman"/>
                          <a:cs typeface="Times New Roman"/>
                        </a:rPr>
                        <a:t>Training</a:t>
                      </a:r>
                      <a:endParaRPr lang="it-IT" sz="18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a:t>
                      </a:r>
                      <a:endParaRPr lang="it-IT" sz="1800" b="1">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a:t>
                      </a:r>
                      <a:endParaRPr lang="it-IT" sz="1800" b="1">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43">
                <a:tc>
                  <a:txBody>
                    <a:bodyPr/>
                    <a:lstStyle/>
                    <a:p>
                      <a:pPr algn="l">
                        <a:lnSpc>
                          <a:spcPts val="1600"/>
                        </a:lnSpc>
                        <a:spcBef>
                          <a:spcPts val="600"/>
                        </a:spcBef>
                        <a:spcAft>
                          <a:spcPts val="600"/>
                        </a:spcAft>
                      </a:pPr>
                      <a:r>
                        <a:rPr lang="en-GB" sz="1800" b="1" dirty="0">
                          <a:latin typeface="Arial"/>
                          <a:ea typeface="Times New Roman"/>
                          <a:cs typeface="Times New Roman"/>
                        </a:rPr>
                        <a:t>Networking</a:t>
                      </a:r>
                      <a:endParaRPr lang="it-IT" sz="18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endParaRPr lang="en-GB"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endParaRPr lang="en-GB"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43">
                <a:tc>
                  <a:txBody>
                    <a:bodyPr/>
                    <a:lstStyle/>
                    <a:p>
                      <a:pPr algn="l">
                        <a:lnSpc>
                          <a:spcPts val="1600"/>
                        </a:lnSpc>
                        <a:spcBef>
                          <a:spcPts val="600"/>
                        </a:spcBef>
                        <a:spcAft>
                          <a:spcPts val="600"/>
                        </a:spcAft>
                      </a:pPr>
                      <a:r>
                        <a:rPr lang="en-GB" sz="1800" b="1">
                          <a:latin typeface="Arial"/>
                          <a:ea typeface="Times New Roman"/>
                          <a:cs typeface="Times New Roman"/>
                        </a:rPr>
                        <a:t>Procedures</a:t>
                      </a:r>
                      <a:endParaRPr lang="it-IT" sz="180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endParaRPr lang="en-GB"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smtClean="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43">
                <a:tc>
                  <a:txBody>
                    <a:bodyPr/>
                    <a:lstStyle/>
                    <a:p>
                      <a:pPr algn="l">
                        <a:lnSpc>
                          <a:spcPts val="1600"/>
                        </a:lnSpc>
                        <a:spcBef>
                          <a:spcPts val="600"/>
                        </a:spcBef>
                        <a:spcAft>
                          <a:spcPts val="600"/>
                        </a:spcAft>
                      </a:pPr>
                      <a:r>
                        <a:rPr lang="en-GB" sz="1800" b="1" dirty="0">
                          <a:latin typeface="Arial"/>
                          <a:ea typeface="Times New Roman"/>
                          <a:cs typeface="Times New Roman"/>
                        </a:rPr>
                        <a:t>Institutional </a:t>
                      </a:r>
                      <a:r>
                        <a:rPr lang="en-GB" sz="1800" b="1" dirty="0" smtClean="0">
                          <a:latin typeface="Arial"/>
                          <a:ea typeface="Times New Roman"/>
                          <a:cs typeface="Times New Roman"/>
                        </a:rPr>
                        <a:t>innovations</a:t>
                      </a:r>
                      <a:endParaRPr lang="it-IT" sz="18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a:latin typeface="Arial"/>
                          <a:ea typeface="Times New Roman"/>
                          <a:cs typeface="Times New Roman"/>
                        </a:rPr>
                        <a:t>+</a:t>
                      </a:r>
                      <a:endParaRPr lang="it-IT" sz="1800" b="1">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600"/>
                        </a:spcAft>
                      </a:pPr>
                      <a:r>
                        <a:rPr lang="en-GB" sz="1800" b="1" dirty="0">
                          <a:latin typeface="Arial"/>
                          <a:ea typeface="Times New Roman"/>
                          <a:cs typeface="Times New Roman"/>
                        </a:rPr>
                        <a:t>++</a:t>
                      </a:r>
                      <a:endParaRPr lang="it-IT" sz="18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2"/>
          <p:cNvSpPr>
            <a:spLocks noGrp="1"/>
          </p:cNvSpPr>
          <p:nvPr>
            <p:ph type="body" sz="quarter" idx="11"/>
          </p:nvPr>
        </p:nvSpPr>
        <p:spPr>
          <a:xfrm>
            <a:off x="251520" y="871538"/>
            <a:ext cx="8640960" cy="576262"/>
          </a:xfrm>
        </p:spPr>
        <p:txBody>
          <a:bodyPr/>
          <a:lstStyle/>
          <a:p>
            <a:r>
              <a:rPr lang="en-US" dirty="0" smtClean="0">
                <a:latin typeface="Arial" charset="0"/>
                <a:cs typeface="Arial" charset="0"/>
              </a:rPr>
              <a:t>Causal Mechanisms for effective CBPs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12</a:t>
            </a:fld>
            <a:endParaRPr lang="de-DE"/>
          </a:p>
        </p:txBody>
      </p:sp>
      <p:graphicFrame>
        <p:nvGraphicFramePr>
          <p:cNvPr id="6" name="Tabella 5"/>
          <p:cNvGraphicFramePr>
            <a:graphicFrameLocks noGrp="1"/>
          </p:cNvGraphicFramePr>
          <p:nvPr/>
        </p:nvGraphicFramePr>
        <p:xfrm>
          <a:off x="359532" y="1648856"/>
          <a:ext cx="8424936" cy="4066144"/>
        </p:xfrm>
        <a:graphic>
          <a:graphicData uri="http://schemas.openxmlformats.org/drawingml/2006/table">
            <a:tbl>
              <a:tblPr/>
              <a:tblGrid>
                <a:gridCol w="1238756"/>
                <a:gridCol w="7186180"/>
              </a:tblGrid>
              <a:tr h="857764">
                <a:tc>
                  <a:txBody>
                    <a:bodyPr/>
                    <a:lstStyle/>
                    <a:p>
                      <a:pPr algn="just">
                        <a:lnSpc>
                          <a:spcPts val="1600"/>
                        </a:lnSpc>
                        <a:spcAft>
                          <a:spcPts val="0"/>
                        </a:spcAft>
                      </a:pPr>
                      <a:r>
                        <a:rPr lang="en-US" sz="1400" b="1" dirty="0">
                          <a:latin typeface="Arial"/>
                          <a:ea typeface="Times New Roman"/>
                          <a:cs typeface="Times New Roman"/>
                        </a:rPr>
                        <a:t>I</a:t>
                      </a:r>
                      <a:r>
                        <a:rPr lang="en-US" sz="1400" b="1" dirty="0" smtClean="0">
                          <a:latin typeface="Arial"/>
                          <a:ea typeface="Times New Roman"/>
                          <a:cs typeface="Times New Roman"/>
                        </a:rPr>
                        <a:t>ncentive</a:t>
                      </a:r>
                      <a:endParaRPr lang="it-IT" sz="1400" dirty="0">
                        <a:latin typeface="Verdana"/>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325" lvl="0" indent="-187325" algn="just">
                        <a:lnSpc>
                          <a:spcPts val="1600"/>
                        </a:lnSpc>
                        <a:spcAft>
                          <a:spcPts val="0"/>
                        </a:spcAft>
                        <a:buFont typeface="Symbol"/>
                        <a:buChar char=""/>
                      </a:pPr>
                      <a:r>
                        <a:rPr lang="en-US" sz="1400" b="1" dirty="0">
                          <a:latin typeface="Arial"/>
                          <a:ea typeface="Times New Roman"/>
                          <a:cs typeface="Times New Roman"/>
                        </a:rPr>
                        <a:t>Stick and Carrots</a:t>
                      </a:r>
                      <a:r>
                        <a:rPr lang="en-US" sz="1400" dirty="0">
                          <a:latin typeface="Arial"/>
                          <a:ea typeface="Times New Roman"/>
                          <a:cs typeface="Times New Roman"/>
                        </a:rPr>
                        <a:t>: competitive funds, performance reserve, performance management (</a:t>
                      </a:r>
                      <a:r>
                        <a:rPr lang="en-US" sz="1400" dirty="0" err="1">
                          <a:latin typeface="Arial"/>
                          <a:ea typeface="Times New Roman"/>
                          <a:cs typeface="Times New Roman"/>
                        </a:rPr>
                        <a:t>Lubelskie</a:t>
                      </a:r>
                      <a:r>
                        <a:rPr lang="en-US" sz="1400" dirty="0">
                          <a:latin typeface="Arial"/>
                          <a:ea typeface="Times New Roman"/>
                          <a:cs typeface="Times New Roman"/>
                        </a:rPr>
                        <a:t>, Puglia, Toscana)</a:t>
                      </a:r>
                      <a:endParaRPr lang="it-IT" sz="1400" dirty="0">
                        <a:latin typeface="Verdana"/>
                        <a:ea typeface="Times New Roman"/>
                        <a:cs typeface="Times New Roman"/>
                      </a:endParaRPr>
                    </a:p>
                    <a:p>
                      <a:pPr marL="187325" lvl="0" indent="-187325" algn="just">
                        <a:lnSpc>
                          <a:spcPts val="1600"/>
                        </a:lnSpc>
                        <a:spcAft>
                          <a:spcPts val="0"/>
                        </a:spcAft>
                        <a:buFont typeface="Symbol"/>
                        <a:buChar char=""/>
                      </a:pPr>
                      <a:r>
                        <a:rPr lang="en-US" sz="1400" b="1" dirty="0">
                          <a:latin typeface="Arial"/>
                          <a:ea typeface="Times New Roman"/>
                          <a:cs typeface="Times New Roman"/>
                        </a:rPr>
                        <a:t>Focusing Events</a:t>
                      </a:r>
                      <a:r>
                        <a:rPr lang="en-US" sz="1400" dirty="0">
                          <a:latin typeface="Arial"/>
                          <a:ea typeface="Times New Roman"/>
                          <a:cs typeface="Times New Roman"/>
                        </a:rPr>
                        <a:t>: integrated projects (Toscana)</a:t>
                      </a:r>
                      <a:endParaRPr lang="it-IT" sz="1400" dirty="0">
                        <a:latin typeface="Verdana"/>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56">
                <a:tc>
                  <a:txBody>
                    <a:bodyPr/>
                    <a:lstStyle/>
                    <a:p>
                      <a:pPr algn="just">
                        <a:lnSpc>
                          <a:spcPts val="1600"/>
                        </a:lnSpc>
                        <a:spcAft>
                          <a:spcPts val="0"/>
                        </a:spcAft>
                      </a:pPr>
                      <a:r>
                        <a:rPr lang="en-US" sz="1400" b="1" dirty="0">
                          <a:latin typeface="Arial"/>
                          <a:ea typeface="Times New Roman"/>
                          <a:cs typeface="Times New Roman"/>
                        </a:rPr>
                        <a:t>R</a:t>
                      </a:r>
                      <a:r>
                        <a:rPr lang="en-US" sz="1400" b="1" dirty="0" smtClean="0">
                          <a:latin typeface="Arial"/>
                          <a:ea typeface="Times New Roman"/>
                          <a:cs typeface="Times New Roman"/>
                        </a:rPr>
                        <a:t>eputation</a:t>
                      </a:r>
                      <a:endParaRPr lang="it-IT" sz="1400" dirty="0">
                        <a:latin typeface="Verdana"/>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Certification</a:t>
                      </a:r>
                      <a:r>
                        <a:rPr lang="en-US" sz="1400" b="0" i="0" kern="1200" dirty="0">
                          <a:solidFill>
                            <a:schemeClr val="tx1"/>
                          </a:solidFill>
                          <a:latin typeface="Arial"/>
                          <a:ea typeface="Times New Roman"/>
                          <a:cs typeface="Times New Roman"/>
                        </a:rPr>
                        <a:t>: EU and national institutions can be </a:t>
                      </a:r>
                      <a:r>
                        <a:rPr lang="en-US" sz="1400" b="0" i="0" kern="1200" dirty="0" err="1">
                          <a:solidFill>
                            <a:schemeClr val="tx1"/>
                          </a:solidFill>
                          <a:latin typeface="Arial"/>
                          <a:ea typeface="Times New Roman"/>
                          <a:cs typeface="Times New Roman"/>
                        </a:rPr>
                        <a:t>certificators</a:t>
                      </a:r>
                      <a:r>
                        <a:rPr lang="en-US" sz="1400" b="0" i="0" kern="1200" dirty="0">
                          <a:solidFill>
                            <a:schemeClr val="tx1"/>
                          </a:solidFill>
                          <a:latin typeface="Arial"/>
                          <a:ea typeface="Times New Roman"/>
                          <a:cs typeface="Times New Roman"/>
                        </a:rPr>
                        <a:t> (Polish regions, NUVAL)</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smtClean="0">
                          <a:solidFill>
                            <a:schemeClr val="tx1"/>
                          </a:solidFill>
                          <a:latin typeface="Arial"/>
                          <a:ea typeface="Times New Roman"/>
                          <a:cs typeface="Times New Roman"/>
                        </a:rPr>
                        <a:t>Creation </a:t>
                      </a:r>
                      <a:r>
                        <a:rPr lang="en-US" sz="1400" b="1" i="0" kern="1200" dirty="0">
                          <a:solidFill>
                            <a:schemeClr val="tx1"/>
                          </a:solidFill>
                          <a:latin typeface="Arial"/>
                          <a:ea typeface="Times New Roman"/>
                          <a:cs typeface="Times New Roman"/>
                        </a:rPr>
                        <a:t>of communities:</a:t>
                      </a:r>
                      <a:r>
                        <a:rPr lang="en-US" sz="1400" b="0" i="0" kern="1200" dirty="0">
                          <a:solidFill>
                            <a:schemeClr val="tx1"/>
                          </a:solidFill>
                          <a:latin typeface="Arial"/>
                          <a:ea typeface="Times New Roman"/>
                          <a:cs typeface="Times New Roman"/>
                        </a:rPr>
                        <a:t> networking in development </a:t>
                      </a:r>
                      <a:r>
                        <a:rPr lang="en-US" sz="1400" b="0" i="0" kern="1200" dirty="0" smtClean="0">
                          <a:solidFill>
                            <a:schemeClr val="tx1"/>
                          </a:solidFill>
                          <a:latin typeface="Arial"/>
                          <a:ea typeface="Times New Roman"/>
                          <a:cs typeface="Times New Roman"/>
                        </a:rPr>
                        <a:t>actions (All)</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Creation of rules of coordination</a:t>
                      </a:r>
                      <a:r>
                        <a:rPr lang="en-US" sz="1400" b="0" i="0" kern="1200" dirty="0">
                          <a:solidFill>
                            <a:schemeClr val="tx1"/>
                          </a:solidFill>
                          <a:latin typeface="Arial"/>
                          <a:ea typeface="Times New Roman"/>
                          <a:cs typeface="Times New Roman"/>
                        </a:rPr>
                        <a:t>: procedures for using the budget (Aquitaine)</a:t>
                      </a:r>
                      <a:endParaRPr lang="it-IT" sz="1400" b="0" i="0" kern="1200" dirty="0">
                        <a:solidFill>
                          <a:schemeClr val="tx1"/>
                        </a:solidFill>
                        <a:latin typeface="Arial"/>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4136">
                <a:tc>
                  <a:txBody>
                    <a:bodyPr/>
                    <a:lstStyle/>
                    <a:p>
                      <a:pPr algn="just">
                        <a:lnSpc>
                          <a:spcPts val="1600"/>
                        </a:lnSpc>
                        <a:spcAft>
                          <a:spcPts val="0"/>
                        </a:spcAft>
                      </a:pPr>
                      <a:r>
                        <a:rPr lang="en-US" sz="1400" b="1" dirty="0">
                          <a:latin typeface="Arial"/>
                          <a:ea typeface="Times New Roman"/>
                          <a:cs typeface="Times New Roman"/>
                        </a:rPr>
                        <a:t>C</a:t>
                      </a:r>
                      <a:r>
                        <a:rPr lang="en-US" sz="1400" b="1" dirty="0" smtClean="0">
                          <a:latin typeface="Arial"/>
                          <a:ea typeface="Times New Roman"/>
                          <a:cs typeface="Times New Roman"/>
                        </a:rPr>
                        <a:t>oordination</a:t>
                      </a:r>
                      <a:endParaRPr lang="it-IT" sz="1400" dirty="0">
                        <a:latin typeface="Verdana"/>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Creation of rules of coordination</a:t>
                      </a:r>
                      <a:r>
                        <a:rPr lang="en-US" sz="1400" b="0" i="0" kern="1200" dirty="0">
                          <a:solidFill>
                            <a:schemeClr val="tx1"/>
                          </a:solidFill>
                          <a:latin typeface="Arial"/>
                          <a:ea typeface="Times New Roman"/>
                          <a:cs typeface="Times New Roman"/>
                        </a:rPr>
                        <a:t>: organizational restructuring (</a:t>
                      </a:r>
                      <a:r>
                        <a:rPr lang="en-US" sz="1400" b="0" i="0" kern="1200" dirty="0" err="1">
                          <a:solidFill>
                            <a:schemeClr val="tx1"/>
                          </a:solidFill>
                          <a:latin typeface="Arial"/>
                          <a:ea typeface="Times New Roman"/>
                          <a:cs typeface="Times New Roman"/>
                        </a:rPr>
                        <a:t>Lubelskie</a:t>
                      </a:r>
                      <a:r>
                        <a:rPr lang="en-US" sz="1400" b="0" i="0" kern="1200" dirty="0">
                          <a:solidFill>
                            <a:schemeClr val="tx1"/>
                          </a:solidFill>
                          <a:latin typeface="Arial"/>
                          <a:ea typeface="Times New Roman"/>
                          <a:cs typeface="Times New Roman"/>
                        </a:rPr>
                        <a:t>); Unified application form for EU and non-EU funds (Aquitaine)</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smtClean="0">
                          <a:solidFill>
                            <a:schemeClr val="tx1"/>
                          </a:solidFill>
                          <a:latin typeface="Arial"/>
                          <a:ea typeface="Times New Roman"/>
                          <a:cs typeface="Times New Roman"/>
                        </a:rPr>
                        <a:t>Repeated </a:t>
                      </a:r>
                      <a:r>
                        <a:rPr lang="en-US" sz="1400" b="1" i="0" kern="1200" dirty="0">
                          <a:solidFill>
                            <a:schemeClr val="tx1"/>
                          </a:solidFill>
                          <a:latin typeface="Arial"/>
                          <a:ea typeface="Times New Roman"/>
                          <a:cs typeface="Times New Roman"/>
                        </a:rPr>
                        <a:t>interactions</a:t>
                      </a:r>
                      <a:r>
                        <a:rPr lang="en-US" sz="1400" b="0" i="0" kern="1200" dirty="0">
                          <a:solidFill>
                            <a:schemeClr val="tx1"/>
                          </a:solidFill>
                          <a:latin typeface="Arial"/>
                          <a:ea typeface="Times New Roman"/>
                          <a:cs typeface="Times New Roman"/>
                        </a:rPr>
                        <a:t>: departments exchange (</a:t>
                      </a:r>
                      <a:r>
                        <a:rPr lang="en-US" sz="1400" b="0" i="0" kern="1200" dirty="0" err="1">
                          <a:solidFill>
                            <a:schemeClr val="tx1"/>
                          </a:solidFill>
                          <a:latin typeface="Arial"/>
                          <a:ea typeface="Times New Roman"/>
                          <a:cs typeface="Times New Roman"/>
                        </a:rPr>
                        <a:t>Lubelskie</a:t>
                      </a:r>
                      <a:r>
                        <a:rPr lang="en-US" sz="1400" b="0" i="0" kern="1200" dirty="0">
                          <a:solidFill>
                            <a:schemeClr val="tx1"/>
                          </a:solidFill>
                          <a:latin typeface="Arial"/>
                          <a:ea typeface="Times New Roman"/>
                          <a:cs typeface="Times New Roman"/>
                        </a:rPr>
                        <a:t>), Inter-</a:t>
                      </a:r>
                      <a:r>
                        <a:rPr lang="en-US" sz="1400" b="0" i="0" kern="1200" dirty="0" err="1">
                          <a:solidFill>
                            <a:schemeClr val="tx1"/>
                          </a:solidFill>
                          <a:latin typeface="Arial"/>
                          <a:ea typeface="Times New Roman"/>
                          <a:cs typeface="Times New Roman"/>
                        </a:rPr>
                        <a:t>sectorial</a:t>
                      </a:r>
                      <a:r>
                        <a:rPr lang="en-US" sz="1400" b="0" i="0" kern="1200" dirty="0">
                          <a:solidFill>
                            <a:schemeClr val="tx1"/>
                          </a:solidFill>
                          <a:latin typeface="Arial"/>
                          <a:ea typeface="Times New Roman"/>
                          <a:cs typeface="Times New Roman"/>
                        </a:rPr>
                        <a:t> groups (NUVAL); TIP Office and supervisory committee (Sicilia)</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Actor certification</a:t>
                      </a:r>
                      <a:r>
                        <a:rPr lang="en-US" sz="1400" b="0" i="0" kern="1200" dirty="0">
                          <a:solidFill>
                            <a:schemeClr val="tx1"/>
                          </a:solidFill>
                          <a:latin typeface="Arial"/>
                          <a:ea typeface="Times New Roman"/>
                          <a:cs typeface="Times New Roman"/>
                        </a:rPr>
                        <a:t>: devolution of responsibility to the region (Alsace, Aquitaine)</a:t>
                      </a:r>
                      <a:endParaRPr lang="it-IT" sz="1400" b="0" i="0" kern="1200" dirty="0">
                        <a:solidFill>
                          <a:schemeClr val="tx1"/>
                        </a:solidFill>
                        <a:latin typeface="Arial"/>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120">
                <a:tc>
                  <a:txBody>
                    <a:bodyPr/>
                    <a:lstStyle/>
                    <a:p>
                      <a:pPr algn="just">
                        <a:lnSpc>
                          <a:spcPts val="1600"/>
                        </a:lnSpc>
                        <a:spcAft>
                          <a:spcPts val="0"/>
                        </a:spcAft>
                      </a:pPr>
                      <a:r>
                        <a:rPr lang="en-US" sz="1400" b="1">
                          <a:latin typeface="Arial"/>
                          <a:ea typeface="Times New Roman"/>
                          <a:cs typeface="Times New Roman"/>
                        </a:rPr>
                        <a:t>D</a:t>
                      </a:r>
                      <a:r>
                        <a:rPr lang="en-US" sz="1400" b="1" smtClean="0">
                          <a:latin typeface="Arial"/>
                          <a:ea typeface="Times New Roman"/>
                          <a:cs typeface="Times New Roman"/>
                        </a:rPr>
                        <a:t>efense </a:t>
                      </a:r>
                      <a:endParaRPr lang="it-IT" sz="1400" dirty="0">
                        <a:latin typeface="Verdana"/>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Control feedback</a:t>
                      </a:r>
                      <a:r>
                        <a:rPr lang="en-US" sz="1400" b="0" i="0" kern="1200" dirty="0">
                          <a:solidFill>
                            <a:schemeClr val="tx1"/>
                          </a:solidFill>
                          <a:latin typeface="Arial"/>
                          <a:ea typeface="Times New Roman"/>
                          <a:cs typeface="Times New Roman"/>
                        </a:rPr>
                        <a:t>: external monitoring and evaluation (</a:t>
                      </a:r>
                      <a:r>
                        <a:rPr lang="en-US" sz="1400" b="0" i="0" kern="1200" dirty="0" err="1">
                          <a:solidFill>
                            <a:schemeClr val="tx1"/>
                          </a:solidFill>
                          <a:latin typeface="Arial"/>
                          <a:ea typeface="Times New Roman"/>
                          <a:cs typeface="Times New Roman"/>
                        </a:rPr>
                        <a:t>Lubelskie</a:t>
                      </a:r>
                      <a:r>
                        <a:rPr lang="en-US" sz="1400" b="0" i="0" kern="1200" dirty="0">
                          <a:solidFill>
                            <a:schemeClr val="tx1"/>
                          </a:solidFill>
                          <a:latin typeface="Arial"/>
                          <a:ea typeface="Times New Roman"/>
                          <a:cs typeface="Times New Roman"/>
                        </a:rPr>
                        <a:t>)</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Sticks</a:t>
                      </a:r>
                      <a:r>
                        <a:rPr lang="en-US" sz="1400" b="0" i="0" kern="1200" dirty="0">
                          <a:solidFill>
                            <a:schemeClr val="tx1"/>
                          </a:solidFill>
                          <a:latin typeface="Arial"/>
                          <a:ea typeface="Times New Roman"/>
                          <a:cs typeface="Times New Roman"/>
                        </a:rPr>
                        <a:t>: deadlines and commitments (</a:t>
                      </a:r>
                      <a:r>
                        <a:rPr lang="en-US" sz="1400" b="0" i="0" kern="1200" dirty="0" err="1">
                          <a:solidFill>
                            <a:schemeClr val="tx1"/>
                          </a:solidFill>
                          <a:latin typeface="Arial"/>
                          <a:ea typeface="Times New Roman"/>
                          <a:cs typeface="Times New Roman"/>
                        </a:rPr>
                        <a:t>Dolnoslaskie</a:t>
                      </a:r>
                      <a:r>
                        <a:rPr lang="en-US" sz="1400" b="0" i="0" kern="1200" dirty="0">
                          <a:solidFill>
                            <a:schemeClr val="tx1"/>
                          </a:solidFill>
                          <a:latin typeface="Arial"/>
                          <a:ea typeface="Times New Roman"/>
                          <a:cs typeface="Times New Roman"/>
                        </a:rPr>
                        <a:t>)</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a:solidFill>
                            <a:schemeClr val="tx1"/>
                          </a:solidFill>
                          <a:latin typeface="Arial"/>
                          <a:ea typeface="Times New Roman"/>
                          <a:cs typeface="Times New Roman"/>
                        </a:rPr>
                        <a:t>Blame avoidance</a:t>
                      </a:r>
                      <a:r>
                        <a:rPr lang="en-US" sz="1400" b="0" i="0" kern="1200" dirty="0">
                          <a:solidFill>
                            <a:schemeClr val="tx1"/>
                          </a:solidFill>
                          <a:latin typeface="Arial"/>
                          <a:ea typeface="Times New Roman"/>
                          <a:cs typeface="Times New Roman"/>
                        </a:rPr>
                        <a:t>: legitimizing support (NUVAL)</a:t>
                      </a:r>
                      <a:endParaRPr lang="it-IT" sz="1400" b="0" i="0" kern="1200" dirty="0">
                        <a:solidFill>
                          <a:schemeClr val="tx1"/>
                        </a:solidFill>
                        <a:latin typeface="Arial"/>
                        <a:ea typeface="Times New Roman"/>
                        <a:cs typeface="Times New Roman"/>
                      </a:endParaRPr>
                    </a:p>
                    <a:p>
                      <a:pPr marL="187325" lvl="0" indent="-187325" algn="just" defTabSz="457200" rtl="0" eaLnBrk="1" latinLnBrk="0" hangingPunct="1">
                        <a:lnSpc>
                          <a:spcPts val="1600"/>
                        </a:lnSpc>
                        <a:spcAft>
                          <a:spcPts val="0"/>
                        </a:spcAft>
                        <a:buFont typeface="Symbol"/>
                        <a:buChar char=""/>
                      </a:pPr>
                      <a:r>
                        <a:rPr lang="en-US" sz="1400" b="1" i="0" kern="1200" dirty="0" err="1" smtClean="0">
                          <a:solidFill>
                            <a:schemeClr val="tx1"/>
                          </a:solidFill>
                          <a:latin typeface="Arial"/>
                          <a:ea typeface="Times New Roman"/>
                          <a:cs typeface="Times New Roman"/>
                        </a:rPr>
                        <a:t>Precommitment</a:t>
                      </a:r>
                      <a:r>
                        <a:rPr lang="en-US" sz="1400" b="0" i="0" kern="1200" dirty="0" smtClean="0">
                          <a:solidFill>
                            <a:schemeClr val="tx1"/>
                          </a:solidFill>
                          <a:latin typeface="Arial"/>
                          <a:ea typeface="Times New Roman"/>
                          <a:cs typeface="Times New Roman"/>
                        </a:rPr>
                        <a:t>: </a:t>
                      </a:r>
                      <a:r>
                        <a:rPr lang="en-US" sz="1400" b="0" i="0" kern="1200" dirty="0">
                          <a:solidFill>
                            <a:schemeClr val="tx1"/>
                          </a:solidFill>
                          <a:latin typeface="Arial"/>
                          <a:ea typeface="Times New Roman"/>
                          <a:cs typeface="Times New Roman"/>
                        </a:rPr>
                        <a:t>rule of </a:t>
                      </a:r>
                      <a:r>
                        <a:rPr lang="en-US" sz="1400" b="0" i="0" kern="1200" dirty="0" err="1">
                          <a:solidFill>
                            <a:schemeClr val="tx1"/>
                          </a:solidFill>
                          <a:latin typeface="Arial"/>
                          <a:ea typeface="Times New Roman"/>
                          <a:cs typeface="Times New Roman"/>
                        </a:rPr>
                        <a:t>decommitment</a:t>
                      </a:r>
                      <a:r>
                        <a:rPr lang="en-US" sz="1400" b="0" i="0" kern="1200" dirty="0">
                          <a:solidFill>
                            <a:schemeClr val="tx1"/>
                          </a:solidFill>
                          <a:latin typeface="Arial"/>
                          <a:ea typeface="Times New Roman"/>
                          <a:cs typeface="Times New Roman"/>
                        </a:rPr>
                        <a:t> (Rhône-Alpes); standards and procedures (Toscana); structured application and signing of partnership agreements (Sicilia)</a:t>
                      </a:r>
                      <a:endParaRPr lang="it-IT" sz="1400" b="0" i="0" kern="1200" dirty="0">
                        <a:solidFill>
                          <a:schemeClr val="tx1"/>
                        </a:solidFill>
                        <a:latin typeface="Arial"/>
                        <a:ea typeface="Times New Roman"/>
                        <a:cs typeface="Times New Roman"/>
                      </a:endParaRPr>
                    </a:p>
                  </a:txBody>
                  <a:tcPr marL="60875" marR="60875" marT="63694" marB="636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838200" y="1447800"/>
            <a:ext cx="7766248" cy="4267200"/>
          </a:xfrm>
        </p:spPr>
        <p:txBody>
          <a:bodyPr/>
          <a:lstStyle/>
          <a:p>
            <a:pPr marL="0" indent="0">
              <a:spcBef>
                <a:spcPts val="1200"/>
              </a:spcBef>
            </a:pPr>
            <a:r>
              <a:rPr lang="en-US" sz="2000" b="1" dirty="0" smtClean="0"/>
              <a:t>LOOK AT THE DIFFERENT TYPES OF IC: </a:t>
            </a:r>
          </a:p>
          <a:p>
            <a:pPr>
              <a:buFontTx/>
              <a:buChar char="-"/>
            </a:pPr>
            <a:r>
              <a:rPr lang="en-US" sz="2000" i="1" dirty="0" smtClean="0">
                <a:latin typeface="Arial" charset="0"/>
                <a:cs typeface="Arial" charset="0"/>
              </a:rPr>
              <a:t>financial management is important, but TYPE TWO and TYPE THREE IC are needed for more effective cohesion policy</a:t>
            </a:r>
          </a:p>
          <a:p>
            <a:pPr marL="0" indent="0">
              <a:spcBef>
                <a:spcPts val="1200"/>
              </a:spcBef>
            </a:pPr>
            <a:r>
              <a:rPr lang="en-US" sz="2000" b="1" dirty="0" smtClean="0"/>
              <a:t>DIAGNOSE STRATEGIC PLANNING:</a:t>
            </a:r>
          </a:p>
          <a:p>
            <a:pPr>
              <a:buFontTx/>
              <a:buChar char="-"/>
            </a:pPr>
            <a:r>
              <a:rPr lang="en-US" sz="2000" i="1" dirty="0" smtClean="0">
                <a:latin typeface="Arial" charset="0"/>
                <a:cs typeface="Arial" charset="0"/>
              </a:rPr>
              <a:t>Allow for different development trajectories</a:t>
            </a:r>
          </a:p>
          <a:p>
            <a:pPr>
              <a:buFontTx/>
              <a:buChar char="-"/>
            </a:pPr>
            <a:r>
              <a:rPr lang="en-US" sz="2000" i="1" dirty="0" smtClean="0">
                <a:latin typeface="Arial" charset="0"/>
                <a:cs typeface="Arial" charset="0"/>
              </a:rPr>
              <a:t>Pay attention to formal implementations</a:t>
            </a:r>
          </a:p>
          <a:p>
            <a:pPr>
              <a:buFontTx/>
              <a:buChar char="-"/>
            </a:pPr>
            <a:r>
              <a:rPr lang="en-US" sz="2000" i="1" dirty="0" smtClean="0">
                <a:latin typeface="Arial" charset="0"/>
                <a:cs typeface="Arial" charset="0"/>
              </a:rPr>
              <a:t>Indicators may help </a:t>
            </a:r>
          </a:p>
          <a:p>
            <a:pPr marL="0" indent="0">
              <a:spcBef>
                <a:spcPts val="1200"/>
              </a:spcBef>
            </a:pPr>
            <a:r>
              <a:rPr lang="en-US" sz="2000" b="1" dirty="0" smtClean="0"/>
              <a:t>SELECT THE RIGHT CBP:</a:t>
            </a:r>
          </a:p>
          <a:p>
            <a:pPr>
              <a:buFontTx/>
              <a:buChar char="-"/>
            </a:pPr>
            <a:r>
              <a:rPr lang="en-US" sz="2000" i="1" dirty="0" smtClean="0">
                <a:latin typeface="Arial" charset="0"/>
                <a:cs typeface="Arial" charset="0"/>
              </a:rPr>
              <a:t>More specific strategies by looking at CBP effectiveness</a:t>
            </a:r>
          </a:p>
          <a:p>
            <a:pPr marL="0" indent="0">
              <a:spcBef>
                <a:spcPts val="1200"/>
              </a:spcBef>
            </a:pPr>
            <a:r>
              <a:rPr lang="en-US" sz="2000" b="1" dirty="0" smtClean="0"/>
              <a:t>WHY DOES IT WORK?</a:t>
            </a:r>
          </a:p>
          <a:p>
            <a:pPr>
              <a:buFontTx/>
              <a:buChar char="-"/>
            </a:pPr>
            <a:r>
              <a:rPr lang="en-US" sz="2000" i="1" dirty="0" smtClean="0">
                <a:latin typeface="Arial" charset="0"/>
                <a:cs typeface="Arial" charset="0"/>
              </a:rPr>
              <a:t>To increase transferability causal mechanisms may help uncover causal chains</a:t>
            </a:r>
          </a:p>
          <a:p>
            <a:endParaRPr lang="en-US" sz="2000" i="1" dirty="0" smtClean="0">
              <a:latin typeface="Arial" charset="0"/>
              <a:cs typeface="Arial" charset="0"/>
            </a:endParaRPr>
          </a:p>
        </p:txBody>
      </p:sp>
      <p:sp>
        <p:nvSpPr>
          <p:cNvPr id="5123" name="Text Placeholder 2"/>
          <p:cNvSpPr>
            <a:spLocks noGrp="1"/>
          </p:cNvSpPr>
          <p:nvPr>
            <p:ph type="body" sz="quarter" idx="11"/>
          </p:nvPr>
        </p:nvSpPr>
        <p:spPr>
          <a:xfrm>
            <a:off x="201960" y="871538"/>
            <a:ext cx="8054280" cy="576262"/>
          </a:xfrm>
        </p:spPr>
        <p:txBody>
          <a:bodyPr/>
          <a:lstStyle/>
          <a:p>
            <a:r>
              <a:rPr lang="en-US" dirty="0" smtClean="0">
                <a:latin typeface="Arial" charset="0"/>
                <a:cs typeface="Arial" charset="0"/>
              </a:rPr>
              <a:t>Next steps: </a:t>
            </a:r>
            <a:r>
              <a:rPr lang="en-US" dirty="0" err="1" smtClean="0">
                <a:latin typeface="Arial" charset="0"/>
                <a:cs typeface="Arial" charset="0"/>
              </a:rPr>
              <a:t>Conditionalities</a:t>
            </a:r>
            <a:r>
              <a:rPr lang="en-US" dirty="0" smtClean="0">
                <a:latin typeface="Arial" charset="0"/>
                <a:cs typeface="Arial" charset="0"/>
              </a:rPr>
              <a:t> and IC</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13</a:t>
            </a:fld>
            <a:endParaRPr lang="de-DE"/>
          </a:p>
        </p:txBody>
      </p:sp>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p:txBody>
          <a:bodyPr/>
          <a:lstStyle/>
          <a:p>
            <a:pPr marL="0" indent="0"/>
            <a:endParaRPr lang="en-GB" sz="2000" dirty="0" smtClean="0"/>
          </a:p>
          <a:p>
            <a:pPr marL="0" indent="0"/>
            <a:r>
              <a:rPr lang="it-IT" sz="2000" b="1" dirty="0" smtClean="0"/>
              <a:t>DEVELOPMENT OF THE PROPOSED INDICATORS</a:t>
            </a:r>
          </a:p>
          <a:p>
            <a:pPr>
              <a:buFontTx/>
              <a:buChar char="-"/>
            </a:pPr>
            <a:r>
              <a:rPr lang="it-IT" sz="2000" i="1" dirty="0" err="1" smtClean="0">
                <a:latin typeface="Arial" charset="0"/>
                <a:cs typeface="Arial" charset="0"/>
              </a:rPr>
              <a:t>Develop</a:t>
            </a:r>
            <a:r>
              <a:rPr lang="it-IT" sz="2000" i="1" dirty="0" smtClean="0">
                <a:latin typeface="Arial" charset="0"/>
                <a:cs typeface="Arial" charset="0"/>
              </a:rPr>
              <a:t> </a:t>
            </a:r>
            <a:r>
              <a:rPr lang="it-IT" sz="2000" i="1" dirty="0" err="1" smtClean="0">
                <a:latin typeface="Arial" charset="0"/>
                <a:cs typeface="Arial" charset="0"/>
              </a:rPr>
              <a:t>consistency</a:t>
            </a:r>
            <a:r>
              <a:rPr lang="it-IT" sz="2000" i="1" dirty="0" smtClean="0">
                <a:latin typeface="Arial" charset="0"/>
                <a:cs typeface="Arial" charset="0"/>
              </a:rPr>
              <a:t>, </a:t>
            </a:r>
            <a:r>
              <a:rPr lang="it-IT" sz="2000" i="1" dirty="0" err="1" smtClean="0">
                <a:latin typeface="Arial" charset="0"/>
                <a:cs typeface="Arial" charset="0"/>
              </a:rPr>
              <a:t>replicability</a:t>
            </a:r>
            <a:r>
              <a:rPr lang="it-IT" sz="2000" i="1" dirty="0" smtClean="0">
                <a:latin typeface="Arial" charset="0"/>
                <a:cs typeface="Arial" charset="0"/>
              </a:rPr>
              <a:t> and </a:t>
            </a:r>
            <a:r>
              <a:rPr lang="it-IT" sz="2000" i="1" smtClean="0">
                <a:latin typeface="Arial" charset="0"/>
                <a:cs typeface="Arial" charset="0"/>
              </a:rPr>
              <a:t>comparability</a:t>
            </a:r>
            <a:endParaRPr lang="it-IT" sz="2000" i="1" dirty="0" smtClean="0">
              <a:latin typeface="Arial" charset="0"/>
              <a:cs typeface="Arial" charset="0"/>
            </a:endParaRPr>
          </a:p>
          <a:p>
            <a:pPr>
              <a:buFontTx/>
              <a:buChar char="-"/>
            </a:pPr>
            <a:r>
              <a:rPr lang="it-IT" sz="2000" i="1" dirty="0" smtClean="0">
                <a:latin typeface="Arial" charset="0"/>
                <a:cs typeface="Arial" charset="0"/>
              </a:rPr>
              <a:t> </a:t>
            </a:r>
            <a:r>
              <a:rPr lang="it-IT" sz="2000" i="1" dirty="0" err="1" smtClean="0">
                <a:latin typeface="Arial" charset="0"/>
                <a:cs typeface="Arial" charset="0"/>
              </a:rPr>
              <a:t>Add</a:t>
            </a:r>
            <a:r>
              <a:rPr lang="it-IT" sz="2000" i="1" dirty="0" smtClean="0">
                <a:latin typeface="Arial" charset="0"/>
                <a:cs typeface="Arial" charset="0"/>
              </a:rPr>
              <a:t> </a:t>
            </a:r>
            <a:r>
              <a:rPr lang="it-IT" sz="2000" i="1" dirty="0" err="1" smtClean="0">
                <a:latin typeface="Arial" charset="0"/>
                <a:cs typeface="Arial" charset="0"/>
              </a:rPr>
              <a:t>indicators</a:t>
            </a:r>
            <a:r>
              <a:rPr lang="it-IT" sz="2000" i="1" dirty="0" smtClean="0">
                <a:latin typeface="Arial" charset="0"/>
                <a:cs typeface="Arial" charset="0"/>
              </a:rPr>
              <a:t> </a:t>
            </a:r>
            <a:r>
              <a:rPr lang="it-IT" sz="2000" i="1" dirty="0" err="1" smtClean="0">
                <a:latin typeface="Arial" charset="0"/>
                <a:cs typeface="Arial" charset="0"/>
              </a:rPr>
              <a:t>to</a:t>
            </a:r>
            <a:r>
              <a:rPr lang="it-IT" sz="2000" i="1" dirty="0" smtClean="0">
                <a:latin typeface="Arial" charset="0"/>
                <a:cs typeface="Arial" charset="0"/>
              </a:rPr>
              <a:t> the </a:t>
            </a:r>
            <a:r>
              <a:rPr lang="it-IT" sz="2000" i="1" dirty="0" err="1" smtClean="0">
                <a:latin typeface="Arial" charset="0"/>
                <a:cs typeface="Arial" charset="0"/>
              </a:rPr>
              <a:t>list</a:t>
            </a:r>
            <a:r>
              <a:rPr lang="it-IT" sz="2000" i="1" dirty="0" smtClean="0">
                <a:latin typeface="Arial" charset="0"/>
                <a:cs typeface="Arial" charset="0"/>
              </a:rPr>
              <a:t>, BUT </a:t>
            </a:r>
            <a:r>
              <a:rPr lang="it-IT" sz="2000" i="1" dirty="0" err="1" smtClean="0">
                <a:latin typeface="Arial" charset="0"/>
                <a:cs typeface="Arial" charset="0"/>
              </a:rPr>
              <a:t>watch</a:t>
            </a:r>
            <a:r>
              <a:rPr lang="it-IT" sz="2000" i="1" dirty="0" smtClean="0">
                <a:latin typeface="Arial" charset="0"/>
                <a:cs typeface="Arial" charset="0"/>
              </a:rPr>
              <a:t> </a:t>
            </a:r>
            <a:r>
              <a:rPr lang="it-IT" sz="2000" i="1" dirty="0" err="1" smtClean="0">
                <a:latin typeface="Arial" charset="0"/>
                <a:cs typeface="Arial" charset="0"/>
              </a:rPr>
              <a:t>for</a:t>
            </a:r>
            <a:r>
              <a:rPr lang="it-IT" sz="2000" i="1" dirty="0" smtClean="0">
                <a:latin typeface="Arial" charset="0"/>
                <a:cs typeface="Arial" charset="0"/>
              </a:rPr>
              <a:t> </a:t>
            </a:r>
            <a:r>
              <a:rPr lang="it-IT" sz="2000" i="1" dirty="0" err="1" smtClean="0">
                <a:latin typeface="Arial" charset="0"/>
                <a:cs typeface="Arial" charset="0"/>
              </a:rPr>
              <a:t>diversity</a:t>
            </a:r>
            <a:r>
              <a:rPr lang="it-IT" sz="2000" i="1" dirty="0" smtClean="0">
                <a:latin typeface="Arial" charset="0"/>
                <a:cs typeface="Arial" charset="0"/>
              </a:rPr>
              <a:t> </a:t>
            </a:r>
            <a:r>
              <a:rPr lang="it-IT" sz="2000" i="1" dirty="0" err="1" smtClean="0">
                <a:latin typeface="Arial" charset="0"/>
                <a:cs typeface="Arial" charset="0"/>
              </a:rPr>
              <a:t>across</a:t>
            </a:r>
            <a:r>
              <a:rPr lang="it-IT" sz="2000" i="1" dirty="0" smtClean="0">
                <a:latin typeface="Arial" charset="0"/>
                <a:cs typeface="Arial" charset="0"/>
              </a:rPr>
              <a:t> </a:t>
            </a:r>
            <a:r>
              <a:rPr lang="it-IT" sz="2000" i="1" dirty="0" err="1" smtClean="0">
                <a:latin typeface="Arial" charset="0"/>
                <a:cs typeface="Arial" charset="0"/>
              </a:rPr>
              <a:t>countries</a:t>
            </a:r>
            <a:endParaRPr lang="it-IT" sz="2000" i="1" dirty="0" smtClean="0">
              <a:latin typeface="Arial" charset="0"/>
              <a:cs typeface="Arial" charset="0"/>
            </a:endParaRPr>
          </a:p>
          <a:p>
            <a:pPr marL="0" indent="0"/>
            <a:endParaRPr lang="it-IT" sz="2000" b="1" dirty="0" smtClean="0"/>
          </a:p>
          <a:p>
            <a:pPr marL="0" indent="0"/>
            <a:r>
              <a:rPr lang="it-IT" sz="2000" b="1" dirty="0" smtClean="0"/>
              <a:t>OPERATIONAL DATABASE OF SMART PRACTICES</a:t>
            </a:r>
          </a:p>
          <a:p>
            <a:pPr>
              <a:buFontTx/>
              <a:buChar char="-"/>
            </a:pPr>
            <a:r>
              <a:rPr lang="it-IT" sz="2000" i="1" dirty="0" smtClean="0">
                <a:latin typeface="Arial" charset="0"/>
                <a:cs typeface="Arial" charset="0"/>
              </a:rPr>
              <a:t>Success </a:t>
            </a:r>
            <a:r>
              <a:rPr lang="it-IT" sz="2000" i="1" dirty="0" err="1" smtClean="0">
                <a:latin typeface="Arial" charset="0"/>
                <a:cs typeface="Arial" charset="0"/>
              </a:rPr>
              <a:t>stories</a:t>
            </a:r>
            <a:r>
              <a:rPr lang="it-IT" sz="2000" i="1" dirty="0" smtClean="0">
                <a:latin typeface="Arial" charset="0"/>
                <a:cs typeface="Arial" charset="0"/>
              </a:rPr>
              <a:t> </a:t>
            </a:r>
            <a:r>
              <a:rPr lang="it-IT" sz="2000" i="1" dirty="0" err="1" smtClean="0">
                <a:latin typeface="Arial" charset="0"/>
                <a:cs typeface="Arial" charset="0"/>
              </a:rPr>
              <a:t>of</a:t>
            </a:r>
            <a:r>
              <a:rPr lang="it-IT" sz="2000" i="1" dirty="0" smtClean="0">
                <a:latin typeface="Arial" charset="0"/>
                <a:cs typeface="Arial" charset="0"/>
              </a:rPr>
              <a:t> </a:t>
            </a:r>
            <a:r>
              <a:rPr lang="it-IT" sz="2000" i="1" dirty="0" err="1" smtClean="0">
                <a:latin typeface="Arial" charset="0"/>
                <a:cs typeface="Arial" charset="0"/>
              </a:rPr>
              <a:t>increased</a:t>
            </a:r>
            <a:r>
              <a:rPr lang="it-IT" sz="2000" i="1" dirty="0" smtClean="0">
                <a:latin typeface="Arial" charset="0"/>
                <a:cs typeface="Arial" charset="0"/>
              </a:rPr>
              <a:t> IC</a:t>
            </a:r>
          </a:p>
          <a:p>
            <a:pPr>
              <a:buFontTx/>
              <a:buChar char="-"/>
            </a:pPr>
            <a:r>
              <a:rPr lang="it-IT" sz="2000" i="1" dirty="0" err="1" smtClean="0">
                <a:latin typeface="Arial" charset="0"/>
                <a:cs typeface="Arial" charset="0"/>
              </a:rPr>
              <a:t>Identifiable</a:t>
            </a:r>
            <a:r>
              <a:rPr lang="it-IT" sz="2000" i="1" dirty="0" smtClean="0">
                <a:latin typeface="Arial" charset="0"/>
                <a:cs typeface="Arial" charset="0"/>
              </a:rPr>
              <a:t> </a:t>
            </a:r>
            <a:r>
              <a:rPr lang="it-IT" sz="2000" i="1" dirty="0" err="1" smtClean="0">
                <a:latin typeface="Arial" charset="0"/>
                <a:cs typeface="Arial" charset="0"/>
              </a:rPr>
              <a:t>causal</a:t>
            </a:r>
            <a:r>
              <a:rPr lang="it-IT" sz="2000" i="1" dirty="0" smtClean="0">
                <a:latin typeface="Arial" charset="0"/>
                <a:cs typeface="Arial" charset="0"/>
              </a:rPr>
              <a:t> </a:t>
            </a:r>
            <a:r>
              <a:rPr lang="it-IT" sz="2000" i="1" dirty="0" err="1" smtClean="0">
                <a:latin typeface="Arial" charset="0"/>
                <a:cs typeface="Arial" charset="0"/>
              </a:rPr>
              <a:t>chains</a:t>
            </a:r>
            <a:endParaRPr lang="it-IT" sz="2000" i="1" dirty="0" smtClean="0">
              <a:latin typeface="Arial" charset="0"/>
              <a:cs typeface="Arial" charset="0"/>
            </a:endParaRPr>
          </a:p>
          <a:p>
            <a:pPr>
              <a:buFontTx/>
              <a:buChar char="-"/>
            </a:pPr>
            <a:r>
              <a:rPr lang="it-IT" sz="2000" i="1" dirty="0" err="1" smtClean="0">
                <a:latin typeface="Arial" charset="0"/>
                <a:cs typeface="Arial" charset="0"/>
              </a:rPr>
              <a:t>Possibility</a:t>
            </a:r>
            <a:r>
              <a:rPr lang="it-IT" sz="2000" i="1" dirty="0" smtClean="0">
                <a:latin typeface="Arial" charset="0"/>
                <a:cs typeface="Arial" charset="0"/>
              </a:rPr>
              <a:t> </a:t>
            </a:r>
            <a:r>
              <a:rPr lang="it-IT" sz="2000" i="1" dirty="0" err="1" smtClean="0">
                <a:latin typeface="Arial" charset="0"/>
                <a:cs typeface="Arial" charset="0"/>
              </a:rPr>
              <a:t>to</a:t>
            </a:r>
            <a:r>
              <a:rPr lang="it-IT" sz="2000" i="1" dirty="0" smtClean="0">
                <a:latin typeface="Arial" charset="0"/>
                <a:cs typeface="Arial" charset="0"/>
              </a:rPr>
              <a:t> </a:t>
            </a:r>
            <a:r>
              <a:rPr lang="it-IT" sz="2000" i="1" dirty="0" err="1" smtClean="0">
                <a:latin typeface="Arial" charset="0"/>
                <a:cs typeface="Arial" charset="0"/>
              </a:rPr>
              <a:t>use</a:t>
            </a:r>
            <a:r>
              <a:rPr lang="it-IT" sz="2000" i="1" dirty="0" smtClean="0">
                <a:latin typeface="Arial" charset="0"/>
                <a:cs typeface="Arial" charset="0"/>
              </a:rPr>
              <a:t> </a:t>
            </a:r>
            <a:r>
              <a:rPr lang="it-IT" sz="2000" i="1" dirty="0" err="1" smtClean="0">
                <a:latin typeface="Arial" charset="0"/>
                <a:cs typeface="Arial" charset="0"/>
              </a:rPr>
              <a:t>secondary</a:t>
            </a:r>
            <a:r>
              <a:rPr lang="it-IT" sz="2000" i="1" dirty="0" smtClean="0">
                <a:latin typeface="Arial" charset="0"/>
                <a:cs typeface="Arial" charset="0"/>
              </a:rPr>
              <a:t> </a:t>
            </a:r>
            <a:r>
              <a:rPr lang="it-IT" sz="2000" i="1" dirty="0" err="1" smtClean="0">
                <a:latin typeface="Arial" charset="0"/>
                <a:cs typeface="Arial" charset="0"/>
              </a:rPr>
              <a:t>sources</a:t>
            </a:r>
            <a:endParaRPr lang="it-IT" sz="2000" i="1" dirty="0" smtClean="0">
              <a:latin typeface="Arial" charset="0"/>
              <a:cs typeface="Arial" charset="0"/>
            </a:endParaRPr>
          </a:p>
          <a:p>
            <a:pPr>
              <a:buFontTx/>
              <a:buChar char="-"/>
            </a:pPr>
            <a:endParaRPr lang="it-IT" sz="2000" i="1" dirty="0">
              <a:latin typeface="Arial" charset="0"/>
              <a:cs typeface="Arial" charset="0"/>
            </a:endParaRPr>
          </a:p>
          <a:p>
            <a:r>
              <a:rPr lang="en-GB" dirty="0"/>
              <a:t> </a:t>
            </a:r>
            <a:endParaRPr lang="it-IT" dirty="0"/>
          </a:p>
          <a:p>
            <a:pPr marL="342900" lvl="1" indent="-342900">
              <a:buNone/>
            </a:pPr>
            <a:endParaRPr lang="it-IT" dirty="0">
              <a:solidFill>
                <a:srgbClr val="FF0000"/>
              </a:solidFill>
            </a:endParaRPr>
          </a:p>
          <a:p>
            <a:pPr>
              <a:buFont typeface="Arial" charset="0"/>
              <a:buNone/>
            </a:pPr>
            <a:endParaRPr lang="en-US" dirty="0" smtClean="0">
              <a:latin typeface="Arial" charset="0"/>
              <a:cs typeface="Arial" charset="0"/>
            </a:endParaRPr>
          </a:p>
        </p:txBody>
      </p:sp>
      <p:sp>
        <p:nvSpPr>
          <p:cNvPr id="5123" name="Text Placeholder 2"/>
          <p:cNvSpPr>
            <a:spLocks noGrp="1"/>
          </p:cNvSpPr>
          <p:nvPr>
            <p:ph type="body" sz="quarter" idx="11"/>
          </p:nvPr>
        </p:nvSpPr>
        <p:spPr>
          <a:xfrm>
            <a:off x="296235" y="871538"/>
            <a:ext cx="8551527" cy="576262"/>
          </a:xfrm>
        </p:spPr>
        <p:txBody>
          <a:bodyPr/>
          <a:lstStyle/>
          <a:p>
            <a:r>
              <a:rPr lang="en-US" dirty="0" smtClean="0">
                <a:latin typeface="Arial" charset="0"/>
                <a:cs typeface="Arial" charset="0"/>
              </a:rPr>
              <a:t>Next Steps: Indicators and Smart Practices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14</a:t>
            </a:fld>
            <a:endParaRPr lang="de-DE"/>
          </a:p>
        </p:txBody>
      </p:sp>
    </p:spTree>
    <p:extLst>
      <p:ext uri="{BB962C8B-B14F-4D97-AF65-F5344CB8AC3E}">
        <p14:creationId xmlns:p14="http://schemas.microsoft.com/office/powerpoint/2010/main" xmlns="" val="145663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1033314" y="1700808"/>
            <a:ext cx="6391572" cy="4632325"/>
          </a:xfrm>
        </p:spPr>
        <p:txBody>
          <a:bodyPr/>
          <a:lstStyle/>
          <a:p>
            <a:pPr algn="just">
              <a:spcBef>
                <a:spcPts val="3600"/>
              </a:spcBef>
              <a:buFont typeface="+mj-lt"/>
              <a:buAutoNum type="arabicPeriod"/>
            </a:pPr>
            <a:r>
              <a:rPr lang="en-US" sz="2000" b="1" dirty="0" smtClean="0">
                <a:latin typeface="Arial" charset="0"/>
                <a:cs typeface="Arial" charset="0"/>
              </a:rPr>
              <a:t>Identifying institutional preconditions for effective territorial strategies</a:t>
            </a:r>
          </a:p>
          <a:p>
            <a:pPr algn="just">
              <a:spcBef>
                <a:spcPts val="3600"/>
              </a:spcBef>
              <a:buFont typeface="+mj-lt"/>
              <a:buAutoNum type="arabicPeriod"/>
            </a:pPr>
            <a:r>
              <a:rPr lang="en-US" sz="2000" b="1" dirty="0" smtClean="0">
                <a:latin typeface="Arial" charset="0"/>
                <a:cs typeface="Arial" charset="0"/>
              </a:rPr>
              <a:t>Developing </a:t>
            </a:r>
            <a:r>
              <a:rPr lang="en-US" sz="2000" b="1" dirty="0">
                <a:latin typeface="Arial" charset="0"/>
                <a:cs typeface="Arial" charset="0"/>
              </a:rPr>
              <a:t>a </a:t>
            </a:r>
            <a:r>
              <a:rPr lang="en-US" sz="2000" b="1" dirty="0" smtClean="0">
                <a:latin typeface="Arial" charset="0"/>
                <a:cs typeface="Arial" charset="0"/>
              </a:rPr>
              <a:t>methodology for measuring Institutional Capacity</a:t>
            </a:r>
          </a:p>
          <a:p>
            <a:pPr algn="just">
              <a:spcBef>
                <a:spcPts val="3600"/>
              </a:spcBef>
              <a:buFont typeface="+mj-lt"/>
              <a:buAutoNum type="arabicPeriod"/>
            </a:pPr>
            <a:r>
              <a:rPr lang="en-US" sz="2000" b="1" dirty="0" smtClean="0">
                <a:latin typeface="Arial" charset="0"/>
                <a:cs typeface="Arial" charset="0"/>
              </a:rPr>
              <a:t>Building performance indicators to measure Institutional Capacity</a:t>
            </a:r>
          </a:p>
          <a:p>
            <a:pPr algn="just">
              <a:spcBef>
                <a:spcPts val="3600"/>
              </a:spcBef>
              <a:buFont typeface="+mj-lt"/>
              <a:buAutoNum type="arabicPeriod"/>
            </a:pPr>
            <a:r>
              <a:rPr lang="en-US" sz="2000" b="1" dirty="0" smtClean="0">
                <a:latin typeface="Arial" charset="0"/>
                <a:cs typeface="Arial" charset="0"/>
              </a:rPr>
              <a:t>Producing policy recommendations for building Institutional Capacity</a:t>
            </a:r>
          </a:p>
          <a:p>
            <a:pPr marL="185738" indent="-185738"/>
            <a:endParaRPr lang="en-US" sz="2000" b="1" dirty="0">
              <a:latin typeface="Arial" charset="0"/>
              <a:cs typeface="Arial" charset="0"/>
            </a:endParaRPr>
          </a:p>
          <a:p>
            <a:pPr>
              <a:buFont typeface="Arial" charset="0"/>
              <a:buNone/>
            </a:pPr>
            <a:endParaRPr lang="en-US" sz="2000" b="1" dirty="0" smtClean="0">
              <a:latin typeface="Arial" charset="0"/>
              <a:cs typeface="Arial" charset="0"/>
            </a:endParaRPr>
          </a:p>
        </p:txBody>
      </p:sp>
      <p:sp>
        <p:nvSpPr>
          <p:cNvPr id="5123" name="Text Placeholder 2"/>
          <p:cNvSpPr>
            <a:spLocks noGrp="1"/>
          </p:cNvSpPr>
          <p:nvPr>
            <p:ph type="body" sz="quarter" idx="11"/>
          </p:nvPr>
        </p:nvSpPr>
        <p:spPr>
          <a:xfrm>
            <a:off x="610698" y="871538"/>
            <a:ext cx="3618402" cy="576262"/>
          </a:xfrm>
        </p:spPr>
        <p:txBody>
          <a:bodyPr/>
          <a:lstStyle/>
          <a:p>
            <a:r>
              <a:rPr lang="en-US" dirty="0" smtClean="0">
                <a:latin typeface="Arial" charset="0"/>
                <a:cs typeface="Arial" charset="0"/>
              </a:rPr>
              <a:t>Project Goals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2</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457200" y="1447800"/>
            <a:ext cx="8103140" cy="4632325"/>
          </a:xfrm>
        </p:spPr>
        <p:txBody>
          <a:bodyPr/>
          <a:lstStyle/>
          <a:p>
            <a:pPr>
              <a:spcAft>
                <a:spcPts val="600"/>
              </a:spcAft>
              <a:buFont typeface="+mj-lt"/>
              <a:buAutoNum type="arabicPeriod"/>
            </a:pPr>
            <a:r>
              <a:rPr lang="en-US" b="1" dirty="0" smtClean="0"/>
              <a:t>Alsace</a:t>
            </a:r>
            <a:r>
              <a:rPr lang="en-US" dirty="0" smtClean="0"/>
              <a:t>: Decentralization of the management of the OP</a:t>
            </a:r>
          </a:p>
          <a:p>
            <a:pPr>
              <a:spcAft>
                <a:spcPts val="600"/>
              </a:spcAft>
              <a:buFont typeface="+mj-lt"/>
              <a:buAutoNum type="arabicPeriod"/>
            </a:pPr>
            <a:r>
              <a:rPr lang="en-US" b="1" dirty="0" smtClean="0">
                <a:latin typeface="Arial" charset="0"/>
                <a:cs typeface="Arial" charset="0"/>
              </a:rPr>
              <a:t>Aquitaine</a:t>
            </a:r>
            <a:r>
              <a:rPr lang="en-US" dirty="0" smtClean="0">
                <a:latin typeface="Arial" charset="0"/>
                <a:cs typeface="Arial" charset="0"/>
              </a:rPr>
              <a:t>: </a:t>
            </a:r>
            <a:r>
              <a:rPr lang="en-US" dirty="0" smtClean="0"/>
              <a:t>Regional interventions and inter-governmental cooperation for innovation</a:t>
            </a:r>
          </a:p>
          <a:p>
            <a:pPr>
              <a:spcAft>
                <a:spcPts val="600"/>
              </a:spcAft>
              <a:buFont typeface="+mj-lt"/>
              <a:buAutoNum type="arabicPeriod"/>
            </a:pPr>
            <a:r>
              <a:rPr lang="en-US" b="1" dirty="0" smtClean="0"/>
              <a:t>Rhône-Alpes</a:t>
            </a:r>
            <a:r>
              <a:rPr lang="en-US" dirty="0" smtClean="0"/>
              <a:t>: Rhône basin multi-regional program management</a:t>
            </a:r>
          </a:p>
          <a:p>
            <a:pPr>
              <a:spcAft>
                <a:spcPts val="600"/>
              </a:spcAft>
              <a:buFont typeface="+mj-lt"/>
              <a:buAutoNum type="arabicPeriod"/>
            </a:pPr>
            <a:r>
              <a:rPr lang="en-GB" b="1" dirty="0" smtClean="0"/>
              <a:t>Puglia</a:t>
            </a:r>
            <a:r>
              <a:rPr lang="en-GB" dirty="0" smtClean="0"/>
              <a:t>: Evaluation Unit</a:t>
            </a:r>
          </a:p>
          <a:p>
            <a:pPr>
              <a:spcAft>
                <a:spcPts val="600"/>
              </a:spcAft>
              <a:buFont typeface="+mj-lt"/>
              <a:buAutoNum type="arabicPeriod"/>
            </a:pPr>
            <a:r>
              <a:rPr lang="en-US" b="1" dirty="0" smtClean="0"/>
              <a:t>Toscana: </a:t>
            </a:r>
            <a:r>
              <a:rPr lang="en-US" dirty="0" smtClean="0"/>
              <a:t>Integrated Sustainable Urban Development Projects</a:t>
            </a:r>
          </a:p>
          <a:p>
            <a:pPr>
              <a:spcAft>
                <a:spcPts val="600"/>
              </a:spcAft>
              <a:buFont typeface="+mj-lt"/>
              <a:buAutoNum type="arabicPeriod"/>
            </a:pPr>
            <a:r>
              <a:rPr lang="en-US" b="1" dirty="0" smtClean="0"/>
              <a:t>Sicilia</a:t>
            </a:r>
            <a:r>
              <a:rPr lang="en-US" dirty="0" smtClean="0"/>
              <a:t>: Territorial Integrated Programs for development (TIPs)</a:t>
            </a:r>
          </a:p>
          <a:p>
            <a:pPr>
              <a:spcAft>
                <a:spcPts val="600"/>
              </a:spcAft>
              <a:buFont typeface="+mj-lt"/>
              <a:buAutoNum type="arabicPeriod"/>
            </a:pPr>
            <a:r>
              <a:rPr lang="en-US" b="1" dirty="0" smtClean="0"/>
              <a:t>Puglia</a:t>
            </a:r>
            <a:r>
              <a:rPr lang="en-US" dirty="0" smtClean="0"/>
              <a:t>: reform processes and </a:t>
            </a:r>
            <a:r>
              <a:rPr lang="en-US" dirty="0" err="1" smtClean="0"/>
              <a:t>sectoral</a:t>
            </a:r>
            <a:r>
              <a:rPr lang="en-US" dirty="0" smtClean="0"/>
              <a:t> planning in the field of water, waste and soil protection</a:t>
            </a:r>
          </a:p>
          <a:p>
            <a:pPr>
              <a:spcAft>
                <a:spcPts val="600"/>
              </a:spcAft>
              <a:buFont typeface="+mj-lt"/>
              <a:buAutoNum type="arabicPeriod"/>
            </a:pPr>
            <a:r>
              <a:rPr lang="en-GB" b="1" dirty="0" smtClean="0"/>
              <a:t>Lubelskie</a:t>
            </a:r>
            <a:r>
              <a:rPr lang="en-GB" dirty="0" smtClean="0"/>
              <a:t>: the impacts of the Polish decentralization of the EU Structural Funds framework in the programming period 2007-2013</a:t>
            </a:r>
          </a:p>
          <a:p>
            <a:pPr>
              <a:spcAft>
                <a:spcPts val="600"/>
              </a:spcAft>
              <a:buFont typeface="+mj-lt"/>
              <a:buAutoNum type="arabicPeriod"/>
            </a:pPr>
            <a:r>
              <a:rPr lang="en-GB" b="1" dirty="0" smtClean="0"/>
              <a:t>Dolnoslaskie</a:t>
            </a:r>
            <a:r>
              <a:rPr lang="en-GB" dirty="0" smtClean="0"/>
              <a:t>: the relations between strategic planning and mid-term programming instruments</a:t>
            </a:r>
          </a:p>
          <a:p>
            <a:pPr>
              <a:buFont typeface="+mj-lt"/>
              <a:buAutoNum type="arabicPeriod"/>
            </a:pPr>
            <a:endParaRPr lang="en-US" dirty="0" smtClean="0"/>
          </a:p>
          <a:p>
            <a:pPr>
              <a:buFont typeface="+mj-lt"/>
              <a:buAutoNum type="arabicPeriod"/>
            </a:pPr>
            <a:endParaRPr lang="en-US" dirty="0" smtClean="0"/>
          </a:p>
        </p:txBody>
      </p:sp>
      <p:sp>
        <p:nvSpPr>
          <p:cNvPr id="5123" name="Text Placeholder 2"/>
          <p:cNvSpPr>
            <a:spLocks noGrp="1"/>
          </p:cNvSpPr>
          <p:nvPr>
            <p:ph type="body" sz="quarter" idx="11"/>
          </p:nvPr>
        </p:nvSpPr>
        <p:spPr>
          <a:xfrm>
            <a:off x="457200" y="871538"/>
            <a:ext cx="8229600" cy="576262"/>
          </a:xfrm>
        </p:spPr>
        <p:txBody>
          <a:bodyPr/>
          <a:lstStyle/>
          <a:p>
            <a:r>
              <a:rPr lang="en-US" dirty="0" smtClean="0">
                <a:latin typeface="Arial" charset="0"/>
                <a:cs typeface="Arial" charset="0"/>
              </a:rPr>
              <a:t>The Case Studies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3</a:t>
            </a:fld>
            <a:endParaRPr lang="de-DE"/>
          </a:p>
        </p:txBody>
      </p:sp>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2"/>
          <p:cNvSpPr>
            <a:spLocks noGrp="1"/>
          </p:cNvSpPr>
          <p:nvPr>
            <p:ph type="body" sz="quarter" idx="11"/>
          </p:nvPr>
        </p:nvSpPr>
        <p:spPr>
          <a:xfrm>
            <a:off x="457200" y="871538"/>
            <a:ext cx="8229600" cy="576262"/>
          </a:xfrm>
        </p:spPr>
        <p:txBody>
          <a:bodyPr/>
          <a:lstStyle/>
          <a:p>
            <a:r>
              <a:rPr lang="en-US" dirty="0" smtClean="0">
                <a:latin typeface="Arial" charset="0"/>
                <a:cs typeface="Arial" charset="0"/>
              </a:rPr>
              <a:t>Conceptual Framework</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4</a:t>
            </a:fld>
            <a:endParaRPr lang="de-DE"/>
          </a:p>
        </p:txBody>
      </p:sp>
      <p:sp>
        <p:nvSpPr>
          <p:cNvPr id="1027" name="Text Box 3"/>
          <p:cNvSpPr txBox="1">
            <a:spLocks noChangeArrowheads="1"/>
          </p:cNvSpPr>
          <p:nvPr/>
        </p:nvSpPr>
        <p:spPr bwMode="auto">
          <a:xfrm>
            <a:off x="2921521" y="1718320"/>
            <a:ext cx="1993379" cy="541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it-IT" sz="1400" b="1" i="0" u="none" strike="noStrike" cap="none" normalizeH="0" baseline="0" smtClean="0">
                <a:ln>
                  <a:noFill/>
                </a:ln>
                <a:solidFill>
                  <a:schemeClr val="tx1"/>
                </a:solidFill>
                <a:effectLst/>
                <a:latin typeface="Arial" pitchFamily="34" charset="0"/>
              </a:rPr>
              <a:t>TERRITORIAL DEVELOPMENT</a:t>
            </a:r>
            <a:endParaRPr kumimoji="0" lang="it-IT" sz="1400" b="0" i="0" u="none" strike="noStrike" cap="none" normalizeH="0" baseline="0" smtClean="0">
              <a:ln>
                <a:noFill/>
              </a:ln>
              <a:solidFill>
                <a:schemeClr val="tx1"/>
              </a:solidFill>
              <a:effectLst/>
              <a:latin typeface="Arial" pitchFamily="34" charset="0"/>
            </a:endParaRPr>
          </a:p>
        </p:txBody>
      </p:sp>
      <p:sp>
        <p:nvSpPr>
          <p:cNvPr id="1028" name="Text Box 4"/>
          <p:cNvSpPr txBox="1">
            <a:spLocks noChangeArrowheads="1"/>
          </p:cNvSpPr>
          <p:nvPr/>
        </p:nvSpPr>
        <p:spPr bwMode="auto">
          <a:xfrm>
            <a:off x="5508104" y="2259360"/>
            <a:ext cx="3178696" cy="16510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it-IT" sz="1400" b="1" i="0" u="none" strike="noStrike" cap="none" normalizeH="0" baseline="0" dirty="0" smtClean="0">
                <a:ln>
                  <a:noFill/>
                </a:ln>
                <a:solidFill>
                  <a:schemeClr val="tx1"/>
                </a:solidFill>
                <a:effectLst/>
                <a:latin typeface="Arial" pitchFamily="34" charset="0"/>
              </a:rPr>
              <a:t>INSTITUTIONAL CAPACITY</a:t>
            </a:r>
          </a:p>
          <a:p>
            <a:pPr marL="342900" marR="0" lvl="1" indent="-342900" algn="l" defTabSz="914400" rtl="0" eaLnBrk="1" fontAlgn="base" latinLnBrk="0" hangingPunct="1">
              <a:lnSpc>
                <a:spcPct val="100000"/>
              </a:lnSpc>
              <a:spcBef>
                <a:spcPct val="0"/>
              </a:spcBef>
              <a:spcAft>
                <a:spcPts val="0"/>
              </a:spcAft>
              <a:buClrTx/>
              <a:buSzTx/>
              <a:buFont typeface="+mj-lt"/>
              <a:buAutoNum type="arabicPeriod"/>
              <a:tabLst/>
            </a:pPr>
            <a:r>
              <a:rPr kumimoji="0" lang="it-IT" sz="1400" b="0" i="0" u="none" strike="noStrike" cap="none" normalizeH="0" baseline="0" dirty="0" err="1" smtClean="0">
                <a:ln>
                  <a:noFill/>
                </a:ln>
                <a:solidFill>
                  <a:schemeClr val="tx1"/>
                </a:solidFill>
                <a:effectLst/>
                <a:latin typeface="Arial" pitchFamily="34" charset="0"/>
              </a:rPr>
              <a:t>Managing</a:t>
            </a:r>
            <a:r>
              <a:rPr kumimoji="0" lang="it-IT" sz="1400" b="0" i="0" u="none" strike="noStrike" cap="none" normalizeH="0" baseline="0" dirty="0" smtClean="0">
                <a:ln>
                  <a:noFill/>
                </a:ln>
                <a:solidFill>
                  <a:schemeClr val="tx1"/>
                </a:solidFill>
                <a:effectLst/>
                <a:latin typeface="Arial" pitchFamily="34" charset="0"/>
              </a:rPr>
              <a:t> EU policy</a:t>
            </a:r>
          </a:p>
          <a:p>
            <a:pPr marL="342900" marR="0" lvl="1" indent="-342900" algn="l" defTabSz="914400" rtl="0" eaLnBrk="1" fontAlgn="base" latinLnBrk="0" hangingPunct="1">
              <a:lnSpc>
                <a:spcPct val="100000"/>
              </a:lnSpc>
              <a:spcBef>
                <a:spcPct val="0"/>
              </a:spcBef>
              <a:spcAft>
                <a:spcPts val="0"/>
              </a:spcAft>
              <a:buClrTx/>
              <a:buSzTx/>
              <a:buFont typeface="+mj-lt"/>
              <a:buAutoNum type="arabicPeriod"/>
              <a:tabLst/>
            </a:pPr>
            <a:r>
              <a:rPr kumimoji="0" lang="en-US" sz="1400" b="0" i="0" u="none" strike="noStrike" cap="none" normalizeH="0" baseline="0" dirty="0" smtClean="0">
                <a:ln>
                  <a:noFill/>
                </a:ln>
                <a:solidFill>
                  <a:schemeClr val="tx1"/>
                </a:solidFill>
                <a:effectLst/>
                <a:latin typeface="Arial" pitchFamily="34" charset="0"/>
              </a:rPr>
              <a:t>Using EU policy for regional priorities</a:t>
            </a:r>
          </a:p>
          <a:p>
            <a:pPr marL="342900" marR="0" lvl="1" indent="-342900" algn="l" defTabSz="914400" rtl="0" eaLnBrk="1" fontAlgn="base" latinLnBrk="0" hangingPunct="1">
              <a:lnSpc>
                <a:spcPct val="100000"/>
              </a:lnSpc>
              <a:spcBef>
                <a:spcPct val="0"/>
              </a:spcBef>
              <a:spcAft>
                <a:spcPts val="0"/>
              </a:spcAft>
              <a:buClrTx/>
              <a:buSzTx/>
              <a:buFont typeface="+mj-lt"/>
              <a:buAutoNum type="arabicPeriod"/>
              <a:tabLst/>
            </a:pPr>
            <a:r>
              <a:rPr kumimoji="0" lang="en-US" sz="1400" b="0" i="0" u="none" strike="noStrike" cap="none" normalizeH="0" baseline="0" dirty="0" smtClean="0">
                <a:ln>
                  <a:noFill/>
                </a:ln>
                <a:solidFill>
                  <a:schemeClr val="tx1"/>
                </a:solidFill>
                <a:effectLst/>
                <a:latin typeface="Arial" pitchFamily="34" charset="0"/>
              </a:rPr>
              <a:t>Mainstreaming of EU principles (</a:t>
            </a:r>
            <a:r>
              <a:rPr kumimoji="0" lang="en-US" sz="1200" b="0" u="none" strike="noStrike" cap="none" normalizeH="0" baseline="0" dirty="0" smtClean="0">
                <a:ln>
                  <a:noFill/>
                </a:ln>
                <a:solidFill>
                  <a:schemeClr val="tx1"/>
                </a:solidFill>
                <a:effectLst/>
                <a:latin typeface="Arial" pitchFamily="34" charset="0"/>
              </a:rPr>
              <a:t>partnership,</a:t>
            </a:r>
            <a:r>
              <a:rPr kumimoji="0" lang="en-US" sz="1200" b="0" u="none" strike="noStrike" cap="none" normalizeH="0" dirty="0" smtClean="0">
                <a:ln>
                  <a:noFill/>
                </a:ln>
                <a:solidFill>
                  <a:schemeClr val="tx1"/>
                </a:solidFill>
                <a:effectLst/>
                <a:latin typeface="Arial" pitchFamily="34" charset="0"/>
              </a:rPr>
              <a:t> evaluation, equal opportunities, transparency, etc.)</a:t>
            </a:r>
            <a:endParaRPr kumimoji="0" lang="it-IT" sz="1200" b="0" u="none" strike="noStrike" cap="none" normalizeH="0" baseline="0" dirty="0" smtClean="0">
              <a:ln>
                <a:noFill/>
              </a:ln>
              <a:solidFill>
                <a:schemeClr val="tx1"/>
              </a:solidFill>
              <a:effectLst/>
              <a:latin typeface="Arial" pitchFamily="34" charset="0"/>
            </a:endParaRPr>
          </a:p>
        </p:txBody>
      </p:sp>
      <p:sp>
        <p:nvSpPr>
          <p:cNvPr id="1029" name="Text Box 5"/>
          <p:cNvSpPr txBox="1">
            <a:spLocks noChangeArrowheads="1"/>
          </p:cNvSpPr>
          <p:nvPr/>
        </p:nvSpPr>
        <p:spPr bwMode="auto">
          <a:xfrm>
            <a:off x="2483768" y="4143995"/>
            <a:ext cx="3024336" cy="157100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pitchFamily="34" charset="0"/>
              </a:rPr>
              <a:t>CAPACITY BUILDING POLICIES</a:t>
            </a:r>
          </a:p>
          <a:p>
            <a:pPr marL="95250" marR="0" lvl="1" indent="171450" algn="l" defTabSz="914400" rtl="0" eaLnBrk="1" fontAlgn="base" latinLnBrk="0" hangingPunct="1">
              <a:lnSpc>
                <a:spcPct val="100000"/>
              </a:lnSpc>
              <a:spcBef>
                <a:spcPts val="0"/>
              </a:spcBef>
              <a:spcAft>
                <a:spcPts val="0"/>
              </a:spcAft>
              <a:buClrTx/>
              <a:buSzTx/>
              <a:buFont typeface="Arial" pitchFamily="34" charset="0"/>
              <a:buChar char="–"/>
              <a:tabLst/>
            </a:pPr>
            <a:r>
              <a:rPr kumimoji="0" lang="it-IT" sz="1400" b="0" i="0" u="none" strike="noStrike" cap="none" normalizeH="0" baseline="0" dirty="0" err="1" smtClean="0">
                <a:ln>
                  <a:noFill/>
                </a:ln>
                <a:solidFill>
                  <a:schemeClr val="tx1"/>
                </a:solidFill>
                <a:effectLst/>
                <a:latin typeface="Arial" pitchFamily="34" charset="0"/>
              </a:rPr>
              <a:t>Staffing</a:t>
            </a:r>
            <a:endParaRPr kumimoji="0" lang="it-IT" sz="1400" b="0" i="0" u="none" strike="noStrike" cap="none" normalizeH="0" baseline="0" dirty="0" smtClean="0">
              <a:ln>
                <a:noFill/>
              </a:ln>
              <a:solidFill>
                <a:schemeClr val="tx1"/>
              </a:solidFill>
              <a:effectLst/>
              <a:latin typeface="Arial" pitchFamily="34" charset="0"/>
            </a:endParaRPr>
          </a:p>
          <a:p>
            <a:pPr marL="95250" marR="0" lvl="1" indent="171450" algn="l" defTabSz="914400" rtl="0" eaLnBrk="1" fontAlgn="base" latinLnBrk="0" hangingPunct="1">
              <a:lnSpc>
                <a:spcPct val="100000"/>
              </a:lnSpc>
              <a:spcBef>
                <a:spcPts val="0"/>
              </a:spcBef>
              <a:spcAft>
                <a:spcPts val="0"/>
              </a:spcAft>
              <a:buClrTx/>
              <a:buSzTx/>
              <a:buFont typeface="Arial" pitchFamily="34" charset="0"/>
              <a:buChar char="–"/>
              <a:tabLst/>
            </a:pPr>
            <a:r>
              <a:rPr kumimoji="0" lang="it-IT" sz="1400" b="0" i="0" u="none" strike="noStrike" cap="none" normalizeH="0" baseline="0" dirty="0" smtClean="0">
                <a:ln>
                  <a:noFill/>
                </a:ln>
                <a:solidFill>
                  <a:schemeClr val="tx1"/>
                </a:solidFill>
                <a:effectLst/>
                <a:latin typeface="Arial" pitchFamily="34" charset="0"/>
              </a:rPr>
              <a:t>Training</a:t>
            </a:r>
          </a:p>
          <a:p>
            <a:pPr marL="95250" marR="0" lvl="0" indent="171450" algn="l" defTabSz="914400" rtl="0" eaLnBrk="1" fontAlgn="base" latinLnBrk="0" hangingPunct="1">
              <a:lnSpc>
                <a:spcPct val="100000"/>
              </a:lnSpc>
              <a:spcBef>
                <a:spcPts val="0"/>
              </a:spcBef>
              <a:spcAft>
                <a:spcPts val="0"/>
              </a:spcAft>
              <a:buClrTx/>
              <a:buSzTx/>
              <a:buFont typeface="Arial" pitchFamily="34" charset="0"/>
              <a:buChar char="–"/>
              <a:tabLst/>
            </a:pPr>
            <a:r>
              <a:rPr kumimoji="0" lang="it-IT" sz="1400" b="0" i="0" u="none" strike="noStrike" cap="none" normalizeH="0" baseline="0" dirty="0" err="1" smtClean="0">
                <a:ln>
                  <a:noFill/>
                </a:ln>
                <a:solidFill>
                  <a:schemeClr val="tx1"/>
                </a:solidFill>
                <a:effectLst/>
                <a:latin typeface="Arial" pitchFamily="34" charset="0"/>
              </a:rPr>
              <a:t>Networking</a:t>
            </a:r>
            <a:endParaRPr kumimoji="0" lang="it-IT" sz="1400" b="0" i="0" u="none" strike="noStrike" cap="none" normalizeH="0" baseline="0" dirty="0" smtClean="0">
              <a:ln>
                <a:noFill/>
              </a:ln>
              <a:solidFill>
                <a:schemeClr val="tx1"/>
              </a:solidFill>
              <a:effectLst/>
              <a:latin typeface="Arial" pitchFamily="34" charset="0"/>
            </a:endParaRPr>
          </a:p>
          <a:p>
            <a:pPr marL="95250" marR="0" lvl="0" indent="171450" algn="l" defTabSz="914400" rtl="0" eaLnBrk="1" fontAlgn="base" latinLnBrk="0" hangingPunct="1">
              <a:lnSpc>
                <a:spcPct val="100000"/>
              </a:lnSpc>
              <a:spcBef>
                <a:spcPts val="0"/>
              </a:spcBef>
              <a:spcAft>
                <a:spcPts val="0"/>
              </a:spcAft>
              <a:buClrTx/>
              <a:buSzTx/>
              <a:buFont typeface="Arial" pitchFamily="34" charset="0"/>
              <a:buChar char="–"/>
              <a:tabLst/>
            </a:pPr>
            <a:r>
              <a:rPr kumimoji="0" lang="it-IT" sz="1400" b="0" i="0" u="none" strike="noStrike" cap="none" normalizeH="0" baseline="0" dirty="0" err="1" smtClean="0">
                <a:ln>
                  <a:noFill/>
                </a:ln>
                <a:solidFill>
                  <a:schemeClr val="tx1"/>
                </a:solidFill>
                <a:effectLst/>
                <a:latin typeface="Arial" pitchFamily="34" charset="0"/>
              </a:rPr>
              <a:t>Procedures</a:t>
            </a:r>
            <a:endParaRPr kumimoji="0" lang="it-IT" sz="1400" b="0" i="0" u="none" strike="noStrike" cap="none" normalizeH="0" baseline="0" dirty="0" smtClean="0">
              <a:ln>
                <a:noFill/>
              </a:ln>
              <a:solidFill>
                <a:schemeClr val="tx1"/>
              </a:solidFill>
              <a:effectLst/>
              <a:latin typeface="Arial" pitchFamily="34" charset="0"/>
            </a:endParaRPr>
          </a:p>
          <a:p>
            <a:pPr marL="95250" marR="0" lvl="0" indent="171450" algn="l" defTabSz="914400" rtl="0" eaLnBrk="1" fontAlgn="base" latinLnBrk="0" hangingPunct="1">
              <a:lnSpc>
                <a:spcPct val="100000"/>
              </a:lnSpc>
              <a:spcBef>
                <a:spcPts val="0"/>
              </a:spcBef>
              <a:spcAft>
                <a:spcPts val="0"/>
              </a:spcAft>
              <a:buClrTx/>
              <a:buSzTx/>
              <a:buFont typeface="Arial" pitchFamily="34" charset="0"/>
              <a:buChar char="–"/>
              <a:tabLst/>
            </a:pPr>
            <a:r>
              <a:rPr kumimoji="0" lang="it-IT" sz="1400" b="0" i="0" u="none" strike="noStrike" cap="none" normalizeH="0" baseline="0" dirty="0" err="1" smtClean="0">
                <a:ln>
                  <a:noFill/>
                </a:ln>
                <a:solidFill>
                  <a:schemeClr val="tx1"/>
                </a:solidFill>
                <a:effectLst/>
                <a:latin typeface="Arial" pitchFamily="34" charset="0"/>
              </a:rPr>
              <a:t>Institutional</a:t>
            </a:r>
            <a:r>
              <a:rPr kumimoji="0" lang="it-IT" sz="1400" b="0" i="0" u="none" strike="noStrike" cap="none" normalizeH="0" baseline="0" dirty="0" smtClean="0">
                <a:ln>
                  <a:noFill/>
                </a:ln>
                <a:solidFill>
                  <a:schemeClr val="tx1"/>
                </a:solidFill>
                <a:effectLst/>
                <a:latin typeface="Arial" pitchFamily="34" charset="0"/>
              </a:rPr>
              <a:t> </a:t>
            </a:r>
            <a:r>
              <a:rPr kumimoji="0" lang="it-IT" sz="1400" b="0" i="0" u="none" strike="noStrike" cap="none" normalizeH="0" baseline="0" dirty="0" err="1" smtClean="0">
                <a:ln>
                  <a:noFill/>
                </a:ln>
                <a:solidFill>
                  <a:schemeClr val="tx1"/>
                </a:solidFill>
                <a:effectLst/>
                <a:latin typeface="Arial" pitchFamily="34" charset="0"/>
              </a:rPr>
              <a:t>innovations</a:t>
            </a:r>
            <a:endParaRPr kumimoji="0" lang="it-IT"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endParaRPr>
          </a:p>
        </p:txBody>
      </p:sp>
      <p:sp>
        <p:nvSpPr>
          <p:cNvPr id="1030" name="Text Box 6"/>
          <p:cNvSpPr txBox="1">
            <a:spLocks noChangeArrowheads="1"/>
          </p:cNvSpPr>
          <p:nvPr/>
        </p:nvSpPr>
        <p:spPr bwMode="auto">
          <a:xfrm>
            <a:off x="457200" y="2924944"/>
            <a:ext cx="1688430" cy="612776"/>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pitchFamily="34" charset="0"/>
              </a:rPr>
              <a:t>STRUCTURAL VARIABLES</a:t>
            </a:r>
            <a:endParaRPr kumimoji="0" lang="it-IT" sz="1400" b="0" i="0" u="none" strike="noStrike" cap="none" normalizeH="0" baseline="0" dirty="0" smtClean="0">
              <a:ln>
                <a:noFill/>
              </a:ln>
              <a:solidFill>
                <a:schemeClr val="tx1"/>
              </a:solidFill>
              <a:effectLst/>
              <a:latin typeface="Arial" pitchFamily="34" charset="0"/>
            </a:endParaRPr>
          </a:p>
        </p:txBody>
      </p:sp>
      <p:sp>
        <p:nvSpPr>
          <p:cNvPr id="1031" name="Text Box 7"/>
          <p:cNvSpPr txBox="1">
            <a:spLocks noChangeArrowheads="1"/>
          </p:cNvSpPr>
          <p:nvPr/>
        </p:nvSpPr>
        <p:spPr bwMode="auto">
          <a:xfrm>
            <a:off x="2965450" y="2924943"/>
            <a:ext cx="1812925" cy="61277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INSTITUTIONAL THICKNESS</a:t>
            </a:r>
            <a:endParaRPr kumimoji="0" lang="it-IT" sz="1400" b="0" i="0" u="none" strike="noStrike" cap="none" normalizeH="0" baseline="0" smtClean="0">
              <a:ln>
                <a:noFill/>
              </a:ln>
              <a:solidFill>
                <a:schemeClr val="tx1"/>
              </a:solidFill>
              <a:effectLst/>
              <a:latin typeface="Arial" pitchFamily="34" charset="0"/>
            </a:endParaRPr>
          </a:p>
        </p:txBody>
      </p:sp>
      <p:cxnSp>
        <p:nvCxnSpPr>
          <p:cNvPr id="22" name="Connettore 1 21"/>
          <p:cNvCxnSpPr>
            <a:stCxn id="1030" idx="3"/>
            <a:endCxn id="1031" idx="1"/>
          </p:cNvCxnSpPr>
          <p:nvPr/>
        </p:nvCxnSpPr>
        <p:spPr>
          <a:xfrm flipV="1">
            <a:off x="2145630" y="3231331"/>
            <a:ext cx="81982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2 23"/>
          <p:cNvCxnSpPr>
            <a:stCxn id="1031" idx="3"/>
          </p:cNvCxnSpPr>
          <p:nvPr/>
        </p:nvCxnSpPr>
        <p:spPr>
          <a:xfrm>
            <a:off x="4778375" y="3231331"/>
            <a:ext cx="72972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ttore 1 25"/>
          <p:cNvCxnSpPr>
            <a:stCxn id="1029" idx="3"/>
          </p:cNvCxnSpPr>
          <p:nvPr/>
        </p:nvCxnSpPr>
        <p:spPr>
          <a:xfrm>
            <a:off x="5508104" y="4929498"/>
            <a:ext cx="1656184" cy="11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V="1">
            <a:off x="7164288" y="3910459"/>
            <a:ext cx="0" cy="1030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nettore 1 33"/>
          <p:cNvCxnSpPr>
            <a:stCxn id="1027" idx="1"/>
          </p:cNvCxnSpPr>
          <p:nvPr/>
        </p:nvCxnSpPr>
        <p:spPr>
          <a:xfrm flipH="1">
            <a:off x="1259632" y="1988840"/>
            <a:ext cx="1661889"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1259632" y="1988840"/>
            <a:ext cx="0" cy="9361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2" name="Connettore 1 41"/>
          <p:cNvCxnSpPr>
            <a:stCxn id="1028" idx="0"/>
          </p:cNvCxnSpPr>
          <p:nvPr/>
        </p:nvCxnSpPr>
        <p:spPr>
          <a:xfrm flipV="1">
            <a:off x="7097452" y="1988840"/>
            <a:ext cx="0" cy="27052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5" name="Connettore 2 44"/>
          <p:cNvCxnSpPr>
            <a:endCxn id="1027" idx="3"/>
          </p:cNvCxnSpPr>
          <p:nvPr/>
        </p:nvCxnSpPr>
        <p:spPr>
          <a:xfrm flipH="1">
            <a:off x="4914900" y="1988840"/>
            <a:ext cx="2182552" cy="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294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611560" y="1447800"/>
            <a:ext cx="7920880" cy="4267200"/>
          </a:xfrm>
        </p:spPr>
        <p:txBody>
          <a:bodyPr/>
          <a:lstStyle/>
          <a:p>
            <a:pPr>
              <a:spcBef>
                <a:spcPts val="1800"/>
              </a:spcBef>
            </a:pPr>
            <a:r>
              <a:rPr lang="en-US" sz="2000" b="1" dirty="0" smtClean="0">
                <a:latin typeface="Arial" charset="0"/>
                <a:cs typeface="Arial" charset="0"/>
              </a:rPr>
              <a:t>INSTED REGIONS CAN BE DIVIDED INTO TWO GROUPS, BUT:</a:t>
            </a:r>
          </a:p>
          <a:p>
            <a:pPr>
              <a:buFontTx/>
              <a:buChar char="-"/>
            </a:pPr>
            <a:r>
              <a:rPr lang="en-US" sz="2000" dirty="0" smtClean="0">
                <a:latin typeface="Arial" charset="0"/>
                <a:cs typeface="Arial" charset="0"/>
              </a:rPr>
              <a:t>CBP results largely independent on SV</a:t>
            </a:r>
          </a:p>
          <a:p>
            <a:pPr>
              <a:buFontTx/>
              <a:buChar char="-"/>
            </a:pPr>
            <a:r>
              <a:rPr lang="en-US" sz="2000" dirty="0" smtClean="0">
                <a:latin typeface="Arial" charset="0"/>
                <a:cs typeface="Arial" charset="0"/>
              </a:rPr>
              <a:t>SV and IC may be linked only by using the Institutional Thickness framework</a:t>
            </a:r>
          </a:p>
          <a:p>
            <a:pPr>
              <a:spcBef>
                <a:spcPts val="1800"/>
              </a:spcBef>
            </a:pPr>
            <a:r>
              <a:rPr lang="en-US" sz="2000" b="1" dirty="0" smtClean="0">
                <a:latin typeface="Arial" charset="0"/>
                <a:cs typeface="Arial" charset="0"/>
              </a:rPr>
              <a:t>FIVE DIMENSIONS OF INSTITUTIONAL THICKNESS:</a:t>
            </a:r>
          </a:p>
          <a:p>
            <a:pPr>
              <a:buFontTx/>
              <a:buChar char="-"/>
            </a:pPr>
            <a:r>
              <a:rPr lang="en-US" sz="2000" dirty="0" smtClean="0">
                <a:latin typeface="Arial" charset="0"/>
                <a:cs typeface="Arial" charset="0"/>
              </a:rPr>
              <a:t>Consistency through time (e.g. Toscana vs. Alsace)</a:t>
            </a:r>
          </a:p>
          <a:p>
            <a:pPr>
              <a:buFontTx/>
              <a:buChar char="-"/>
            </a:pPr>
            <a:r>
              <a:rPr lang="en-US" sz="2000" dirty="0" smtClean="0">
                <a:latin typeface="Arial" charset="0"/>
                <a:cs typeface="Arial" charset="0"/>
              </a:rPr>
              <a:t>Framework Coherence (e.g. French regions and Toscana vs. Sicilia)</a:t>
            </a:r>
          </a:p>
          <a:p>
            <a:pPr>
              <a:buFontTx/>
              <a:buChar char="-"/>
            </a:pPr>
            <a:r>
              <a:rPr lang="en-US" sz="2000" dirty="0" smtClean="0">
                <a:latin typeface="Arial" charset="0"/>
                <a:cs typeface="Arial" charset="0"/>
              </a:rPr>
              <a:t>Governance</a:t>
            </a:r>
          </a:p>
          <a:p>
            <a:pPr>
              <a:buFontTx/>
              <a:buChar char="-"/>
            </a:pPr>
            <a:r>
              <a:rPr lang="en-US" sz="2000" dirty="0" smtClean="0">
                <a:latin typeface="Arial" charset="0"/>
                <a:cs typeface="Arial" charset="0"/>
              </a:rPr>
              <a:t>Adaptation to change (e.g. Toscana and the French regions)</a:t>
            </a:r>
          </a:p>
          <a:p>
            <a:pPr>
              <a:buFontTx/>
              <a:buChar char="-"/>
            </a:pPr>
            <a:r>
              <a:rPr lang="en-US" sz="2000" dirty="0" smtClean="0">
                <a:latin typeface="Arial" charset="0"/>
                <a:cs typeface="Arial" charset="0"/>
              </a:rPr>
              <a:t>Resistance (e.g. resistance to central governments)</a:t>
            </a:r>
          </a:p>
        </p:txBody>
      </p:sp>
      <p:sp>
        <p:nvSpPr>
          <p:cNvPr id="5123" name="Text Placeholder 2"/>
          <p:cNvSpPr>
            <a:spLocks noGrp="1"/>
          </p:cNvSpPr>
          <p:nvPr>
            <p:ph type="body" sz="quarter" idx="11"/>
          </p:nvPr>
        </p:nvSpPr>
        <p:spPr>
          <a:xfrm>
            <a:off x="251520" y="871538"/>
            <a:ext cx="8640960" cy="576262"/>
          </a:xfrm>
        </p:spPr>
        <p:txBody>
          <a:bodyPr/>
          <a:lstStyle/>
          <a:p>
            <a:r>
              <a:rPr lang="en-US" dirty="0" smtClean="0">
                <a:latin typeface="Arial" charset="0"/>
                <a:cs typeface="Arial" charset="0"/>
              </a:rPr>
              <a:t>Contexts for Capacity Processes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5</a:t>
            </a:fld>
            <a:endParaRPr lang="de-DE"/>
          </a:p>
        </p:txBody>
      </p:sp>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755576" y="1447800"/>
            <a:ext cx="7632848" cy="4267200"/>
          </a:xfrm>
        </p:spPr>
        <p:txBody>
          <a:bodyPr/>
          <a:lstStyle/>
          <a:p>
            <a:r>
              <a:rPr lang="en-US" sz="2000" b="1" dirty="0" smtClean="0">
                <a:latin typeface="Arial" charset="0"/>
                <a:cs typeface="Arial" charset="0"/>
              </a:rPr>
              <a:t>TYPE ONE IC:</a:t>
            </a:r>
          </a:p>
          <a:p>
            <a:pPr>
              <a:buFontTx/>
              <a:buChar char="-"/>
            </a:pPr>
            <a:r>
              <a:rPr lang="en-US" sz="2000" i="1" dirty="0" smtClean="0">
                <a:latin typeface="Arial" charset="0"/>
                <a:cs typeface="Arial" charset="0"/>
              </a:rPr>
              <a:t>Experience</a:t>
            </a:r>
            <a:r>
              <a:rPr lang="en-US" sz="2000" dirty="0" smtClean="0">
                <a:latin typeface="Arial" charset="0"/>
                <a:cs typeface="Arial" charset="0"/>
              </a:rPr>
              <a:t>  explains procedural success (e.g. Italian regions), but it is the </a:t>
            </a:r>
            <a:r>
              <a:rPr lang="en-US" sz="2000" i="1" dirty="0" smtClean="0">
                <a:latin typeface="Arial" charset="0"/>
                <a:cs typeface="Arial" charset="0"/>
              </a:rPr>
              <a:t>starting level of IC </a:t>
            </a:r>
            <a:r>
              <a:rPr lang="en-US" sz="2000" dirty="0" smtClean="0">
                <a:latin typeface="Arial" charset="0"/>
                <a:cs typeface="Arial" charset="0"/>
              </a:rPr>
              <a:t>that explains results (e.g. the French regions)</a:t>
            </a:r>
          </a:p>
          <a:p>
            <a:endParaRPr lang="en-US" sz="2000" b="1" dirty="0" smtClean="0">
              <a:latin typeface="Arial" charset="0"/>
              <a:cs typeface="Arial" charset="0"/>
            </a:endParaRPr>
          </a:p>
          <a:p>
            <a:r>
              <a:rPr lang="en-US" sz="2000" b="1" dirty="0" smtClean="0">
                <a:latin typeface="Arial" charset="0"/>
                <a:cs typeface="Arial" charset="0"/>
              </a:rPr>
              <a:t>TYPE TWO IC: </a:t>
            </a:r>
          </a:p>
          <a:p>
            <a:pPr>
              <a:buFontTx/>
              <a:buChar char="-"/>
            </a:pPr>
            <a:r>
              <a:rPr lang="en-US" sz="2000" i="1" dirty="0" smtClean="0">
                <a:latin typeface="Arial" charset="0"/>
                <a:cs typeface="Arial" charset="0"/>
              </a:rPr>
              <a:t>Experience with designing and implementing development projects  </a:t>
            </a:r>
            <a:r>
              <a:rPr lang="en-US" sz="2000" dirty="0" smtClean="0">
                <a:latin typeface="Arial" charset="0"/>
                <a:cs typeface="Arial" charset="0"/>
              </a:rPr>
              <a:t>is key</a:t>
            </a:r>
          </a:p>
          <a:p>
            <a:endParaRPr lang="en-US" sz="2000" b="1" dirty="0" smtClean="0">
              <a:latin typeface="Arial" charset="0"/>
              <a:cs typeface="Arial" charset="0"/>
            </a:endParaRPr>
          </a:p>
          <a:p>
            <a:r>
              <a:rPr lang="en-US" sz="2000" b="1" dirty="0" smtClean="0">
                <a:latin typeface="Arial" charset="0"/>
                <a:cs typeface="Arial" charset="0"/>
              </a:rPr>
              <a:t>TYPE THREE IC:</a:t>
            </a:r>
          </a:p>
          <a:p>
            <a:pPr>
              <a:buFontTx/>
              <a:buChar char="-"/>
            </a:pPr>
            <a:r>
              <a:rPr lang="en-US" sz="2000" dirty="0" smtClean="0">
                <a:latin typeface="Arial" charset="0"/>
                <a:cs typeface="Arial" charset="0"/>
              </a:rPr>
              <a:t>Partnership is widespread (need or commitment?)</a:t>
            </a:r>
          </a:p>
          <a:p>
            <a:pPr>
              <a:buFontTx/>
              <a:buChar char="-"/>
            </a:pPr>
            <a:r>
              <a:rPr lang="en-US" sz="2000" dirty="0" smtClean="0">
                <a:latin typeface="Arial" charset="0"/>
                <a:cs typeface="Arial" charset="0"/>
              </a:rPr>
              <a:t>Evaluation, transparency, etc. are more easily mainstreamed, but watch for effectiveness</a:t>
            </a:r>
          </a:p>
        </p:txBody>
      </p:sp>
      <p:sp>
        <p:nvSpPr>
          <p:cNvPr id="5123" name="Text Placeholder 2"/>
          <p:cNvSpPr>
            <a:spLocks noGrp="1"/>
          </p:cNvSpPr>
          <p:nvPr>
            <p:ph type="body" sz="quarter" idx="11"/>
          </p:nvPr>
        </p:nvSpPr>
        <p:spPr>
          <a:xfrm>
            <a:off x="158824" y="871800"/>
            <a:ext cx="8229600" cy="576000"/>
          </a:xfrm>
        </p:spPr>
        <p:txBody>
          <a:bodyPr/>
          <a:lstStyle/>
          <a:p>
            <a:r>
              <a:rPr lang="en-US" dirty="0" smtClean="0">
                <a:latin typeface="Arial" charset="0"/>
                <a:cs typeface="Arial" charset="0"/>
              </a:rPr>
              <a:t>Institutional Capacity: Key Lessons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6</a:t>
            </a:fld>
            <a:endParaRPr lang="de-DE"/>
          </a:p>
        </p:txBody>
      </p:sp>
    </p:spTree>
    <p:extLst>
      <p:ext uri="{BB962C8B-B14F-4D97-AF65-F5344CB8AC3E}">
        <p14:creationId xmlns:p14="http://schemas.microsoft.com/office/powerpoint/2010/main" xmlns="" val="3949076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827584" y="1447800"/>
            <a:ext cx="7488832" cy="4267200"/>
          </a:xfrm>
        </p:spPr>
        <p:txBody>
          <a:bodyPr/>
          <a:lstStyle/>
          <a:p>
            <a:r>
              <a:rPr lang="it-IT" sz="2000" b="1" dirty="0" smtClean="0"/>
              <a:t>TYPE ONE IC</a:t>
            </a:r>
          </a:p>
          <a:p>
            <a:r>
              <a:rPr lang="en-GB" sz="2000" i="1" dirty="0" smtClean="0"/>
              <a:t>1. Amount of </a:t>
            </a:r>
            <a:r>
              <a:rPr lang="en-GB" sz="2000" i="1" dirty="0" err="1" smtClean="0"/>
              <a:t>decommittment</a:t>
            </a:r>
            <a:endParaRPr lang="it-IT" sz="2000" i="1" dirty="0" smtClean="0"/>
          </a:p>
          <a:p>
            <a:r>
              <a:rPr lang="en-GB" sz="2000" i="1" dirty="0" smtClean="0"/>
              <a:t>2. Procedural delays</a:t>
            </a:r>
            <a:endParaRPr lang="it-IT" sz="2000" i="1" dirty="0" smtClean="0"/>
          </a:p>
          <a:p>
            <a:endParaRPr lang="it-IT" sz="2000" b="1" dirty="0" smtClean="0"/>
          </a:p>
          <a:p>
            <a:r>
              <a:rPr lang="it-IT" sz="2000" b="1" dirty="0" smtClean="0"/>
              <a:t>TYPE TWO IC</a:t>
            </a:r>
          </a:p>
          <a:p>
            <a:r>
              <a:rPr lang="en-GB" sz="2000" i="1" dirty="0" smtClean="0"/>
              <a:t>3. Level of co-financing</a:t>
            </a:r>
            <a:endParaRPr lang="it-IT" sz="2000" i="1" dirty="0" smtClean="0"/>
          </a:p>
          <a:p>
            <a:r>
              <a:rPr lang="en-GB" sz="2000" i="1" dirty="0" smtClean="0"/>
              <a:t>4. High level of multilevel governance</a:t>
            </a:r>
            <a:endParaRPr lang="it-IT" sz="2000" i="1" dirty="0" smtClean="0"/>
          </a:p>
          <a:p>
            <a:endParaRPr lang="it-IT" sz="2000" b="1" dirty="0" smtClean="0"/>
          </a:p>
          <a:p>
            <a:r>
              <a:rPr lang="it-IT" sz="2000" b="1" dirty="0" smtClean="0"/>
              <a:t>TYPE THREE IC</a:t>
            </a:r>
          </a:p>
          <a:p>
            <a:r>
              <a:rPr lang="en-GB" sz="2000" i="1" dirty="0" smtClean="0"/>
              <a:t>5. Mainstreaming of the different institutional features of EU programmes</a:t>
            </a:r>
            <a:endParaRPr lang="it-IT" sz="2000" i="1" dirty="0" smtClean="0"/>
          </a:p>
          <a:p>
            <a:r>
              <a:rPr lang="en-GB" sz="2000" i="1" dirty="0" smtClean="0"/>
              <a:t>6. Success in getting competitive development funding</a:t>
            </a:r>
            <a:endParaRPr lang="it-IT" sz="2000" i="1" dirty="0" smtClean="0"/>
          </a:p>
          <a:p>
            <a:endParaRPr lang="en-US" dirty="0" smtClean="0">
              <a:latin typeface="Arial" charset="0"/>
              <a:cs typeface="Arial" charset="0"/>
            </a:endParaRPr>
          </a:p>
        </p:txBody>
      </p:sp>
      <p:sp>
        <p:nvSpPr>
          <p:cNvPr id="5123" name="Text Placeholder 2"/>
          <p:cNvSpPr>
            <a:spLocks noGrp="1"/>
          </p:cNvSpPr>
          <p:nvPr>
            <p:ph type="body" sz="quarter" idx="11"/>
          </p:nvPr>
        </p:nvSpPr>
        <p:spPr>
          <a:xfrm>
            <a:off x="503040" y="871538"/>
            <a:ext cx="8640960" cy="576262"/>
          </a:xfrm>
        </p:spPr>
        <p:txBody>
          <a:bodyPr/>
          <a:lstStyle/>
          <a:p>
            <a:r>
              <a:rPr lang="en-US" dirty="0" smtClean="0">
                <a:latin typeface="Arial" charset="0"/>
                <a:cs typeface="Arial" charset="0"/>
              </a:rPr>
              <a:t>Institutional Capacity: six basic Indicators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7</a:t>
            </a:fld>
            <a:endParaRPr lang="de-DE"/>
          </a:p>
        </p:txBody>
      </p:sp>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2"/>
          <p:cNvSpPr>
            <a:spLocks noGrp="1"/>
          </p:cNvSpPr>
          <p:nvPr>
            <p:ph type="body" sz="quarter" idx="11"/>
          </p:nvPr>
        </p:nvSpPr>
        <p:spPr>
          <a:xfrm>
            <a:off x="457200" y="871538"/>
            <a:ext cx="8229600" cy="576262"/>
          </a:xfrm>
        </p:spPr>
        <p:txBody>
          <a:bodyPr/>
          <a:lstStyle/>
          <a:p>
            <a:r>
              <a:rPr lang="en-US" dirty="0" smtClean="0">
                <a:latin typeface="Arial" charset="0"/>
                <a:cs typeface="Arial" charset="0"/>
              </a:rPr>
              <a:t>Capacity Building Policies (CBP)</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8</a:t>
            </a:fld>
            <a:endParaRPr lang="de-DE"/>
          </a:p>
        </p:txBody>
      </p:sp>
      <p:graphicFrame>
        <p:nvGraphicFramePr>
          <p:cNvPr id="6" name="Tabella 5"/>
          <p:cNvGraphicFramePr>
            <a:graphicFrameLocks noGrp="1"/>
          </p:cNvGraphicFramePr>
          <p:nvPr/>
        </p:nvGraphicFramePr>
        <p:xfrm>
          <a:off x="457200" y="1674270"/>
          <a:ext cx="8229600" cy="3588161"/>
        </p:xfrm>
        <a:graphic>
          <a:graphicData uri="http://schemas.openxmlformats.org/drawingml/2006/table">
            <a:tbl>
              <a:tblPr/>
              <a:tblGrid>
                <a:gridCol w="2746648"/>
                <a:gridCol w="792088"/>
                <a:gridCol w="792088"/>
                <a:gridCol w="1155576"/>
                <a:gridCol w="1371600"/>
                <a:gridCol w="1371600"/>
              </a:tblGrid>
              <a:tr h="314570">
                <a:tc rowSpan="2">
                  <a:txBody>
                    <a:bodyPr/>
                    <a:lstStyle/>
                    <a:p>
                      <a:pPr>
                        <a:spcAft>
                          <a:spcPts val="0"/>
                        </a:spcAft>
                        <a:buFontTx/>
                        <a:buNone/>
                      </a:pPr>
                      <a:r>
                        <a:rPr lang="en-GB" sz="1400" b="1" dirty="0">
                          <a:latin typeface="Arial"/>
                          <a:ea typeface="Times New Roman"/>
                          <a:cs typeface="Times New Roman"/>
                        </a:rPr>
                        <a:t>INSTED Regions</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buFontTx/>
                        <a:buNone/>
                      </a:pPr>
                      <a:r>
                        <a:rPr lang="en-GB" sz="1400" b="1" dirty="0" smtClean="0">
                          <a:latin typeface="Arial"/>
                          <a:ea typeface="Times New Roman"/>
                          <a:cs typeface="Times New Roman"/>
                        </a:rPr>
                        <a:t>Implemented </a:t>
                      </a:r>
                      <a:r>
                        <a:rPr lang="en-GB" sz="1400" b="1" dirty="0">
                          <a:latin typeface="Arial"/>
                          <a:ea typeface="Times New Roman"/>
                          <a:cs typeface="Times New Roman"/>
                        </a:rPr>
                        <a:t>CBPs</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091">
                <a:tc vMerge="1">
                  <a:txBody>
                    <a:bodyPr/>
                    <a:lstStyle/>
                    <a:p>
                      <a:endParaRPr lang="it-IT"/>
                    </a:p>
                  </a:txBody>
                  <a:tcPr/>
                </a:tc>
                <a:tc>
                  <a:txBody>
                    <a:bodyPr/>
                    <a:lstStyle/>
                    <a:p>
                      <a:pPr algn="ctr">
                        <a:spcAft>
                          <a:spcPts val="0"/>
                        </a:spcAft>
                        <a:buFontTx/>
                        <a:buNone/>
                      </a:pPr>
                      <a:r>
                        <a:rPr lang="en-GB" sz="1400" b="1">
                          <a:latin typeface="Arial"/>
                          <a:ea typeface="Times New Roman"/>
                          <a:cs typeface="Times New Roman"/>
                        </a:rPr>
                        <a:t>Staffing</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r>
                        <a:rPr lang="en-GB" sz="1400" b="1">
                          <a:latin typeface="Arial"/>
                          <a:ea typeface="Times New Roman"/>
                          <a:cs typeface="Times New Roman"/>
                        </a:rPr>
                        <a:t>Training </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r>
                        <a:rPr lang="en-GB" sz="1400" b="1" dirty="0">
                          <a:latin typeface="Arial"/>
                          <a:ea typeface="Times New Roman"/>
                          <a:cs typeface="Times New Roman"/>
                        </a:rPr>
                        <a:t>Networking</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r>
                        <a:rPr lang="en-GB" sz="1400" b="1" dirty="0">
                          <a:latin typeface="Arial"/>
                          <a:ea typeface="Times New Roman"/>
                          <a:cs typeface="Times New Roman"/>
                        </a:rPr>
                        <a:t>Procedural Arrangements</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r>
                        <a:rPr lang="en-GB" sz="1400" b="1" dirty="0">
                          <a:latin typeface="Arial"/>
                          <a:ea typeface="Times New Roman"/>
                          <a:cs typeface="Times New Roman"/>
                        </a:rPr>
                        <a:t>Institutional </a:t>
                      </a:r>
                      <a:r>
                        <a:rPr lang="en-GB" sz="1400" b="1" dirty="0" smtClean="0">
                          <a:latin typeface="Arial"/>
                          <a:ea typeface="Times New Roman"/>
                          <a:cs typeface="Times New Roman"/>
                        </a:rPr>
                        <a:t>innovations</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Alsace</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lgn="ctr">
                        <a:spcAft>
                          <a:spcPts val="0"/>
                        </a:spcAft>
                        <a:buFontTx/>
                        <a:buNone/>
                      </a:pPr>
                      <a:endParaRPr lang="en-US" sz="140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GB" sz="1400" dirty="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Aquitaine</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US" sz="140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GB" sz="1400" dirty="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Rhône-Alpes</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GB" sz="140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US" sz="1400" dirty="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US" sz="1400" dirty="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Toscana</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GB" sz="140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lgn="ctr">
                        <a:spcAft>
                          <a:spcPts val="0"/>
                        </a:spcAft>
                        <a:buFontTx/>
                        <a:buNone/>
                      </a:pPr>
                      <a:endParaRPr lang="en-US" sz="140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dirty="0">
                          <a:latin typeface="Arial"/>
                          <a:ea typeface="Times New Roman"/>
                          <a:cs typeface="Times New Roman"/>
                        </a:rPr>
                        <a:t>Puglia </a:t>
                      </a:r>
                      <a:r>
                        <a:rPr lang="en-GB" sz="1400" b="1" dirty="0" smtClean="0">
                          <a:latin typeface="Arial"/>
                          <a:ea typeface="Times New Roman"/>
                          <a:cs typeface="Times New Roman"/>
                        </a:rPr>
                        <a:t>(NUVAL)</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buFontTx/>
                        <a:buNone/>
                      </a:pPr>
                      <a:endParaRPr lang="en-US" sz="1400" dirty="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Puglia (Waste, Water and Soil)</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Sicilia</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dirty="0" err="1">
                          <a:latin typeface="Arial"/>
                          <a:ea typeface="Times New Roman"/>
                          <a:cs typeface="Times New Roman"/>
                        </a:rPr>
                        <a:t>Lubelskie</a:t>
                      </a:r>
                      <a:endParaRPr lang="it-IT" sz="1400" dirty="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lgn="ctr">
                        <a:spcAft>
                          <a:spcPts val="0"/>
                        </a:spcAft>
                        <a:buFontTx/>
                        <a:buNone/>
                      </a:pPr>
                      <a:endParaRPr lang="en-US" sz="1400" dirty="0">
                        <a:latin typeface="Arial"/>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19">
                <a:tc>
                  <a:txBody>
                    <a:bodyPr/>
                    <a:lstStyle/>
                    <a:p>
                      <a:pPr>
                        <a:spcAft>
                          <a:spcPts val="0"/>
                        </a:spcAft>
                        <a:buFontTx/>
                        <a:buNone/>
                      </a:pPr>
                      <a:r>
                        <a:rPr lang="en-GB" sz="1400" b="1">
                          <a:latin typeface="Arial"/>
                          <a:ea typeface="Times New Roman"/>
                          <a:cs typeface="Times New Roman"/>
                        </a:rPr>
                        <a:t>Dolnoslaskie</a:t>
                      </a:r>
                      <a:endParaRPr lang="it-IT" sz="140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cs typeface="Times New Roman"/>
                        </a:rPr>
                        <a:t>●●</a:t>
                      </a:r>
                      <a:endParaRPr lang="it-IT" sz="1400" dirty="0" smtClean="0">
                        <a:latin typeface="Verdana"/>
                        <a:ea typeface="Times New Roman"/>
                        <a:cs typeface="Times New Roman"/>
                      </a:endParaRPr>
                    </a:p>
                  </a:txBody>
                  <a:tcPr marL="43031" marR="43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sz="quarter" idx="10"/>
          </p:nvPr>
        </p:nvSpPr>
        <p:spPr>
          <a:xfrm>
            <a:off x="683568" y="1447799"/>
            <a:ext cx="7776864" cy="4632325"/>
          </a:xfrm>
        </p:spPr>
        <p:txBody>
          <a:bodyPr/>
          <a:lstStyle/>
          <a:p>
            <a:r>
              <a:rPr lang="en-US" sz="2000" b="1" dirty="0" smtClean="0">
                <a:latin typeface="Arial" charset="0"/>
                <a:cs typeface="Arial" charset="0"/>
              </a:rPr>
              <a:t>STAFFING:</a:t>
            </a:r>
          </a:p>
          <a:p>
            <a:pPr>
              <a:buFontTx/>
              <a:buChar char="-"/>
            </a:pPr>
            <a:r>
              <a:rPr lang="en-US" sz="2000" dirty="0" smtClean="0">
                <a:latin typeface="Arial" charset="0"/>
                <a:cs typeface="Arial" charset="0"/>
              </a:rPr>
              <a:t>Typical when the task is new, but levels of stability vary</a:t>
            </a:r>
          </a:p>
          <a:p>
            <a:r>
              <a:rPr lang="en-US" sz="2000" b="1" dirty="0" smtClean="0">
                <a:latin typeface="Arial" charset="0"/>
                <a:cs typeface="Arial" charset="0"/>
              </a:rPr>
              <a:t>TRAINING: </a:t>
            </a:r>
          </a:p>
          <a:p>
            <a:pPr>
              <a:buFontTx/>
              <a:buChar char="-"/>
            </a:pPr>
            <a:r>
              <a:rPr lang="en-US" sz="2000" dirty="0" smtClean="0">
                <a:latin typeface="Arial" charset="0"/>
                <a:cs typeface="Arial" charset="0"/>
              </a:rPr>
              <a:t>Widespread, but great diversity (issues, actors, timing)</a:t>
            </a:r>
          </a:p>
          <a:p>
            <a:r>
              <a:rPr lang="en-US" sz="2000" b="1" dirty="0" smtClean="0">
                <a:latin typeface="Arial" charset="0"/>
                <a:cs typeface="Arial" charset="0"/>
              </a:rPr>
              <a:t>NETWORKING:</a:t>
            </a:r>
          </a:p>
          <a:p>
            <a:pPr>
              <a:buFontTx/>
              <a:buChar char="-"/>
            </a:pPr>
            <a:r>
              <a:rPr lang="en-US" sz="2000" dirty="0" smtClean="0">
                <a:latin typeface="Arial" charset="0"/>
                <a:cs typeface="Arial" charset="0"/>
              </a:rPr>
              <a:t>Networking is widespread, but network complexity is limited</a:t>
            </a:r>
          </a:p>
          <a:p>
            <a:r>
              <a:rPr lang="en-US" sz="2000" b="1" dirty="0" smtClean="0">
                <a:latin typeface="Arial" charset="0"/>
                <a:cs typeface="Arial" charset="0"/>
              </a:rPr>
              <a:t>PROCEDURES: </a:t>
            </a:r>
          </a:p>
          <a:p>
            <a:pPr>
              <a:buFontTx/>
              <a:buChar char="-"/>
            </a:pPr>
            <a:r>
              <a:rPr lang="en-US" sz="2000" dirty="0" smtClean="0">
                <a:latin typeface="Arial" charset="0"/>
                <a:cs typeface="Arial" charset="0"/>
              </a:rPr>
              <a:t>Good for governing at arm’s length (</a:t>
            </a:r>
            <a:r>
              <a:rPr lang="en-US" sz="2000" dirty="0" err="1" smtClean="0">
                <a:latin typeface="Arial" charset="0"/>
                <a:cs typeface="Arial" charset="0"/>
              </a:rPr>
              <a:t>e.g.Toscana</a:t>
            </a:r>
            <a:r>
              <a:rPr lang="en-US" sz="2000" dirty="0" smtClean="0">
                <a:latin typeface="Arial" charset="0"/>
                <a:cs typeface="Arial" charset="0"/>
              </a:rPr>
              <a:t>, Puglia)</a:t>
            </a:r>
          </a:p>
          <a:p>
            <a:r>
              <a:rPr lang="en-US" sz="2000" b="1" dirty="0" smtClean="0">
                <a:latin typeface="Arial" charset="0"/>
                <a:cs typeface="Arial" charset="0"/>
              </a:rPr>
              <a:t>INSTITUTIONAL INNOVATIONS: </a:t>
            </a:r>
          </a:p>
          <a:p>
            <a:pPr>
              <a:buFontTx/>
              <a:buChar char="-"/>
            </a:pPr>
            <a:r>
              <a:rPr lang="en-US" sz="2000" dirty="0" smtClean="0">
                <a:latin typeface="Arial" charset="0"/>
                <a:cs typeface="Arial" charset="0"/>
              </a:rPr>
              <a:t>Institutionalization and legitimacy are sensitive issues</a:t>
            </a:r>
          </a:p>
          <a:p>
            <a:r>
              <a:rPr lang="en-US" sz="2000" b="1" dirty="0" smtClean="0">
                <a:solidFill>
                  <a:srgbClr val="FF0000"/>
                </a:solidFill>
                <a:latin typeface="Arial" charset="0"/>
                <a:cs typeface="Arial" charset="0"/>
              </a:rPr>
              <a:t>MAIN PROBLEMS:</a:t>
            </a:r>
          </a:p>
          <a:p>
            <a:pPr>
              <a:buFontTx/>
              <a:buChar char="-"/>
            </a:pPr>
            <a:r>
              <a:rPr lang="en-US" sz="2000" b="1" i="1" dirty="0" smtClean="0">
                <a:latin typeface="Arial" charset="0"/>
                <a:cs typeface="Arial" charset="0"/>
              </a:rPr>
              <a:t>Limited long-term effects; conflicts and lack of integration; inappropriate tailoring and design</a:t>
            </a:r>
          </a:p>
          <a:p>
            <a:pPr>
              <a:buFontTx/>
              <a:buChar char="-"/>
            </a:pPr>
            <a:endParaRPr lang="en-US" sz="2000" dirty="0" smtClean="0">
              <a:latin typeface="Arial" charset="0"/>
              <a:cs typeface="Arial" charset="0"/>
            </a:endParaRPr>
          </a:p>
        </p:txBody>
      </p:sp>
      <p:sp>
        <p:nvSpPr>
          <p:cNvPr id="5123" name="Text Placeholder 2"/>
          <p:cNvSpPr>
            <a:spLocks noGrp="1"/>
          </p:cNvSpPr>
          <p:nvPr>
            <p:ph type="body" sz="quarter" idx="11"/>
          </p:nvPr>
        </p:nvSpPr>
        <p:spPr>
          <a:xfrm>
            <a:off x="-540568" y="871537"/>
            <a:ext cx="6131024" cy="576262"/>
          </a:xfrm>
        </p:spPr>
        <p:txBody>
          <a:bodyPr/>
          <a:lstStyle/>
          <a:p>
            <a:r>
              <a:rPr lang="en-US" dirty="0" smtClean="0">
                <a:latin typeface="Arial" charset="0"/>
                <a:cs typeface="Arial" charset="0"/>
              </a:rPr>
              <a:t>CBP: Key Lessons</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7FC4832B-A40F-4238-99CA-19E6DFB33451}" type="slidenum">
              <a:rPr lang="de-DE"/>
              <a:pPr eaLnBrk="1" hangingPunct="1"/>
              <a:t>9</a:t>
            </a:fld>
            <a:endParaRPr lang="de-DE"/>
          </a:p>
        </p:txBody>
      </p:sp>
    </p:spTree>
    <p:extLst>
      <p:ext uri="{BB962C8B-B14F-4D97-AF65-F5344CB8AC3E}">
        <p14:creationId xmlns:p14="http://schemas.microsoft.com/office/powerpoint/2010/main" xmlns="" val="3949076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O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813</TotalTime>
  <Words>1733</Words>
  <Application>Microsoft Office PowerPoint</Application>
  <PresentationFormat>Presentazione su schermo (4:3)</PresentationFormat>
  <Paragraphs>273</Paragraphs>
  <Slides>14</Slides>
  <Notes>12</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ESPON Presentation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Carolina Pacchi</dc:creator>
  <cp:lastModifiedBy> </cp:lastModifiedBy>
  <cp:revision>77</cp:revision>
  <dcterms:created xsi:type="dcterms:W3CDTF">2011-11-25T08:45:38Z</dcterms:created>
  <dcterms:modified xsi:type="dcterms:W3CDTF">2012-06-07T14:08:34Z</dcterms:modified>
</cp:coreProperties>
</file>