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70" r:id="rId4"/>
    <p:sldId id="264" r:id="rId5"/>
    <p:sldId id="261" r:id="rId6"/>
    <p:sldId id="262" r:id="rId7"/>
    <p:sldId id="266" r:id="rId8"/>
    <p:sldId id="268" r:id="rId9"/>
    <p:sldId id="267" r:id="rId10"/>
    <p:sldId id="265" r:id="rId11"/>
    <p:sldId id="263" r:id="rId12"/>
    <p:sldId id="271" r:id="rId13"/>
    <p:sldId id="269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2" r:id="rId22"/>
    <p:sldId id="283" r:id="rId23"/>
    <p:sldId id="281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C8C46D9A-B05D-40EA-9395-720002CF6B14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95D3DEE3-938B-4E7F-B649-DFB82A926B2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75598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F508000E-DF8D-4D40-B266-54BAC15CA011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A64DDAA7-AF5B-4D40-8B11-9DAECBC938B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3779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609600" y="3581400"/>
            <a:ext cx="7924800" cy="2209800"/>
          </a:xfrm>
        </p:spPr>
        <p:txBody>
          <a:bodyPr>
            <a:noAutofit/>
          </a:bodyPr>
          <a:lstStyle>
            <a:lvl1pPr algn="ctr">
              <a:buNone/>
              <a:defRPr lang="de-DE" sz="3200" baseline="0" smtClean="0"/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676400" y="2286000"/>
            <a:ext cx="5791200" cy="1143000"/>
          </a:xfrm>
        </p:spPr>
        <p:txBody>
          <a:bodyPr wrap="none" anchor="ctr">
            <a:normAutofit/>
          </a:bodyPr>
          <a:lstStyle>
            <a:lvl1pPr algn="ctr">
              <a:buNone/>
              <a:defRPr sz="4400" b="1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9435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C76F-62D2-409C-88D7-1D6BA7156C39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AC05-C512-4040-8C77-BAC5B268E58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595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0DEF-16F0-4158-8D6F-E286BE7FE495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BC9C-C637-404E-AC60-3E47AF51486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5054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1776-9C4C-4970-AE7C-F34D13DA0461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BFEB-B3A4-4B89-9F7E-C2603D12918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4476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37F6-774C-4F7B-BAA9-5A0BC6F10E32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BF0E-90FE-4B6A-8DD1-C3201802E4E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5158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ON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4676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buFont typeface="Arial"/>
              <a:buChar char="•"/>
              <a:defRPr sz="1800">
                <a:latin typeface="Arial"/>
                <a:cs typeface="Arial"/>
              </a:defRPr>
            </a:lvl4pPr>
            <a:lvl5pPr>
              <a:buFont typeface="Arial"/>
              <a:buChar char="•"/>
              <a:defRPr sz="1800">
                <a:latin typeface="Arial"/>
                <a:cs typeface="Arial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576000"/>
          </a:xfrm>
        </p:spPr>
        <p:txBody>
          <a:bodyPr anchor="ctr"/>
          <a:lstStyle>
            <a:lvl1pPr algn="ctr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229100" y="5715000"/>
            <a:ext cx="685800" cy="365125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C3A68-DF1F-4E0F-AE16-5F18F7553FB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596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35D-DC2E-454B-8F3A-CD61B37F0C7F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473-178F-4929-B7FF-7D2C57DD417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916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892C-CBA0-48B2-9D19-C239F92D266F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AF79-0BCA-4504-94FB-FF91753FD64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409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F2B4-349F-47CC-963D-BD5B0DDB332D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27ED-919F-4D80-AA57-8369F08529B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853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EC66-3CEB-41C6-8BF7-60AFD2DE40BC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10C-9AA6-48A4-800D-D2C9408ED09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006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306B-5C03-42AC-B318-049ADDD78CCB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3387-4049-4090-99D4-96E60D23DCF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965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70D5-0FD8-4216-A08B-0D090A8006EC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5F3B-D2CB-4F82-B807-C43FDCA5D15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55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7F4F-5006-447A-A8BB-9899880AF2E2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0503-A684-4622-91B8-1CED7954A2B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7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fld id="{F19391B9-99B2-4CDE-8051-015068C4070A}" type="datetime1">
              <a:rPr lang="de-DE"/>
              <a:pPr>
                <a:defRPr/>
              </a:pPr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fld id="{BECA0486-B4C8-4BFC-87B8-546042AAF33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Claude GRASLAND</a:t>
            </a:r>
          </a:p>
          <a:p>
            <a:endParaRPr lang="en-US" dirty="0"/>
          </a:p>
          <a:p>
            <a:r>
              <a:rPr lang="en-US" dirty="0" smtClean="0"/>
              <a:t>ESPON M4 Project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Transformation of regional indicators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  with functional neighborhood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Application to road distance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067944" y="5715000"/>
            <a:ext cx="685800" cy="365125"/>
          </a:xfrm>
        </p:spPr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64" y="1772816"/>
            <a:ext cx="4210535" cy="34451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trvlC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447800"/>
            <a:ext cx="4291274" cy="50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Choice</a:t>
            </a:r>
            <a:r>
              <a:rPr lang="fr-FR" dirty="0" smtClean="0"/>
              <a:t> of interaction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415" y="1444412"/>
            <a:ext cx="4182527" cy="24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localTeddvdmpl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94" y="3831200"/>
            <a:ext cx="6449942" cy="3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8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855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248"/>
            <a:ext cx="2992493" cy="40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520" y="1556792"/>
            <a:ext cx="2953672" cy="375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1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544" y="158027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199" y="5620598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ESPON TYPOLOGY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63888" y="538963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ESPON INTERACT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82544" y="400506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 </a:t>
            </a:r>
            <a:r>
              <a:rPr lang="fr-FR" b="1" dirty="0" err="1" smtClean="0">
                <a:solidFill>
                  <a:srgbClr val="FF0000"/>
                </a:solidFill>
              </a:rPr>
              <a:t>typical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example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of Modifiable Area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Unit </a:t>
            </a:r>
            <a:r>
              <a:rPr lang="fr-FR" b="1" dirty="0" err="1" smtClean="0">
                <a:solidFill>
                  <a:srgbClr val="FF0000"/>
                </a:solidFill>
              </a:rPr>
              <a:t>Problem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51520" y="871800"/>
            <a:ext cx="8784976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typology</a:t>
            </a:r>
            <a:r>
              <a:rPr lang="fr-FR" dirty="0" smtClean="0"/>
              <a:t> of border </a:t>
            </a:r>
            <a:r>
              <a:rPr lang="fr-FR" dirty="0" err="1" smtClean="0"/>
              <a:t>regions</a:t>
            </a:r>
            <a:r>
              <a:rPr lang="fr-FR" dirty="0" smtClean="0"/>
              <a:t>(1/3)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78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892480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typology</a:t>
            </a:r>
            <a:r>
              <a:rPr lang="fr-FR" dirty="0" smtClean="0"/>
              <a:t> of border </a:t>
            </a:r>
            <a:r>
              <a:rPr lang="fr-FR" dirty="0" err="1" smtClean="0"/>
              <a:t>regions</a:t>
            </a:r>
            <a:r>
              <a:rPr lang="fr-FR" dirty="0" smtClean="0"/>
              <a:t> (2/3)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62" y="2690965"/>
            <a:ext cx="1906489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1926168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8294" y="3933056"/>
            <a:ext cx="1893786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3262" y="4509021"/>
            <a:ext cx="1906489" cy="4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Population 2008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57703" y="3356889"/>
            <a:ext cx="1906489" cy="468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Potential</a:t>
            </a:r>
            <a:r>
              <a:rPr lang="fr-FR" dirty="0" smtClean="0"/>
              <a:t>  (open)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85591" y="5715000"/>
            <a:ext cx="1906489" cy="4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Potential</a:t>
            </a:r>
            <a:r>
              <a:rPr lang="fr-FR" dirty="0" smtClean="0"/>
              <a:t> (</a:t>
            </a:r>
            <a:r>
              <a:rPr lang="fr-FR" dirty="0" err="1" smtClean="0"/>
              <a:t>closed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87966"/>
            <a:ext cx="1896363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44208" y="4404031"/>
            <a:ext cx="1906489" cy="573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Share</a:t>
            </a:r>
            <a:r>
              <a:rPr lang="fr-FR" dirty="0" smtClean="0"/>
              <a:t> of international</a:t>
            </a:r>
          </a:p>
        </p:txBody>
      </p:sp>
      <p:sp>
        <p:nvSpPr>
          <p:cNvPr id="6" name="Flèche droite 5"/>
          <p:cNvSpPr/>
          <p:nvPr/>
        </p:nvSpPr>
        <p:spPr>
          <a:xfrm rot="19504534">
            <a:off x="2459404" y="2859931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2048301">
            <a:off x="2459404" y="4342235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9504534">
            <a:off x="5447220" y="4365005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2171564">
            <a:off x="5461380" y="2939274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91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51520" y="871800"/>
            <a:ext cx="8784976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typology</a:t>
            </a:r>
            <a:r>
              <a:rPr lang="fr-FR" dirty="0" smtClean="0"/>
              <a:t> of border </a:t>
            </a:r>
            <a:r>
              <a:rPr lang="fr-FR" dirty="0" err="1" smtClean="0"/>
              <a:t>regions</a:t>
            </a:r>
            <a:r>
              <a:rPr lang="fr-FR" dirty="0" smtClean="0"/>
              <a:t>(3/3)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6" y="1447800"/>
            <a:ext cx="4364891" cy="4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93704" y="1628800"/>
            <a:ext cx="4042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Definition</a:t>
            </a:r>
            <a:r>
              <a:rPr lang="fr-FR" dirty="0" smtClean="0"/>
              <a:t> of border </a:t>
            </a:r>
            <a:r>
              <a:rPr lang="fr-FR" dirty="0" err="1" smtClean="0"/>
              <a:t>regions</a:t>
            </a:r>
            <a:r>
              <a:rPr lang="fr-FR" dirty="0"/>
              <a:t> </a:t>
            </a:r>
            <a:r>
              <a:rPr lang="fr-FR" dirty="0" smtClean="0"/>
              <a:t>by the </a:t>
            </a:r>
            <a:r>
              <a:rPr lang="fr-FR" dirty="0" err="1" smtClean="0"/>
              <a:t>share</a:t>
            </a:r>
            <a:r>
              <a:rPr lang="fr-FR" dirty="0" smtClean="0"/>
              <a:t> of international relation in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of population </a:t>
            </a:r>
            <a:r>
              <a:rPr lang="fr-FR" dirty="0" err="1" smtClean="0"/>
              <a:t>based</a:t>
            </a:r>
            <a:r>
              <a:rPr lang="fr-FR" dirty="0" smtClean="0"/>
              <a:t> on 2h road distance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of international </a:t>
            </a:r>
            <a:r>
              <a:rPr lang="fr-FR" dirty="0" err="1" smtClean="0"/>
              <a:t>dependency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hypothesis</a:t>
            </a:r>
            <a:r>
              <a:rPr lang="fr-FR" dirty="0" smtClean="0"/>
              <a:t> made on </a:t>
            </a:r>
            <a:r>
              <a:rPr lang="fr-FR" dirty="0" err="1" smtClean="0"/>
              <a:t>functional</a:t>
            </a:r>
            <a:r>
              <a:rPr lang="fr-FR" dirty="0" smtClean="0"/>
              <a:t> relations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/>
              <a:t>A</a:t>
            </a:r>
            <a:r>
              <a:rPr lang="fr-FR" dirty="0" err="1" smtClean="0"/>
              <a:t>ssymmetry</a:t>
            </a:r>
            <a:r>
              <a:rPr lang="fr-FR" dirty="0" smtClean="0"/>
              <a:t> of </a:t>
            </a:r>
            <a:r>
              <a:rPr lang="fr-FR" dirty="0" err="1" smtClean="0"/>
              <a:t>borders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(ex.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/>
              <a:t>G</a:t>
            </a:r>
            <a:r>
              <a:rPr lang="fr-FR" dirty="0" smtClean="0"/>
              <a:t>ermany and </a:t>
            </a:r>
            <a:r>
              <a:rPr lang="fr-FR" dirty="0" err="1"/>
              <a:t>P</a:t>
            </a:r>
            <a:r>
              <a:rPr lang="fr-FR" dirty="0" err="1" smtClean="0"/>
              <a:t>oland</a:t>
            </a:r>
            <a:r>
              <a:rPr lang="fr-FR" dirty="0" smtClean="0"/>
              <a:t>)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differences</a:t>
            </a:r>
            <a:r>
              <a:rPr lang="fr-FR" dirty="0" smtClean="0"/>
              <a:t> of </a:t>
            </a:r>
            <a:r>
              <a:rPr lang="fr-FR" dirty="0" err="1" smtClean="0"/>
              <a:t>density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accessibility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772816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Share of potential of population </a:t>
            </a:r>
            <a:r>
              <a:rPr lang="en-US" sz="800" dirty="0" smtClean="0"/>
              <a:t>located in </a:t>
            </a:r>
            <a:r>
              <a:rPr lang="en-US" sz="800" dirty="0" smtClean="0"/>
              <a:t>foreign countries for a </a:t>
            </a:r>
            <a:r>
              <a:rPr lang="en-US" sz="800" dirty="0" err="1" smtClean="0"/>
              <a:t>functionnal</a:t>
            </a:r>
            <a:r>
              <a:rPr lang="en-US" sz="800" dirty="0" smtClean="0"/>
              <a:t> </a:t>
            </a:r>
            <a:r>
              <a:rPr lang="en-US" sz="800" dirty="0" err="1" smtClean="0"/>
              <a:t>neighbourhood</a:t>
            </a:r>
            <a:r>
              <a:rPr lang="en-US" sz="800" dirty="0" smtClean="0"/>
              <a:t> </a:t>
            </a:r>
            <a:r>
              <a:rPr lang="en-US" sz="800" dirty="0" smtClean="0"/>
              <a:t>of 2 hours by road</a:t>
            </a:r>
            <a:endParaRPr lang="fr-FR" sz="8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9360"/>
            <a:ext cx="571899" cy="10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(1/4)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86" y="1556792"/>
            <a:ext cx="342094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42094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4067944" y="3284984"/>
            <a:ext cx="1008112" cy="431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89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(2/4)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7564"/>
            <a:ext cx="342094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42094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4067944" y="3284984"/>
            <a:ext cx="1008112" cy="431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(3/4)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2094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42094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4067944" y="3284984"/>
            <a:ext cx="1008112" cy="431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84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(4/4)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59504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7800"/>
            <a:ext cx="359504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78217"/>
            <a:ext cx="1809239" cy="96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79890"/>
            <a:ext cx="1809239" cy="96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4067944" y="3284984"/>
            <a:ext cx="1008112" cy="431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38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b="1" dirty="0" smtClean="0"/>
              <a:t>1. METHODOLOGY </a:t>
            </a:r>
          </a:p>
          <a:p>
            <a:r>
              <a:rPr lang="fr-FR" sz="2400" dirty="0" smtClean="0"/>
              <a:t>1.1) The </a:t>
            </a:r>
            <a:r>
              <a:rPr lang="fr-FR" sz="2400" dirty="0" err="1"/>
              <a:t>l</a:t>
            </a:r>
            <a:r>
              <a:rPr lang="fr-FR" sz="2400" dirty="0" err="1" smtClean="0"/>
              <a:t>imits</a:t>
            </a:r>
            <a:r>
              <a:rPr lang="fr-FR" sz="2400" dirty="0" smtClean="0"/>
              <a:t> of </a:t>
            </a:r>
            <a:r>
              <a:rPr lang="fr-FR" sz="2400" dirty="0" err="1"/>
              <a:t>r</a:t>
            </a:r>
            <a:r>
              <a:rPr lang="fr-FR" sz="2400" dirty="0" err="1" smtClean="0"/>
              <a:t>egional</a:t>
            </a:r>
            <a:r>
              <a:rPr lang="fr-FR" sz="2400" dirty="0" smtClean="0"/>
              <a:t> data (MAUP &amp; MTUP)  </a:t>
            </a:r>
          </a:p>
          <a:p>
            <a:r>
              <a:rPr lang="fr-FR" sz="2400" dirty="0" smtClean="0"/>
              <a:t>1.2) The </a:t>
            </a:r>
            <a:r>
              <a:rPr lang="fr-FR" sz="2400" dirty="0" err="1" smtClean="0"/>
              <a:t>definition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neighborhood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1.3) </a:t>
            </a:r>
            <a:r>
              <a:rPr lang="fr-FR" sz="2400" dirty="0" err="1" smtClean="0"/>
              <a:t>Creation</a:t>
            </a:r>
            <a:r>
              <a:rPr lang="fr-FR" sz="2400" dirty="0" smtClean="0"/>
              <a:t> of new </a:t>
            </a:r>
            <a:r>
              <a:rPr lang="fr-FR" sz="2400" dirty="0" err="1" smtClean="0"/>
              <a:t>indicators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b="1" dirty="0" smtClean="0"/>
              <a:t>2. APPLICATIONS</a:t>
            </a:r>
          </a:p>
          <a:p>
            <a:r>
              <a:rPr lang="fr-FR" sz="2400" dirty="0" smtClean="0"/>
              <a:t>2.1)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typology</a:t>
            </a:r>
            <a:r>
              <a:rPr lang="fr-FR" sz="2400" dirty="0" smtClean="0"/>
              <a:t> of cross-border </a:t>
            </a:r>
            <a:r>
              <a:rPr lang="fr-FR" sz="2400" dirty="0" err="1" smtClean="0"/>
              <a:t>regions</a:t>
            </a:r>
            <a:endParaRPr lang="fr-FR" sz="2400" dirty="0" smtClean="0"/>
          </a:p>
          <a:p>
            <a:r>
              <a:rPr lang="fr-FR" sz="2400" dirty="0" smtClean="0"/>
              <a:t>2.2)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definition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growing</a:t>
            </a:r>
            <a:r>
              <a:rPr lang="fr-FR" sz="2400" dirty="0" smtClean="0"/>
              <a:t> </a:t>
            </a:r>
            <a:r>
              <a:rPr lang="fr-FR" sz="2400" dirty="0" err="1" smtClean="0"/>
              <a:t>regions</a:t>
            </a:r>
            <a:endParaRPr lang="fr-FR" sz="2400" dirty="0" smtClean="0"/>
          </a:p>
          <a:p>
            <a:r>
              <a:rPr lang="fr-FR" sz="2400" dirty="0" smtClean="0"/>
              <a:t>2.3)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of local convergence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03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Local convergence of EU </a:t>
            </a:r>
            <a:r>
              <a:rPr lang="fr-FR" dirty="0" err="1" smtClean="0"/>
              <a:t>regions</a:t>
            </a:r>
            <a:r>
              <a:rPr lang="fr-FR" dirty="0" smtClean="0"/>
              <a:t> (1/5)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643"/>
            <a:ext cx="3074812" cy="41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1901384"/>
            <a:ext cx="4968552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/>
              <a:t>“ More </a:t>
            </a:r>
            <a:r>
              <a:rPr lang="en-US" sz="2000" i="1" dirty="0"/>
              <a:t>recent contributions also introduce a </a:t>
            </a:r>
            <a:r>
              <a:rPr lang="en-US" sz="2000" b="1" i="1" dirty="0"/>
              <a:t>spatial dimension  </a:t>
            </a:r>
            <a:r>
              <a:rPr lang="en-US" sz="2000" i="1" dirty="0"/>
              <a:t>into the formulation of the problem (see for instance </a:t>
            </a:r>
            <a:r>
              <a:rPr lang="en-US" sz="2000" i="1" dirty="0" err="1"/>
              <a:t>Baumont</a:t>
            </a:r>
            <a:r>
              <a:rPr lang="en-US" sz="2000" i="1" dirty="0"/>
              <a:t>  et al., 2003 or </a:t>
            </a:r>
            <a:r>
              <a:rPr lang="en-US" sz="2000" i="1" dirty="0" err="1"/>
              <a:t>Dall’erba</a:t>
            </a:r>
            <a:r>
              <a:rPr lang="en-US" sz="2000" i="1" dirty="0"/>
              <a:t> and Le Gallo, 2006). There are indeed  reasons to believe that </a:t>
            </a:r>
            <a:r>
              <a:rPr lang="en-US" sz="2000" b="1" i="1" dirty="0"/>
              <a:t>the omission of a space from the analysis  of the regional Beta-convergence process is likely to produce  biased </a:t>
            </a:r>
            <a:r>
              <a:rPr lang="en-US" sz="2000" b="1" i="1" dirty="0" smtClean="0"/>
              <a:t>results”</a:t>
            </a:r>
            <a:r>
              <a:rPr lang="en-US" sz="2000" i="1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Philippe Montfort, 2008</a:t>
            </a:r>
          </a:p>
        </p:txBody>
      </p:sp>
    </p:spTree>
    <p:extLst>
      <p:ext uri="{BB962C8B-B14F-4D97-AF65-F5344CB8AC3E}">
        <p14:creationId xmlns:p14="http://schemas.microsoft.com/office/powerpoint/2010/main" xmlns="" val="4020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Local convergence of EU </a:t>
            </a:r>
            <a:r>
              <a:rPr lang="fr-FR" dirty="0" err="1" smtClean="0"/>
              <a:t>regions</a:t>
            </a:r>
            <a:r>
              <a:rPr lang="fr-FR" dirty="0" smtClean="0"/>
              <a:t> (2/5)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4254"/>
            <a:ext cx="2520000" cy="26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4618"/>
            <a:ext cx="2520000" cy="5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3203848" y="2564904"/>
            <a:ext cx="2664296" cy="1944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Local </a:t>
            </a:r>
            <a:r>
              <a:rPr lang="fr-FR" dirty="0" err="1" smtClean="0"/>
              <a:t>functionnal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(2 h)  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424" y="2302685"/>
            <a:ext cx="2520000" cy="269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10865"/>
            <a:ext cx="2520000" cy="5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4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Local convergence of EU </a:t>
            </a:r>
            <a:r>
              <a:rPr lang="fr-FR" dirty="0" err="1" smtClean="0"/>
              <a:t>regions</a:t>
            </a:r>
            <a:r>
              <a:rPr lang="fr-FR" dirty="0" smtClean="0"/>
              <a:t> (3/5)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80" y="1447800"/>
            <a:ext cx="193477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80" y="4077072"/>
            <a:ext cx="193477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0312"/>
            <a:ext cx="318343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 rot="19504534">
            <a:off x="2566901" y="4303914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171564">
            <a:off x="2581061" y="2878183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97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Local convergence of EU </a:t>
            </a:r>
            <a:r>
              <a:rPr lang="fr-FR" dirty="0" err="1" smtClean="0"/>
              <a:t>regions</a:t>
            </a:r>
            <a:r>
              <a:rPr lang="fr-FR" dirty="0" smtClean="0"/>
              <a:t> (4/5)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424" y="2244254"/>
            <a:ext cx="2520000" cy="26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4254"/>
            <a:ext cx="2520000" cy="26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4618"/>
            <a:ext cx="2520000" cy="5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424" y="5093747"/>
            <a:ext cx="2520000" cy="8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3203848" y="2564904"/>
            <a:ext cx="2664296" cy="1944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Local sigma </a:t>
            </a:r>
            <a:r>
              <a:rPr lang="fr-FR" dirty="0" err="1" smtClean="0"/>
              <a:t>heterogeneity</a:t>
            </a:r>
            <a:r>
              <a:rPr lang="fr-FR" dirty="0" smtClean="0"/>
              <a:t> (2 h)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43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79512" y="871800"/>
            <a:ext cx="8964488" cy="576000"/>
          </a:xfrm>
        </p:spPr>
        <p:txBody>
          <a:bodyPr/>
          <a:lstStyle/>
          <a:p>
            <a:r>
              <a:rPr lang="fr-FR" dirty="0" smtClean="0"/>
              <a:t>Local convergence of EU </a:t>
            </a:r>
            <a:r>
              <a:rPr lang="fr-FR" dirty="0" err="1" smtClean="0"/>
              <a:t>regions</a:t>
            </a:r>
            <a:r>
              <a:rPr lang="fr-FR" dirty="0" smtClean="0"/>
              <a:t> (5/5)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19504534">
            <a:off x="2638909" y="4303914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171564">
            <a:off x="2653069" y="2878183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229" y="1447800"/>
            <a:ext cx="185872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228" y="4103116"/>
            <a:ext cx="185872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50590"/>
            <a:ext cx="31707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2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i="1" dirty="0" smtClean="0"/>
              <a:t>How to </a:t>
            </a:r>
            <a:r>
              <a:rPr lang="fr-FR" i="1" dirty="0" err="1" smtClean="0"/>
              <a:t>create</a:t>
            </a:r>
            <a:r>
              <a:rPr lang="fr-FR" i="1" dirty="0" smtClean="0"/>
              <a:t> an </a:t>
            </a:r>
            <a:r>
              <a:rPr lang="fr-FR" i="1" dirty="0" err="1" smtClean="0"/>
              <a:t>innovative</a:t>
            </a:r>
            <a:r>
              <a:rPr lang="fr-FR" i="1" dirty="0" smtClean="0"/>
              <a:t> and </a:t>
            </a:r>
            <a:r>
              <a:rPr lang="fr-FR" i="1" dirty="0" err="1" smtClean="0"/>
              <a:t>sustainable</a:t>
            </a:r>
            <a:r>
              <a:rPr lang="fr-FR" i="1" dirty="0" smtClean="0"/>
              <a:t> </a:t>
            </a:r>
            <a:r>
              <a:rPr lang="fr-FR" i="1" dirty="0" err="1" smtClean="0"/>
              <a:t>database</a:t>
            </a:r>
            <a:r>
              <a:rPr lang="fr-FR" i="1" dirty="0" smtClean="0"/>
              <a:t> for the monitoring of territorial </a:t>
            </a:r>
            <a:r>
              <a:rPr lang="fr-FR" i="1" dirty="0" err="1" smtClean="0"/>
              <a:t>cohesion</a:t>
            </a:r>
            <a:r>
              <a:rPr lang="fr-FR" i="1" dirty="0" smtClean="0"/>
              <a:t> 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56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of M4D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983991" y="1573559"/>
            <a:ext cx="5980497" cy="4141441"/>
          </a:xfrm>
        </p:spPr>
        <p:txBody>
          <a:bodyPr/>
          <a:lstStyle/>
          <a:p>
            <a:pPr>
              <a:buAutoNum type="arabicPeriod"/>
            </a:pPr>
            <a:r>
              <a:rPr lang="en-US" b="1" dirty="0" smtClean="0"/>
              <a:t>Focus on the storage of count variables</a:t>
            </a:r>
          </a:p>
          <a:p>
            <a:pPr>
              <a:buAutoNum type="arabicPeriod"/>
            </a:pPr>
            <a:endParaRPr lang="en-US" b="1" dirty="0" smtClean="0"/>
          </a:p>
          <a:p>
            <a:pPr>
              <a:buAutoNum type="arabicPeriod"/>
            </a:pPr>
            <a:r>
              <a:rPr lang="en-US" b="1" dirty="0" smtClean="0"/>
              <a:t>Store </a:t>
            </a:r>
            <a:r>
              <a:rPr lang="en-US" b="1" dirty="0"/>
              <a:t>formula of indicators of interest derived from count </a:t>
            </a:r>
            <a:r>
              <a:rPr lang="en-US" b="1" dirty="0" smtClean="0"/>
              <a:t>variables</a:t>
            </a:r>
          </a:p>
          <a:p>
            <a:pPr>
              <a:buAutoNum type="arabicPeriod"/>
            </a:pPr>
            <a:endParaRPr lang="en-US" b="1" dirty="0" smtClean="0"/>
          </a:p>
          <a:p>
            <a:pPr>
              <a:buAutoNum type="arabicPeriod"/>
            </a:pPr>
            <a:r>
              <a:rPr lang="en-US" b="1" dirty="0" smtClean="0"/>
              <a:t>Enlarge </a:t>
            </a:r>
            <a:r>
              <a:rPr lang="en-US" b="1" dirty="0"/>
              <a:t>time series of count variables in past and future with estimation of missing </a:t>
            </a:r>
            <a:r>
              <a:rPr lang="en-US" b="1" dirty="0" smtClean="0"/>
              <a:t>values</a:t>
            </a:r>
          </a:p>
          <a:p>
            <a:pPr>
              <a:buAutoNum type="arabicPeriod"/>
            </a:pPr>
            <a:endParaRPr lang="en-US" b="1" dirty="0" smtClean="0"/>
          </a:p>
          <a:p>
            <a:pPr>
              <a:buAutoNum type="arabicPeriod"/>
            </a:pPr>
            <a:r>
              <a:rPr lang="en-US" b="1" dirty="0" smtClean="0"/>
              <a:t>Develop procedure </a:t>
            </a:r>
            <a:r>
              <a:rPr lang="en-US" b="1" dirty="0"/>
              <a:t>of exchange of count variables between geometries of various </a:t>
            </a:r>
            <a:r>
              <a:rPr lang="en-US" b="1" dirty="0" smtClean="0"/>
              <a:t>types</a:t>
            </a:r>
          </a:p>
          <a:p>
            <a:pPr>
              <a:buAutoNum type="arabicPeriod"/>
            </a:pPr>
            <a:endParaRPr lang="en-US" b="1" dirty="0" smtClean="0"/>
          </a:p>
          <a:p>
            <a:pPr>
              <a:buAutoNum type="arabicPeriod"/>
            </a:pPr>
            <a:r>
              <a:rPr lang="en-US" b="1" dirty="0" smtClean="0"/>
              <a:t>Propose </a:t>
            </a:r>
            <a:r>
              <a:rPr lang="en-US" b="1" dirty="0"/>
              <a:t>innovative procedures </a:t>
            </a:r>
            <a:r>
              <a:rPr lang="en-US" b="1" dirty="0" smtClean="0"/>
              <a:t>of multi-level </a:t>
            </a:r>
            <a:r>
              <a:rPr lang="en-US" b="1" dirty="0"/>
              <a:t>analysis of indicators for territorial </a:t>
            </a:r>
            <a:r>
              <a:rPr lang="en-US" b="1" dirty="0" smtClean="0"/>
              <a:t>monitoring</a:t>
            </a: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7957"/>
            <a:ext cx="2660463" cy="356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83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9333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The modifiable temporal unit </a:t>
            </a:r>
            <a:r>
              <a:rPr lang="fr-FR" dirty="0" err="1" smtClean="0"/>
              <a:t>probleùm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13" name="ZoneTexte 12"/>
          <p:cNvSpPr txBox="1"/>
          <p:nvPr/>
        </p:nvSpPr>
        <p:spPr>
          <a:xfrm>
            <a:off x="971600" y="501317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CHANGING PERCEPTION OF REGIONALTRENDS</a:t>
            </a:r>
          </a:p>
          <a:p>
            <a:r>
              <a:rPr lang="fr-FR" b="1" dirty="0" smtClean="0"/>
              <a:t> ACCORDING TO  TIME AGGREGATION</a:t>
            </a:r>
          </a:p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rgbClr val="7030A0"/>
                </a:solidFill>
              </a:rPr>
              <a:t>(Modifiable Temporal  Unit </a:t>
            </a:r>
            <a:r>
              <a:rPr lang="fr-FR" b="1" dirty="0" err="1" smtClean="0">
                <a:solidFill>
                  <a:srgbClr val="7030A0"/>
                </a:solidFill>
              </a:rPr>
              <a:t>Problem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  <a:endParaRPr lang="fr-FR" b="1" dirty="0">
              <a:solidFill>
                <a:srgbClr val="7030A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55576" y="4437112"/>
            <a:ext cx="31062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5576" y="1916832"/>
            <a:ext cx="3106216" cy="230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bg1">
                  <a:lumMod val="7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762000" y="2180492"/>
            <a:ext cx="3106615" cy="1735016"/>
          </a:xfrm>
          <a:custGeom>
            <a:avLst/>
            <a:gdLst>
              <a:gd name="connsiteX0" fmla="*/ 0 w 3106615"/>
              <a:gd name="connsiteY0" fmla="*/ 1735016 h 1735016"/>
              <a:gd name="connsiteX1" fmla="*/ 246185 w 3106615"/>
              <a:gd name="connsiteY1" fmla="*/ 1113693 h 1735016"/>
              <a:gd name="connsiteX2" fmla="*/ 363415 w 3106615"/>
              <a:gd name="connsiteY2" fmla="*/ 1547446 h 1735016"/>
              <a:gd name="connsiteX3" fmla="*/ 574431 w 3106615"/>
              <a:gd name="connsiteY3" fmla="*/ 820616 h 1735016"/>
              <a:gd name="connsiteX4" fmla="*/ 750277 w 3106615"/>
              <a:gd name="connsiteY4" fmla="*/ 1254370 h 1735016"/>
              <a:gd name="connsiteX5" fmla="*/ 890954 w 3106615"/>
              <a:gd name="connsiteY5" fmla="*/ 1019908 h 1735016"/>
              <a:gd name="connsiteX6" fmla="*/ 1078523 w 3106615"/>
              <a:gd name="connsiteY6" fmla="*/ 1524000 h 1735016"/>
              <a:gd name="connsiteX7" fmla="*/ 1371600 w 3106615"/>
              <a:gd name="connsiteY7" fmla="*/ 890954 h 1735016"/>
              <a:gd name="connsiteX8" fmla="*/ 1488831 w 3106615"/>
              <a:gd name="connsiteY8" fmla="*/ 1101970 h 1735016"/>
              <a:gd name="connsiteX9" fmla="*/ 1652954 w 3106615"/>
              <a:gd name="connsiteY9" fmla="*/ 844062 h 1735016"/>
              <a:gd name="connsiteX10" fmla="*/ 1817077 w 3106615"/>
              <a:gd name="connsiteY10" fmla="*/ 1735016 h 1735016"/>
              <a:gd name="connsiteX11" fmla="*/ 2074985 w 3106615"/>
              <a:gd name="connsiteY11" fmla="*/ 468923 h 1735016"/>
              <a:gd name="connsiteX12" fmla="*/ 2192215 w 3106615"/>
              <a:gd name="connsiteY12" fmla="*/ 902677 h 1735016"/>
              <a:gd name="connsiteX13" fmla="*/ 2414954 w 3106615"/>
              <a:gd name="connsiteY13" fmla="*/ 351693 h 1735016"/>
              <a:gd name="connsiteX14" fmla="*/ 2532185 w 3106615"/>
              <a:gd name="connsiteY14" fmla="*/ 726831 h 1735016"/>
              <a:gd name="connsiteX15" fmla="*/ 2696308 w 3106615"/>
              <a:gd name="connsiteY15" fmla="*/ 1441939 h 1735016"/>
              <a:gd name="connsiteX16" fmla="*/ 3001108 w 3106615"/>
              <a:gd name="connsiteY16" fmla="*/ 0 h 1735016"/>
              <a:gd name="connsiteX17" fmla="*/ 3094892 w 3106615"/>
              <a:gd name="connsiteY17" fmla="*/ 269631 h 1735016"/>
              <a:gd name="connsiteX18" fmla="*/ 3106615 w 3106615"/>
              <a:gd name="connsiteY18" fmla="*/ 257908 h 173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6615" h="1735016">
                <a:moveTo>
                  <a:pt x="0" y="1735016"/>
                </a:moveTo>
                <a:lnTo>
                  <a:pt x="246185" y="1113693"/>
                </a:lnTo>
                <a:lnTo>
                  <a:pt x="363415" y="1547446"/>
                </a:lnTo>
                <a:lnTo>
                  <a:pt x="574431" y="820616"/>
                </a:lnTo>
                <a:lnTo>
                  <a:pt x="750277" y="1254370"/>
                </a:lnTo>
                <a:lnTo>
                  <a:pt x="890954" y="1019908"/>
                </a:lnTo>
                <a:lnTo>
                  <a:pt x="1078523" y="1524000"/>
                </a:lnTo>
                <a:lnTo>
                  <a:pt x="1371600" y="890954"/>
                </a:lnTo>
                <a:lnTo>
                  <a:pt x="1488831" y="1101970"/>
                </a:lnTo>
                <a:lnTo>
                  <a:pt x="1652954" y="844062"/>
                </a:lnTo>
                <a:lnTo>
                  <a:pt x="1817077" y="1735016"/>
                </a:lnTo>
                <a:lnTo>
                  <a:pt x="2074985" y="468923"/>
                </a:lnTo>
                <a:lnTo>
                  <a:pt x="2192215" y="902677"/>
                </a:lnTo>
                <a:lnTo>
                  <a:pt x="2414954" y="351693"/>
                </a:lnTo>
                <a:lnTo>
                  <a:pt x="2532185" y="726831"/>
                </a:lnTo>
                <a:lnTo>
                  <a:pt x="2696308" y="1441939"/>
                </a:lnTo>
                <a:lnTo>
                  <a:pt x="3001108" y="0"/>
                </a:lnTo>
                <a:lnTo>
                  <a:pt x="3094892" y="269631"/>
                </a:lnTo>
                <a:lnTo>
                  <a:pt x="3106615" y="25790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275385" y="4437112"/>
            <a:ext cx="31062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75385" y="1916832"/>
            <a:ext cx="3106216" cy="230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bg1">
                  <a:lumMod val="7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5281809" y="2180492"/>
            <a:ext cx="3106615" cy="1735016"/>
          </a:xfrm>
          <a:custGeom>
            <a:avLst/>
            <a:gdLst>
              <a:gd name="connsiteX0" fmla="*/ 0 w 3106615"/>
              <a:gd name="connsiteY0" fmla="*/ 1735016 h 1735016"/>
              <a:gd name="connsiteX1" fmla="*/ 246185 w 3106615"/>
              <a:gd name="connsiteY1" fmla="*/ 1113693 h 1735016"/>
              <a:gd name="connsiteX2" fmla="*/ 363415 w 3106615"/>
              <a:gd name="connsiteY2" fmla="*/ 1547446 h 1735016"/>
              <a:gd name="connsiteX3" fmla="*/ 574431 w 3106615"/>
              <a:gd name="connsiteY3" fmla="*/ 820616 h 1735016"/>
              <a:gd name="connsiteX4" fmla="*/ 750277 w 3106615"/>
              <a:gd name="connsiteY4" fmla="*/ 1254370 h 1735016"/>
              <a:gd name="connsiteX5" fmla="*/ 890954 w 3106615"/>
              <a:gd name="connsiteY5" fmla="*/ 1019908 h 1735016"/>
              <a:gd name="connsiteX6" fmla="*/ 1078523 w 3106615"/>
              <a:gd name="connsiteY6" fmla="*/ 1524000 h 1735016"/>
              <a:gd name="connsiteX7" fmla="*/ 1371600 w 3106615"/>
              <a:gd name="connsiteY7" fmla="*/ 890954 h 1735016"/>
              <a:gd name="connsiteX8" fmla="*/ 1488831 w 3106615"/>
              <a:gd name="connsiteY8" fmla="*/ 1101970 h 1735016"/>
              <a:gd name="connsiteX9" fmla="*/ 1652954 w 3106615"/>
              <a:gd name="connsiteY9" fmla="*/ 844062 h 1735016"/>
              <a:gd name="connsiteX10" fmla="*/ 1817077 w 3106615"/>
              <a:gd name="connsiteY10" fmla="*/ 1735016 h 1735016"/>
              <a:gd name="connsiteX11" fmla="*/ 2074985 w 3106615"/>
              <a:gd name="connsiteY11" fmla="*/ 468923 h 1735016"/>
              <a:gd name="connsiteX12" fmla="*/ 2192215 w 3106615"/>
              <a:gd name="connsiteY12" fmla="*/ 902677 h 1735016"/>
              <a:gd name="connsiteX13" fmla="*/ 2414954 w 3106615"/>
              <a:gd name="connsiteY13" fmla="*/ 351693 h 1735016"/>
              <a:gd name="connsiteX14" fmla="*/ 2532185 w 3106615"/>
              <a:gd name="connsiteY14" fmla="*/ 726831 h 1735016"/>
              <a:gd name="connsiteX15" fmla="*/ 2696308 w 3106615"/>
              <a:gd name="connsiteY15" fmla="*/ 1441939 h 1735016"/>
              <a:gd name="connsiteX16" fmla="*/ 3001108 w 3106615"/>
              <a:gd name="connsiteY16" fmla="*/ 0 h 1735016"/>
              <a:gd name="connsiteX17" fmla="*/ 3094892 w 3106615"/>
              <a:gd name="connsiteY17" fmla="*/ 269631 h 1735016"/>
              <a:gd name="connsiteX18" fmla="*/ 3106615 w 3106615"/>
              <a:gd name="connsiteY18" fmla="*/ 257908 h 173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6615" h="1735016">
                <a:moveTo>
                  <a:pt x="0" y="1735016"/>
                </a:moveTo>
                <a:lnTo>
                  <a:pt x="246185" y="1113693"/>
                </a:lnTo>
                <a:lnTo>
                  <a:pt x="363415" y="1547446"/>
                </a:lnTo>
                <a:lnTo>
                  <a:pt x="574431" y="820616"/>
                </a:lnTo>
                <a:lnTo>
                  <a:pt x="750277" y="1254370"/>
                </a:lnTo>
                <a:lnTo>
                  <a:pt x="890954" y="1019908"/>
                </a:lnTo>
                <a:lnTo>
                  <a:pt x="1078523" y="1524000"/>
                </a:lnTo>
                <a:lnTo>
                  <a:pt x="1371600" y="890954"/>
                </a:lnTo>
                <a:lnTo>
                  <a:pt x="1488831" y="1101970"/>
                </a:lnTo>
                <a:lnTo>
                  <a:pt x="1652954" y="844062"/>
                </a:lnTo>
                <a:lnTo>
                  <a:pt x="1817077" y="1735016"/>
                </a:lnTo>
                <a:lnTo>
                  <a:pt x="2074985" y="468923"/>
                </a:lnTo>
                <a:lnTo>
                  <a:pt x="2192215" y="902677"/>
                </a:lnTo>
                <a:lnTo>
                  <a:pt x="2414954" y="351693"/>
                </a:lnTo>
                <a:lnTo>
                  <a:pt x="2532185" y="726831"/>
                </a:lnTo>
                <a:lnTo>
                  <a:pt x="2696308" y="1441939"/>
                </a:lnTo>
                <a:lnTo>
                  <a:pt x="3001108" y="0"/>
                </a:lnTo>
                <a:lnTo>
                  <a:pt x="3094892" y="269631"/>
                </a:lnTo>
                <a:lnTo>
                  <a:pt x="3106615" y="257908"/>
                </a:lnTo>
              </a:path>
            </a:pathLst>
          </a:custGeom>
          <a:noFill/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5298831" y="2825262"/>
            <a:ext cx="3083169" cy="1055076"/>
          </a:xfrm>
          <a:custGeom>
            <a:avLst/>
            <a:gdLst>
              <a:gd name="connsiteX0" fmla="*/ 0 w 3083169"/>
              <a:gd name="connsiteY0" fmla="*/ 1055076 h 1055076"/>
              <a:gd name="connsiteX1" fmla="*/ 1101969 w 3083169"/>
              <a:gd name="connsiteY1" fmla="*/ 457200 h 1055076"/>
              <a:gd name="connsiteX2" fmla="*/ 2438400 w 3083169"/>
              <a:gd name="connsiteY2" fmla="*/ 468923 h 1055076"/>
              <a:gd name="connsiteX3" fmla="*/ 3083169 w 3083169"/>
              <a:gd name="connsiteY3" fmla="*/ 0 h 1055076"/>
              <a:gd name="connsiteX4" fmla="*/ 3083169 w 3083169"/>
              <a:gd name="connsiteY4" fmla="*/ 0 h 105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169" h="1055076">
                <a:moveTo>
                  <a:pt x="0" y="1055076"/>
                </a:moveTo>
                <a:cubicBezTo>
                  <a:pt x="347784" y="804984"/>
                  <a:pt x="695569" y="554892"/>
                  <a:pt x="1101969" y="457200"/>
                </a:cubicBezTo>
                <a:cubicBezTo>
                  <a:pt x="1508369" y="359508"/>
                  <a:pt x="2108200" y="545123"/>
                  <a:pt x="2438400" y="468923"/>
                </a:cubicBezTo>
                <a:cubicBezTo>
                  <a:pt x="2768600" y="392723"/>
                  <a:pt x="3083169" y="0"/>
                  <a:pt x="3083169" y="0"/>
                </a:cubicBezTo>
                <a:lnTo>
                  <a:pt x="3083169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stCxn id="17" idx="3"/>
            <a:endCxn id="17" idx="15"/>
          </p:cNvCxnSpPr>
          <p:nvPr/>
        </p:nvCxnSpPr>
        <p:spPr>
          <a:xfrm>
            <a:off x="1336431" y="3001108"/>
            <a:ext cx="2121877" cy="621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7" idx="2"/>
            <a:endCxn id="17" idx="13"/>
          </p:cNvCxnSpPr>
          <p:nvPr/>
        </p:nvCxnSpPr>
        <p:spPr>
          <a:xfrm flipV="1">
            <a:off x="1125415" y="2532185"/>
            <a:ext cx="2051539" cy="119575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1" idx="2"/>
          </p:cNvCxnSpPr>
          <p:nvPr/>
        </p:nvCxnSpPr>
        <p:spPr>
          <a:xfrm flipV="1">
            <a:off x="5652120" y="3294185"/>
            <a:ext cx="2085111" cy="3282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868144" y="3130061"/>
            <a:ext cx="2160240" cy="32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971599" y="194263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Evolution </a:t>
            </a:r>
            <a:r>
              <a:rPr lang="fr-FR" dirty="0" err="1" smtClean="0"/>
              <a:t>year</a:t>
            </a:r>
            <a:r>
              <a:rPr lang="fr-FR" dirty="0" smtClean="0"/>
              <a:t> by </a:t>
            </a:r>
            <a:r>
              <a:rPr lang="fr-FR" dirty="0" err="1" smtClean="0"/>
              <a:t>year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561042" y="194263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6-years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10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The modifiable </a:t>
            </a:r>
            <a:r>
              <a:rPr lang="fr-FR" dirty="0" err="1"/>
              <a:t>a</a:t>
            </a:r>
            <a:r>
              <a:rPr lang="fr-FR" dirty="0" err="1" smtClean="0"/>
              <a:t>real</a:t>
            </a:r>
            <a:r>
              <a:rPr lang="fr-FR" dirty="0" smtClean="0"/>
              <a:t> unit </a:t>
            </a:r>
            <a:r>
              <a:rPr lang="fr-FR" dirty="0" err="1"/>
              <a:t>p</a:t>
            </a:r>
            <a:r>
              <a:rPr lang="fr-FR" dirty="0" err="1" smtClean="0"/>
              <a:t>roblem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Organigramme : Données 4"/>
          <p:cNvSpPr/>
          <p:nvPr/>
        </p:nvSpPr>
        <p:spPr>
          <a:xfrm>
            <a:off x="453934" y="2389196"/>
            <a:ext cx="3775166" cy="2248579"/>
          </a:xfrm>
          <a:prstGeom prst="flowChartInputOutpu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331640" y="2735944"/>
            <a:ext cx="2160240" cy="1629160"/>
          </a:xfrm>
          <a:custGeom>
            <a:avLst/>
            <a:gdLst>
              <a:gd name="connsiteX0" fmla="*/ 574431 w 1922585"/>
              <a:gd name="connsiteY0" fmla="*/ 609600 h 2286000"/>
              <a:gd name="connsiteX1" fmla="*/ 574431 w 1922585"/>
              <a:gd name="connsiteY1" fmla="*/ 609600 h 2286000"/>
              <a:gd name="connsiteX2" fmla="*/ 492369 w 1922585"/>
              <a:gd name="connsiteY2" fmla="*/ 679939 h 2286000"/>
              <a:gd name="connsiteX3" fmla="*/ 457200 w 1922585"/>
              <a:gd name="connsiteY3" fmla="*/ 726831 h 2286000"/>
              <a:gd name="connsiteX4" fmla="*/ 0 w 1922585"/>
              <a:gd name="connsiteY4" fmla="*/ 1395046 h 2286000"/>
              <a:gd name="connsiteX5" fmla="*/ 58615 w 1922585"/>
              <a:gd name="connsiteY5" fmla="*/ 1500554 h 2286000"/>
              <a:gd name="connsiteX6" fmla="*/ 82061 w 1922585"/>
              <a:gd name="connsiteY6" fmla="*/ 1547446 h 2286000"/>
              <a:gd name="connsiteX7" fmla="*/ 117231 w 1922585"/>
              <a:gd name="connsiteY7" fmla="*/ 1582616 h 2286000"/>
              <a:gd name="connsiteX8" fmla="*/ 187569 w 1922585"/>
              <a:gd name="connsiteY8" fmla="*/ 1664677 h 2286000"/>
              <a:gd name="connsiteX9" fmla="*/ 211015 w 1922585"/>
              <a:gd name="connsiteY9" fmla="*/ 1711570 h 2286000"/>
              <a:gd name="connsiteX10" fmla="*/ 257908 w 1922585"/>
              <a:gd name="connsiteY10" fmla="*/ 1781908 h 2286000"/>
              <a:gd name="connsiteX11" fmla="*/ 316523 w 1922585"/>
              <a:gd name="connsiteY11" fmla="*/ 1828800 h 2286000"/>
              <a:gd name="connsiteX12" fmla="*/ 410308 w 1922585"/>
              <a:gd name="connsiteY12" fmla="*/ 1922585 h 2286000"/>
              <a:gd name="connsiteX13" fmla="*/ 445477 w 1922585"/>
              <a:gd name="connsiteY13" fmla="*/ 1969477 h 2286000"/>
              <a:gd name="connsiteX14" fmla="*/ 668215 w 1922585"/>
              <a:gd name="connsiteY14" fmla="*/ 2110154 h 2286000"/>
              <a:gd name="connsiteX15" fmla="*/ 773723 w 1922585"/>
              <a:gd name="connsiteY15" fmla="*/ 2157046 h 2286000"/>
              <a:gd name="connsiteX16" fmla="*/ 797169 w 1922585"/>
              <a:gd name="connsiteY16" fmla="*/ 2180493 h 2286000"/>
              <a:gd name="connsiteX17" fmla="*/ 1395046 w 1922585"/>
              <a:gd name="connsiteY17" fmla="*/ 2286000 h 2286000"/>
              <a:gd name="connsiteX18" fmla="*/ 1664677 w 1922585"/>
              <a:gd name="connsiteY18" fmla="*/ 2063262 h 2286000"/>
              <a:gd name="connsiteX19" fmla="*/ 1559169 w 1922585"/>
              <a:gd name="connsiteY19" fmla="*/ 1746739 h 2286000"/>
              <a:gd name="connsiteX20" fmla="*/ 1324708 w 1922585"/>
              <a:gd name="connsiteY20" fmla="*/ 1383323 h 2286000"/>
              <a:gd name="connsiteX21" fmla="*/ 1570892 w 1922585"/>
              <a:gd name="connsiteY21" fmla="*/ 1359877 h 2286000"/>
              <a:gd name="connsiteX22" fmla="*/ 1699846 w 1922585"/>
              <a:gd name="connsiteY22" fmla="*/ 1324708 h 2286000"/>
              <a:gd name="connsiteX23" fmla="*/ 1922585 w 1922585"/>
              <a:gd name="connsiteY23" fmla="*/ 1219200 h 2286000"/>
              <a:gd name="connsiteX24" fmla="*/ 1840523 w 1922585"/>
              <a:gd name="connsiteY24" fmla="*/ 867508 h 2286000"/>
              <a:gd name="connsiteX25" fmla="*/ 1406769 w 1922585"/>
              <a:gd name="connsiteY25" fmla="*/ 691662 h 2286000"/>
              <a:gd name="connsiteX26" fmla="*/ 1524000 w 1922585"/>
              <a:gd name="connsiteY26" fmla="*/ 199293 h 2286000"/>
              <a:gd name="connsiteX27" fmla="*/ 1078523 w 1922585"/>
              <a:gd name="connsiteY27" fmla="*/ 0 h 2286000"/>
              <a:gd name="connsiteX28" fmla="*/ 633046 w 1922585"/>
              <a:gd name="connsiteY28" fmla="*/ 93785 h 2286000"/>
              <a:gd name="connsiteX29" fmla="*/ 621323 w 1922585"/>
              <a:gd name="connsiteY29" fmla="*/ 304800 h 2286000"/>
              <a:gd name="connsiteX30" fmla="*/ 574431 w 1922585"/>
              <a:gd name="connsiteY30" fmla="*/ 609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22585" h="2286000">
                <a:moveTo>
                  <a:pt x="574431" y="609600"/>
                </a:moveTo>
                <a:lnTo>
                  <a:pt x="574431" y="609600"/>
                </a:lnTo>
                <a:cubicBezTo>
                  <a:pt x="547077" y="633046"/>
                  <a:pt x="517844" y="654464"/>
                  <a:pt x="492369" y="679939"/>
                </a:cubicBezTo>
                <a:cubicBezTo>
                  <a:pt x="478553" y="693755"/>
                  <a:pt x="457200" y="726831"/>
                  <a:pt x="457200" y="726831"/>
                </a:cubicBezTo>
                <a:lnTo>
                  <a:pt x="0" y="1395046"/>
                </a:lnTo>
                <a:cubicBezTo>
                  <a:pt x="19538" y="1430215"/>
                  <a:pt x="39541" y="1465131"/>
                  <a:pt x="58615" y="1500554"/>
                </a:cubicBezTo>
                <a:cubicBezTo>
                  <a:pt x="66900" y="1515941"/>
                  <a:pt x="71903" y="1533226"/>
                  <a:pt x="82061" y="1547446"/>
                </a:cubicBezTo>
                <a:cubicBezTo>
                  <a:pt x="91698" y="1560937"/>
                  <a:pt x="105508" y="1570893"/>
                  <a:pt x="117231" y="1582616"/>
                </a:cubicBezTo>
                <a:cubicBezTo>
                  <a:pt x="143091" y="1660195"/>
                  <a:pt x="106702" y="1572256"/>
                  <a:pt x="187569" y="1664677"/>
                </a:cubicBezTo>
                <a:cubicBezTo>
                  <a:pt x="199077" y="1677829"/>
                  <a:pt x="202024" y="1696585"/>
                  <a:pt x="211015" y="1711570"/>
                </a:cubicBezTo>
                <a:cubicBezTo>
                  <a:pt x="225513" y="1735733"/>
                  <a:pt x="239057" y="1760963"/>
                  <a:pt x="257908" y="1781908"/>
                </a:cubicBezTo>
                <a:cubicBezTo>
                  <a:pt x="274646" y="1800506"/>
                  <a:pt x="298137" y="1811829"/>
                  <a:pt x="316523" y="1828800"/>
                </a:cubicBezTo>
                <a:cubicBezTo>
                  <a:pt x="349009" y="1858787"/>
                  <a:pt x="383782" y="1887216"/>
                  <a:pt x="410308" y="1922585"/>
                </a:cubicBezTo>
                <a:lnTo>
                  <a:pt x="445477" y="1969477"/>
                </a:lnTo>
                <a:lnTo>
                  <a:pt x="668215" y="2110154"/>
                </a:lnTo>
                <a:cubicBezTo>
                  <a:pt x="703384" y="2125785"/>
                  <a:pt x="739936" y="2138617"/>
                  <a:pt x="773723" y="2157046"/>
                </a:cubicBezTo>
                <a:cubicBezTo>
                  <a:pt x="783426" y="2162339"/>
                  <a:pt x="797169" y="2180493"/>
                  <a:pt x="797169" y="2180493"/>
                </a:cubicBezTo>
                <a:lnTo>
                  <a:pt x="1395046" y="2286000"/>
                </a:lnTo>
                <a:lnTo>
                  <a:pt x="1664677" y="2063262"/>
                </a:lnTo>
                <a:lnTo>
                  <a:pt x="1559169" y="1746739"/>
                </a:lnTo>
                <a:lnTo>
                  <a:pt x="1324708" y="1383323"/>
                </a:lnTo>
                <a:cubicBezTo>
                  <a:pt x="1387238" y="1379415"/>
                  <a:pt x="1496945" y="1381005"/>
                  <a:pt x="1570892" y="1359877"/>
                </a:cubicBezTo>
                <a:cubicBezTo>
                  <a:pt x="1702634" y="1322237"/>
                  <a:pt x="1635361" y="1324708"/>
                  <a:pt x="1699846" y="1324708"/>
                </a:cubicBezTo>
                <a:lnTo>
                  <a:pt x="1922585" y="1219200"/>
                </a:lnTo>
                <a:lnTo>
                  <a:pt x="1840523" y="867508"/>
                </a:lnTo>
                <a:lnTo>
                  <a:pt x="1406769" y="691662"/>
                </a:lnTo>
                <a:lnTo>
                  <a:pt x="1524000" y="199293"/>
                </a:lnTo>
                <a:lnTo>
                  <a:pt x="1078523" y="0"/>
                </a:lnTo>
                <a:lnTo>
                  <a:pt x="633046" y="93785"/>
                </a:lnTo>
                <a:lnTo>
                  <a:pt x="621323" y="304800"/>
                </a:lnTo>
                <a:lnTo>
                  <a:pt x="574431" y="609600"/>
                </a:lnTo>
                <a:close/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9" name="Forme libre 8"/>
          <p:cNvSpPr/>
          <p:nvPr/>
        </p:nvSpPr>
        <p:spPr>
          <a:xfrm>
            <a:off x="2182734" y="2924944"/>
            <a:ext cx="576064" cy="707987"/>
          </a:xfrm>
          <a:custGeom>
            <a:avLst/>
            <a:gdLst>
              <a:gd name="connsiteX0" fmla="*/ 0 w 609600"/>
              <a:gd name="connsiteY0" fmla="*/ 117230 h 386861"/>
              <a:gd name="connsiteX1" fmla="*/ 128954 w 609600"/>
              <a:gd name="connsiteY1" fmla="*/ 386861 h 386861"/>
              <a:gd name="connsiteX2" fmla="*/ 246185 w 609600"/>
              <a:gd name="connsiteY2" fmla="*/ 363415 h 386861"/>
              <a:gd name="connsiteX3" fmla="*/ 339969 w 609600"/>
              <a:gd name="connsiteY3" fmla="*/ 339969 h 386861"/>
              <a:gd name="connsiteX4" fmla="*/ 398585 w 609600"/>
              <a:gd name="connsiteY4" fmla="*/ 328246 h 386861"/>
              <a:gd name="connsiteX5" fmla="*/ 609600 w 609600"/>
              <a:gd name="connsiteY5" fmla="*/ 128953 h 386861"/>
              <a:gd name="connsiteX6" fmla="*/ 293077 w 609600"/>
              <a:gd name="connsiteY6" fmla="*/ 140677 h 386861"/>
              <a:gd name="connsiteX7" fmla="*/ 257908 w 609600"/>
              <a:gd name="connsiteY7" fmla="*/ 0 h 386861"/>
              <a:gd name="connsiteX8" fmla="*/ 93785 w 609600"/>
              <a:gd name="connsiteY8" fmla="*/ 58615 h 386861"/>
              <a:gd name="connsiteX9" fmla="*/ 58615 w 609600"/>
              <a:gd name="connsiteY9" fmla="*/ 164123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386861">
                <a:moveTo>
                  <a:pt x="0" y="117230"/>
                </a:moveTo>
                <a:lnTo>
                  <a:pt x="128954" y="386861"/>
                </a:lnTo>
                <a:cubicBezTo>
                  <a:pt x="168031" y="379046"/>
                  <a:pt x="207524" y="373080"/>
                  <a:pt x="246185" y="363415"/>
                </a:cubicBezTo>
                <a:cubicBezTo>
                  <a:pt x="349855" y="337498"/>
                  <a:pt x="283613" y="339969"/>
                  <a:pt x="339969" y="339969"/>
                </a:cubicBezTo>
                <a:lnTo>
                  <a:pt x="398585" y="328246"/>
                </a:lnTo>
                <a:lnTo>
                  <a:pt x="609600" y="128953"/>
                </a:lnTo>
                <a:lnTo>
                  <a:pt x="293077" y="140677"/>
                </a:lnTo>
                <a:lnTo>
                  <a:pt x="257908" y="0"/>
                </a:lnTo>
                <a:lnTo>
                  <a:pt x="93785" y="58615"/>
                </a:lnTo>
                <a:lnTo>
                  <a:pt x="58615" y="164123"/>
                </a:ln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130</a:t>
            </a:r>
            <a:endParaRPr lang="fr-FR" dirty="0"/>
          </a:p>
        </p:txBody>
      </p:sp>
      <p:sp>
        <p:nvSpPr>
          <p:cNvPr id="10" name="Organigramme : Données 9"/>
          <p:cNvSpPr/>
          <p:nvPr/>
        </p:nvSpPr>
        <p:spPr>
          <a:xfrm>
            <a:off x="4572000" y="2389195"/>
            <a:ext cx="3775166" cy="2248579"/>
          </a:xfrm>
          <a:prstGeom prst="flowChartInputOutpu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449706" y="2735943"/>
            <a:ext cx="2160240" cy="1629160"/>
          </a:xfrm>
          <a:custGeom>
            <a:avLst/>
            <a:gdLst>
              <a:gd name="connsiteX0" fmla="*/ 574431 w 1922585"/>
              <a:gd name="connsiteY0" fmla="*/ 609600 h 2286000"/>
              <a:gd name="connsiteX1" fmla="*/ 574431 w 1922585"/>
              <a:gd name="connsiteY1" fmla="*/ 609600 h 2286000"/>
              <a:gd name="connsiteX2" fmla="*/ 492369 w 1922585"/>
              <a:gd name="connsiteY2" fmla="*/ 679939 h 2286000"/>
              <a:gd name="connsiteX3" fmla="*/ 457200 w 1922585"/>
              <a:gd name="connsiteY3" fmla="*/ 726831 h 2286000"/>
              <a:gd name="connsiteX4" fmla="*/ 0 w 1922585"/>
              <a:gd name="connsiteY4" fmla="*/ 1395046 h 2286000"/>
              <a:gd name="connsiteX5" fmla="*/ 58615 w 1922585"/>
              <a:gd name="connsiteY5" fmla="*/ 1500554 h 2286000"/>
              <a:gd name="connsiteX6" fmla="*/ 82061 w 1922585"/>
              <a:gd name="connsiteY6" fmla="*/ 1547446 h 2286000"/>
              <a:gd name="connsiteX7" fmla="*/ 117231 w 1922585"/>
              <a:gd name="connsiteY7" fmla="*/ 1582616 h 2286000"/>
              <a:gd name="connsiteX8" fmla="*/ 187569 w 1922585"/>
              <a:gd name="connsiteY8" fmla="*/ 1664677 h 2286000"/>
              <a:gd name="connsiteX9" fmla="*/ 211015 w 1922585"/>
              <a:gd name="connsiteY9" fmla="*/ 1711570 h 2286000"/>
              <a:gd name="connsiteX10" fmla="*/ 257908 w 1922585"/>
              <a:gd name="connsiteY10" fmla="*/ 1781908 h 2286000"/>
              <a:gd name="connsiteX11" fmla="*/ 316523 w 1922585"/>
              <a:gd name="connsiteY11" fmla="*/ 1828800 h 2286000"/>
              <a:gd name="connsiteX12" fmla="*/ 410308 w 1922585"/>
              <a:gd name="connsiteY12" fmla="*/ 1922585 h 2286000"/>
              <a:gd name="connsiteX13" fmla="*/ 445477 w 1922585"/>
              <a:gd name="connsiteY13" fmla="*/ 1969477 h 2286000"/>
              <a:gd name="connsiteX14" fmla="*/ 668215 w 1922585"/>
              <a:gd name="connsiteY14" fmla="*/ 2110154 h 2286000"/>
              <a:gd name="connsiteX15" fmla="*/ 773723 w 1922585"/>
              <a:gd name="connsiteY15" fmla="*/ 2157046 h 2286000"/>
              <a:gd name="connsiteX16" fmla="*/ 797169 w 1922585"/>
              <a:gd name="connsiteY16" fmla="*/ 2180493 h 2286000"/>
              <a:gd name="connsiteX17" fmla="*/ 1395046 w 1922585"/>
              <a:gd name="connsiteY17" fmla="*/ 2286000 h 2286000"/>
              <a:gd name="connsiteX18" fmla="*/ 1664677 w 1922585"/>
              <a:gd name="connsiteY18" fmla="*/ 2063262 h 2286000"/>
              <a:gd name="connsiteX19" fmla="*/ 1559169 w 1922585"/>
              <a:gd name="connsiteY19" fmla="*/ 1746739 h 2286000"/>
              <a:gd name="connsiteX20" fmla="*/ 1324708 w 1922585"/>
              <a:gd name="connsiteY20" fmla="*/ 1383323 h 2286000"/>
              <a:gd name="connsiteX21" fmla="*/ 1570892 w 1922585"/>
              <a:gd name="connsiteY21" fmla="*/ 1359877 h 2286000"/>
              <a:gd name="connsiteX22" fmla="*/ 1699846 w 1922585"/>
              <a:gd name="connsiteY22" fmla="*/ 1324708 h 2286000"/>
              <a:gd name="connsiteX23" fmla="*/ 1922585 w 1922585"/>
              <a:gd name="connsiteY23" fmla="*/ 1219200 h 2286000"/>
              <a:gd name="connsiteX24" fmla="*/ 1840523 w 1922585"/>
              <a:gd name="connsiteY24" fmla="*/ 867508 h 2286000"/>
              <a:gd name="connsiteX25" fmla="*/ 1406769 w 1922585"/>
              <a:gd name="connsiteY25" fmla="*/ 691662 h 2286000"/>
              <a:gd name="connsiteX26" fmla="*/ 1524000 w 1922585"/>
              <a:gd name="connsiteY26" fmla="*/ 199293 h 2286000"/>
              <a:gd name="connsiteX27" fmla="*/ 1078523 w 1922585"/>
              <a:gd name="connsiteY27" fmla="*/ 0 h 2286000"/>
              <a:gd name="connsiteX28" fmla="*/ 633046 w 1922585"/>
              <a:gd name="connsiteY28" fmla="*/ 93785 h 2286000"/>
              <a:gd name="connsiteX29" fmla="*/ 621323 w 1922585"/>
              <a:gd name="connsiteY29" fmla="*/ 304800 h 2286000"/>
              <a:gd name="connsiteX30" fmla="*/ 574431 w 1922585"/>
              <a:gd name="connsiteY30" fmla="*/ 609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22585" h="2286000">
                <a:moveTo>
                  <a:pt x="574431" y="609600"/>
                </a:moveTo>
                <a:lnTo>
                  <a:pt x="574431" y="609600"/>
                </a:lnTo>
                <a:cubicBezTo>
                  <a:pt x="547077" y="633046"/>
                  <a:pt x="517844" y="654464"/>
                  <a:pt x="492369" y="679939"/>
                </a:cubicBezTo>
                <a:cubicBezTo>
                  <a:pt x="478553" y="693755"/>
                  <a:pt x="457200" y="726831"/>
                  <a:pt x="457200" y="726831"/>
                </a:cubicBezTo>
                <a:lnTo>
                  <a:pt x="0" y="1395046"/>
                </a:lnTo>
                <a:cubicBezTo>
                  <a:pt x="19538" y="1430215"/>
                  <a:pt x="39541" y="1465131"/>
                  <a:pt x="58615" y="1500554"/>
                </a:cubicBezTo>
                <a:cubicBezTo>
                  <a:pt x="66900" y="1515941"/>
                  <a:pt x="71903" y="1533226"/>
                  <a:pt x="82061" y="1547446"/>
                </a:cubicBezTo>
                <a:cubicBezTo>
                  <a:pt x="91698" y="1560937"/>
                  <a:pt x="105508" y="1570893"/>
                  <a:pt x="117231" y="1582616"/>
                </a:cubicBezTo>
                <a:cubicBezTo>
                  <a:pt x="143091" y="1660195"/>
                  <a:pt x="106702" y="1572256"/>
                  <a:pt x="187569" y="1664677"/>
                </a:cubicBezTo>
                <a:cubicBezTo>
                  <a:pt x="199077" y="1677829"/>
                  <a:pt x="202024" y="1696585"/>
                  <a:pt x="211015" y="1711570"/>
                </a:cubicBezTo>
                <a:cubicBezTo>
                  <a:pt x="225513" y="1735733"/>
                  <a:pt x="239057" y="1760963"/>
                  <a:pt x="257908" y="1781908"/>
                </a:cubicBezTo>
                <a:cubicBezTo>
                  <a:pt x="274646" y="1800506"/>
                  <a:pt x="298137" y="1811829"/>
                  <a:pt x="316523" y="1828800"/>
                </a:cubicBezTo>
                <a:cubicBezTo>
                  <a:pt x="349009" y="1858787"/>
                  <a:pt x="383782" y="1887216"/>
                  <a:pt x="410308" y="1922585"/>
                </a:cubicBezTo>
                <a:lnTo>
                  <a:pt x="445477" y="1969477"/>
                </a:lnTo>
                <a:lnTo>
                  <a:pt x="668215" y="2110154"/>
                </a:lnTo>
                <a:cubicBezTo>
                  <a:pt x="703384" y="2125785"/>
                  <a:pt x="739936" y="2138617"/>
                  <a:pt x="773723" y="2157046"/>
                </a:cubicBezTo>
                <a:cubicBezTo>
                  <a:pt x="783426" y="2162339"/>
                  <a:pt x="797169" y="2180493"/>
                  <a:pt x="797169" y="2180493"/>
                </a:cubicBezTo>
                <a:lnTo>
                  <a:pt x="1395046" y="2286000"/>
                </a:lnTo>
                <a:lnTo>
                  <a:pt x="1664677" y="2063262"/>
                </a:lnTo>
                <a:lnTo>
                  <a:pt x="1559169" y="1746739"/>
                </a:lnTo>
                <a:lnTo>
                  <a:pt x="1324708" y="1383323"/>
                </a:lnTo>
                <a:cubicBezTo>
                  <a:pt x="1387238" y="1379415"/>
                  <a:pt x="1496945" y="1381005"/>
                  <a:pt x="1570892" y="1359877"/>
                </a:cubicBezTo>
                <a:cubicBezTo>
                  <a:pt x="1702634" y="1322237"/>
                  <a:pt x="1635361" y="1324708"/>
                  <a:pt x="1699846" y="1324708"/>
                </a:cubicBezTo>
                <a:lnTo>
                  <a:pt x="1922585" y="1219200"/>
                </a:lnTo>
                <a:lnTo>
                  <a:pt x="1840523" y="867508"/>
                </a:lnTo>
                <a:lnTo>
                  <a:pt x="1406769" y="691662"/>
                </a:lnTo>
                <a:lnTo>
                  <a:pt x="1524000" y="199293"/>
                </a:lnTo>
                <a:lnTo>
                  <a:pt x="1078523" y="0"/>
                </a:lnTo>
                <a:lnTo>
                  <a:pt x="633046" y="93785"/>
                </a:lnTo>
                <a:lnTo>
                  <a:pt x="621323" y="304800"/>
                </a:lnTo>
                <a:lnTo>
                  <a:pt x="574431" y="609600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6300800" y="2924943"/>
            <a:ext cx="576064" cy="707987"/>
          </a:xfrm>
          <a:custGeom>
            <a:avLst/>
            <a:gdLst>
              <a:gd name="connsiteX0" fmla="*/ 0 w 609600"/>
              <a:gd name="connsiteY0" fmla="*/ 117230 h 386861"/>
              <a:gd name="connsiteX1" fmla="*/ 128954 w 609600"/>
              <a:gd name="connsiteY1" fmla="*/ 386861 h 386861"/>
              <a:gd name="connsiteX2" fmla="*/ 246185 w 609600"/>
              <a:gd name="connsiteY2" fmla="*/ 363415 h 386861"/>
              <a:gd name="connsiteX3" fmla="*/ 339969 w 609600"/>
              <a:gd name="connsiteY3" fmla="*/ 339969 h 386861"/>
              <a:gd name="connsiteX4" fmla="*/ 398585 w 609600"/>
              <a:gd name="connsiteY4" fmla="*/ 328246 h 386861"/>
              <a:gd name="connsiteX5" fmla="*/ 609600 w 609600"/>
              <a:gd name="connsiteY5" fmla="*/ 128953 h 386861"/>
              <a:gd name="connsiteX6" fmla="*/ 293077 w 609600"/>
              <a:gd name="connsiteY6" fmla="*/ 140677 h 386861"/>
              <a:gd name="connsiteX7" fmla="*/ 257908 w 609600"/>
              <a:gd name="connsiteY7" fmla="*/ 0 h 386861"/>
              <a:gd name="connsiteX8" fmla="*/ 93785 w 609600"/>
              <a:gd name="connsiteY8" fmla="*/ 58615 h 386861"/>
              <a:gd name="connsiteX9" fmla="*/ 58615 w 609600"/>
              <a:gd name="connsiteY9" fmla="*/ 164123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386861">
                <a:moveTo>
                  <a:pt x="0" y="117230"/>
                </a:moveTo>
                <a:lnTo>
                  <a:pt x="128954" y="386861"/>
                </a:lnTo>
                <a:cubicBezTo>
                  <a:pt x="168031" y="379046"/>
                  <a:pt x="207524" y="373080"/>
                  <a:pt x="246185" y="363415"/>
                </a:cubicBezTo>
                <a:cubicBezTo>
                  <a:pt x="349855" y="337498"/>
                  <a:pt x="283613" y="339969"/>
                  <a:pt x="339969" y="339969"/>
                </a:cubicBezTo>
                <a:lnTo>
                  <a:pt x="398585" y="328246"/>
                </a:lnTo>
                <a:lnTo>
                  <a:pt x="609600" y="128953"/>
                </a:lnTo>
                <a:lnTo>
                  <a:pt x="293077" y="140677"/>
                </a:lnTo>
                <a:lnTo>
                  <a:pt x="257908" y="0"/>
                </a:lnTo>
                <a:lnTo>
                  <a:pt x="93785" y="58615"/>
                </a:lnTo>
                <a:lnTo>
                  <a:pt x="58615" y="164123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70484" y="5008875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CHANGING PERCEPTION OF REGIONAL LEVELS </a:t>
            </a:r>
          </a:p>
          <a:p>
            <a:r>
              <a:rPr lang="fr-FR" b="1" dirty="0" smtClean="0"/>
              <a:t>ACCORDINGTO SPATIAL AGGREGATION</a:t>
            </a:r>
          </a:p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rgbClr val="7030A0"/>
                </a:solidFill>
              </a:rPr>
              <a:t>(Modifiable </a:t>
            </a:r>
            <a:r>
              <a:rPr lang="fr-FR" b="1" dirty="0" err="1" smtClean="0">
                <a:solidFill>
                  <a:srgbClr val="7030A0"/>
                </a:solidFill>
              </a:rPr>
              <a:t>Areal</a:t>
            </a:r>
            <a:r>
              <a:rPr lang="fr-FR" b="1" dirty="0" smtClean="0">
                <a:solidFill>
                  <a:srgbClr val="7030A0"/>
                </a:solidFill>
              </a:rPr>
              <a:t> unit </a:t>
            </a:r>
            <a:r>
              <a:rPr lang="fr-FR" b="1" dirty="0" err="1" smtClean="0">
                <a:solidFill>
                  <a:srgbClr val="7030A0"/>
                </a:solidFill>
              </a:rPr>
              <a:t>Problem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07504" y="871800"/>
            <a:ext cx="8579296" cy="576000"/>
          </a:xfrm>
        </p:spPr>
        <p:txBody>
          <a:bodyPr/>
          <a:lstStyle/>
          <a:p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neighbourhood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rganigramme : Données 4"/>
          <p:cNvSpPr/>
          <p:nvPr/>
        </p:nvSpPr>
        <p:spPr>
          <a:xfrm>
            <a:off x="453934" y="1988840"/>
            <a:ext cx="7851866" cy="3726160"/>
          </a:xfrm>
          <a:prstGeom prst="flowChartInputOutpu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590" y="4660150"/>
            <a:ext cx="1092409" cy="9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62" y="2058180"/>
            <a:ext cx="973007" cy="8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921" y="1752600"/>
            <a:ext cx="1092409" cy="9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irectionGISA\AppData\Local\Microsoft\Windows\Temporary Internet Files\Content.IE5\ME6LUZKO\MC9004338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520" y="3449521"/>
            <a:ext cx="510693" cy="5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7176"/>
            <a:ext cx="1008112" cy="9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Flèche droite 21504"/>
          <p:cNvSpPr/>
          <p:nvPr/>
        </p:nvSpPr>
        <p:spPr>
          <a:xfrm rot="13017130">
            <a:off x="3220543" y="2825444"/>
            <a:ext cx="1008425" cy="62926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 rot="2453249">
            <a:off x="4518670" y="4152442"/>
            <a:ext cx="1313326" cy="36474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20434441">
            <a:off x="4682484" y="3135171"/>
            <a:ext cx="2397685" cy="18561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9260729">
            <a:off x="1804835" y="4320489"/>
            <a:ext cx="2397685" cy="18561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60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07504" y="871800"/>
            <a:ext cx="8579296" cy="576000"/>
          </a:xfrm>
        </p:spPr>
        <p:txBody>
          <a:bodyPr/>
          <a:lstStyle/>
          <a:p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neighbourhood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Organigramme : Données 4"/>
          <p:cNvSpPr/>
          <p:nvPr/>
        </p:nvSpPr>
        <p:spPr>
          <a:xfrm>
            <a:off x="453934" y="1988840"/>
            <a:ext cx="7851866" cy="3726160"/>
          </a:xfrm>
          <a:prstGeom prst="flowChartInputOutpu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411152" y="2555631"/>
            <a:ext cx="4666048" cy="2121877"/>
          </a:xfrm>
          <a:custGeom>
            <a:avLst/>
            <a:gdLst>
              <a:gd name="connsiteX0" fmla="*/ 4666048 w 4666048"/>
              <a:gd name="connsiteY0" fmla="*/ 0 h 2121877"/>
              <a:gd name="connsiteX1" fmla="*/ 2778633 w 4666048"/>
              <a:gd name="connsiteY1" fmla="*/ 445477 h 2121877"/>
              <a:gd name="connsiteX2" fmla="*/ 1723556 w 4666048"/>
              <a:gd name="connsiteY2" fmla="*/ 515815 h 2121877"/>
              <a:gd name="connsiteX3" fmla="*/ 1688386 w 4666048"/>
              <a:gd name="connsiteY3" fmla="*/ 633046 h 2121877"/>
              <a:gd name="connsiteX4" fmla="*/ 1664940 w 4666048"/>
              <a:gd name="connsiteY4" fmla="*/ 715107 h 2121877"/>
              <a:gd name="connsiteX5" fmla="*/ 1641494 w 4666048"/>
              <a:gd name="connsiteY5" fmla="*/ 984738 h 2121877"/>
              <a:gd name="connsiteX6" fmla="*/ 1078786 w 4666048"/>
              <a:gd name="connsiteY6" fmla="*/ 1289538 h 2121877"/>
              <a:gd name="connsiteX7" fmla="*/ 938110 w 4666048"/>
              <a:gd name="connsiteY7" fmla="*/ 1359877 h 2121877"/>
              <a:gd name="connsiteX8" fmla="*/ 879494 w 4666048"/>
              <a:gd name="connsiteY8" fmla="*/ 1383323 h 2121877"/>
              <a:gd name="connsiteX9" fmla="*/ 750540 w 4666048"/>
              <a:gd name="connsiteY9" fmla="*/ 1395046 h 2121877"/>
              <a:gd name="connsiteX10" fmla="*/ 703648 w 4666048"/>
              <a:gd name="connsiteY10" fmla="*/ 1406769 h 2121877"/>
              <a:gd name="connsiteX11" fmla="*/ 633310 w 4666048"/>
              <a:gd name="connsiteY11" fmla="*/ 1430215 h 2121877"/>
              <a:gd name="connsiteX12" fmla="*/ 598140 w 4666048"/>
              <a:gd name="connsiteY12" fmla="*/ 1488831 h 2121877"/>
              <a:gd name="connsiteX13" fmla="*/ 562971 w 4666048"/>
              <a:gd name="connsiteY13" fmla="*/ 1582615 h 2121877"/>
              <a:gd name="connsiteX14" fmla="*/ 117494 w 4666048"/>
              <a:gd name="connsiteY14" fmla="*/ 1641231 h 2121877"/>
              <a:gd name="connsiteX15" fmla="*/ 94048 w 4666048"/>
              <a:gd name="connsiteY15" fmla="*/ 1746738 h 2121877"/>
              <a:gd name="connsiteX16" fmla="*/ 70602 w 4666048"/>
              <a:gd name="connsiteY16" fmla="*/ 1863969 h 2121877"/>
              <a:gd name="connsiteX17" fmla="*/ 47156 w 4666048"/>
              <a:gd name="connsiteY17" fmla="*/ 1910861 h 2121877"/>
              <a:gd name="connsiteX18" fmla="*/ 11986 w 4666048"/>
              <a:gd name="connsiteY18" fmla="*/ 2016369 h 2121877"/>
              <a:gd name="connsiteX19" fmla="*/ 263 w 4666048"/>
              <a:gd name="connsiteY19" fmla="*/ 2121877 h 2121877"/>
              <a:gd name="connsiteX20" fmla="*/ 263 w 4666048"/>
              <a:gd name="connsiteY20" fmla="*/ 2121877 h 2121877"/>
              <a:gd name="connsiteX21" fmla="*/ 539525 w 4666048"/>
              <a:gd name="connsiteY21" fmla="*/ 2110154 h 2121877"/>
              <a:gd name="connsiteX22" fmla="*/ 949833 w 4666048"/>
              <a:gd name="connsiteY22" fmla="*/ 1840523 h 2121877"/>
              <a:gd name="connsiteX23" fmla="*/ 1113956 w 4666048"/>
              <a:gd name="connsiteY23" fmla="*/ 1828800 h 2121877"/>
              <a:gd name="connsiteX24" fmla="*/ 1477371 w 4666048"/>
              <a:gd name="connsiteY24" fmla="*/ 1863969 h 2121877"/>
              <a:gd name="connsiteX25" fmla="*/ 1618048 w 4666048"/>
              <a:gd name="connsiteY25" fmla="*/ 1887415 h 2121877"/>
              <a:gd name="connsiteX26" fmla="*/ 1711833 w 4666048"/>
              <a:gd name="connsiteY26" fmla="*/ 1922584 h 2121877"/>
              <a:gd name="connsiteX27" fmla="*/ 1864233 w 4666048"/>
              <a:gd name="connsiteY27" fmla="*/ 1934307 h 2121877"/>
              <a:gd name="connsiteX28" fmla="*/ 2462110 w 4666048"/>
              <a:gd name="connsiteY28" fmla="*/ 1699846 h 2121877"/>
              <a:gd name="connsiteX29" fmla="*/ 2532448 w 4666048"/>
              <a:gd name="connsiteY29" fmla="*/ 1617784 h 2121877"/>
              <a:gd name="connsiteX30" fmla="*/ 2567617 w 4666048"/>
              <a:gd name="connsiteY30" fmla="*/ 1570892 h 2121877"/>
              <a:gd name="connsiteX31" fmla="*/ 2673125 w 4666048"/>
              <a:gd name="connsiteY31" fmla="*/ 1500554 h 2121877"/>
              <a:gd name="connsiteX32" fmla="*/ 2778633 w 4666048"/>
              <a:gd name="connsiteY32" fmla="*/ 1711569 h 2121877"/>
              <a:gd name="connsiteX33" fmla="*/ 2837248 w 4666048"/>
              <a:gd name="connsiteY33" fmla="*/ 1828800 h 2121877"/>
              <a:gd name="connsiteX34" fmla="*/ 2860694 w 4666048"/>
              <a:gd name="connsiteY34" fmla="*/ 1899138 h 2121877"/>
              <a:gd name="connsiteX35" fmla="*/ 2919310 w 4666048"/>
              <a:gd name="connsiteY35" fmla="*/ 1957754 h 2121877"/>
              <a:gd name="connsiteX36" fmla="*/ 2966202 w 4666048"/>
              <a:gd name="connsiteY36" fmla="*/ 1992923 h 2121877"/>
              <a:gd name="connsiteX37" fmla="*/ 3048263 w 4666048"/>
              <a:gd name="connsiteY37" fmla="*/ 1992923 h 2121877"/>
              <a:gd name="connsiteX38" fmla="*/ 3153771 w 4666048"/>
              <a:gd name="connsiteY38" fmla="*/ 1957754 h 2121877"/>
              <a:gd name="connsiteX39" fmla="*/ 3235833 w 4666048"/>
              <a:gd name="connsiteY39" fmla="*/ 1946031 h 2121877"/>
              <a:gd name="connsiteX40" fmla="*/ 3294448 w 4666048"/>
              <a:gd name="connsiteY40" fmla="*/ 1910861 h 2121877"/>
              <a:gd name="connsiteX41" fmla="*/ 3482017 w 4666048"/>
              <a:gd name="connsiteY41" fmla="*/ 1887415 h 2121877"/>
              <a:gd name="connsiteX42" fmla="*/ 3669586 w 4666048"/>
              <a:gd name="connsiteY42" fmla="*/ 1852246 h 2121877"/>
              <a:gd name="connsiteX43" fmla="*/ 3763371 w 4666048"/>
              <a:gd name="connsiteY43" fmla="*/ 1828800 h 2121877"/>
              <a:gd name="connsiteX44" fmla="*/ 3798540 w 4666048"/>
              <a:gd name="connsiteY44" fmla="*/ 1805354 h 2121877"/>
              <a:gd name="connsiteX45" fmla="*/ 3939217 w 4666048"/>
              <a:gd name="connsiteY45" fmla="*/ 1770184 h 2121877"/>
              <a:gd name="connsiteX46" fmla="*/ 4666048 w 4666048"/>
              <a:gd name="connsiteY46" fmla="*/ 0 h 212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66048" h="2121877">
                <a:moveTo>
                  <a:pt x="4666048" y="0"/>
                </a:moveTo>
                <a:lnTo>
                  <a:pt x="2778633" y="445477"/>
                </a:lnTo>
                <a:lnTo>
                  <a:pt x="1723556" y="515815"/>
                </a:lnTo>
                <a:cubicBezTo>
                  <a:pt x="1711833" y="554892"/>
                  <a:pt x="1698898" y="593626"/>
                  <a:pt x="1688386" y="633046"/>
                </a:cubicBezTo>
                <a:cubicBezTo>
                  <a:pt x="1665351" y="719426"/>
                  <a:pt x="1689783" y="665421"/>
                  <a:pt x="1664940" y="715107"/>
                </a:cubicBezTo>
                <a:lnTo>
                  <a:pt x="1641494" y="984738"/>
                </a:lnTo>
                <a:lnTo>
                  <a:pt x="1078786" y="1289538"/>
                </a:lnTo>
                <a:cubicBezTo>
                  <a:pt x="917308" y="1390463"/>
                  <a:pt x="1044380" y="1324454"/>
                  <a:pt x="938110" y="1359877"/>
                </a:cubicBezTo>
                <a:cubicBezTo>
                  <a:pt x="918146" y="1366532"/>
                  <a:pt x="900177" y="1379445"/>
                  <a:pt x="879494" y="1383323"/>
                </a:cubicBezTo>
                <a:cubicBezTo>
                  <a:pt x="837071" y="1391277"/>
                  <a:pt x="793525" y="1391138"/>
                  <a:pt x="750540" y="1395046"/>
                </a:cubicBezTo>
                <a:cubicBezTo>
                  <a:pt x="734909" y="1398954"/>
                  <a:pt x="719080" y="1402139"/>
                  <a:pt x="703648" y="1406769"/>
                </a:cubicBezTo>
                <a:cubicBezTo>
                  <a:pt x="679976" y="1413871"/>
                  <a:pt x="633310" y="1430215"/>
                  <a:pt x="633310" y="1430215"/>
                </a:cubicBezTo>
                <a:cubicBezTo>
                  <a:pt x="592613" y="1470910"/>
                  <a:pt x="598140" y="1448805"/>
                  <a:pt x="598140" y="1488831"/>
                </a:cubicBezTo>
                <a:lnTo>
                  <a:pt x="562971" y="1582615"/>
                </a:lnTo>
                <a:lnTo>
                  <a:pt x="117494" y="1641231"/>
                </a:lnTo>
                <a:cubicBezTo>
                  <a:pt x="109679" y="1676400"/>
                  <a:pt x="101470" y="1711484"/>
                  <a:pt x="94048" y="1746738"/>
                </a:cubicBezTo>
                <a:cubicBezTo>
                  <a:pt x="85838" y="1785734"/>
                  <a:pt x="88424" y="1828325"/>
                  <a:pt x="70602" y="1863969"/>
                </a:cubicBezTo>
                <a:lnTo>
                  <a:pt x="47156" y="1910861"/>
                </a:lnTo>
                <a:cubicBezTo>
                  <a:pt x="13560" y="2078843"/>
                  <a:pt x="60522" y="1870765"/>
                  <a:pt x="11986" y="2016369"/>
                </a:cubicBezTo>
                <a:cubicBezTo>
                  <a:pt x="-2802" y="2060733"/>
                  <a:pt x="263" y="2078262"/>
                  <a:pt x="263" y="2121877"/>
                </a:cubicBezTo>
                <a:lnTo>
                  <a:pt x="263" y="2121877"/>
                </a:lnTo>
                <a:lnTo>
                  <a:pt x="539525" y="2110154"/>
                </a:lnTo>
                <a:lnTo>
                  <a:pt x="949833" y="1840523"/>
                </a:lnTo>
                <a:cubicBezTo>
                  <a:pt x="1090461" y="1827739"/>
                  <a:pt x="1035624" y="1828800"/>
                  <a:pt x="1113956" y="1828800"/>
                </a:cubicBezTo>
                <a:lnTo>
                  <a:pt x="1477371" y="1863969"/>
                </a:lnTo>
                <a:cubicBezTo>
                  <a:pt x="1594323" y="1889958"/>
                  <a:pt x="1546852" y="1887415"/>
                  <a:pt x="1618048" y="1887415"/>
                </a:cubicBezTo>
                <a:lnTo>
                  <a:pt x="1711833" y="1922584"/>
                </a:lnTo>
                <a:cubicBezTo>
                  <a:pt x="1832875" y="1936033"/>
                  <a:pt x="1781955" y="1934307"/>
                  <a:pt x="1864233" y="1934307"/>
                </a:cubicBezTo>
                <a:lnTo>
                  <a:pt x="2462110" y="1699846"/>
                </a:lnTo>
                <a:cubicBezTo>
                  <a:pt x="2485556" y="1672492"/>
                  <a:pt x="2509634" y="1645668"/>
                  <a:pt x="2532448" y="1617784"/>
                </a:cubicBezTo>
                <a:cubicBezTo>
                  <a:pt x="2544820" y="1602662"/>
                  <a:pt x="2567617" y="1570892"/>
                  <a:pt x="2567617" y="1570892"/>
                </a:cubicBezTo>
                <a:lnTo>
                  <a:pt x="2673125" y="1500554"/>
                </a:lnTo>
                <a:cubicBezTo>
                  <a:pt x="2874694" y="1802907"/>
                  <a:pt x="2633034" y="1420368"/>
                  <a:pt x="2778633" y="1711569"/>
                </a:cubicBezTo>
                <a:cubicBezTo>
                  <a:pt x="2798171" y="1750646"/>
                  <a:pt x="2823432" y="1787353"/>
                  <a:pt x="2837248" y="1828800"/>
                </a:cubicBezTo>
                <a:cubicBezTo>
                  <a:pt x="2845063" y="1852246"/>
                  <a:pt x="2843218" y="1881662"/>
                  <a:pt x="2860694" y="1899138"/>
                </a:cubicBezTo>
                <a:cubicBezTo>
                  <a:pt x="2880233" y="1918677"/>
                  <a:pt x="2896319" y="1942427"/>
                  <a:pt x="2919310" y="1957754"/>
                </a:cubicBezTo>
                <a:cubicBezTo>
                  <a:pt x="2959077" y="1984265"/>
                  <a:pt x="2944516" y="1971237"/>
                  <a:pt x="2966202" y="1992923"/>
                </a:cubicBezTo>
                <a:lnTo>
                  <a:pt x="3048263" y="1992923"/>
                </a:lnTo>
                <a:cubicBezTo>
                  <a:pt x="3083432" y="1981200"/>
                  <a:pt x="3117806" y="1966745"/>
                  <a:pt x="3153771" y="1957754"/>
                </a:cubicBezTo>
                <a:cubicBezTo>
                  <a:pt x="3180578" y="1951052"/>
                  <a:pt x="3209619" y="1954769"/>
                  <a:pt x="3235833" y="1946031"/>
                </a:cubicBezTo>
                <a:cubicBezTo>
                  <a:pt x="3257449" y="1938825"/>
                  <a:pt x="3272282" y="1916139"/>
                  <a:pt x="3294448" y="1910861"/>
                </a:cubicBezTo>
                <a:cubicBezTo>
                  <a:pt x="3355744" y="1896267"/>
                  <a:pt x="3482017" y="1887415"/>
                  <a:pt x="3482017" y="1887415"/>
                </a:cubicBezTo>
                <a:cubicBezTo>
                  <a:pt x="3662453" y="1835862"/>
                  <a:pt x="3455763" y="1889979"/>
                  <a:pt x="3669586" y="1852246"/>
                </a:cubicBezTo>
                <a:cubicBezTo>
                  <a:pt x="3701319" y="1846646"/>
                  <a:pt x="3763371" y="1828800"/>
                  <a:pt x="3763371" y="1828800"/>
                </a:cubicBezTo>
                <a:lnTo>
                  <a:pt x="3798540" y="1805354"/>
                </a:lnTo>
                <a:lnTo>
                  <a:pt x="3939217" y="1770184"/>
                </a:lnTo>
                <a:lnTo>
                  <a:pt x="4666048" y="0"/>
                </a:lnTo>
                <a:close/>
              </a:path>
            </a:pathLst>
          </a:custGeom>
          <a:pattFill prst="dashUpDiag">
            <a:fgClr>
              <a:schemeClr val="tx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SEA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590" y="4660150"/>
            <a:ext cx="1092409" cy="9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62" y="2058180"/>
            <a:ext cx="973007" cy="8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539262" y="2745430"/>
            <a:ext cx="6409002" cy="2940262"/>
          </a:xfrm>
          <a:custGeom>
            <a:avLst/>
            <a:gdLst>
              <a:gd name="connsiteX0" fmla="*/ 4349261 w 4349261"/>
              <a:gd name="connsiteY0" fmla="*/ 0 h 2286000"/>
              <a:gd name="connsiteX1" fmla="*/ 2332892 w 4349261"/>
              <a:gd name="connsiteY1" fmla="*/ 375139 h 2286000"/>
              <a:gd name="connsiteX2" fmla="*/ 1371600 w 4349261"/>
              <a:gd name="connsiteY2" fmla="*/ 1969477 h 2286000"/>
              <a:gd name="connsiteX3" fmla="*/ 0 w 4349261"/>
              <a:gd name="connsiteY3" fmla="*/ 2286000 h 2286000"/>
              <a:gd name="connsiteX4" fmla="*/ 0 w 4349261"/>
              <a:gd name="connsiteY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261" h="2286000">
                <a:moveTo>
                  <a:pt x="4349261" y="0"/>
                </a:moveTo>
                <a:cubicBezTo>
                  <a:pt x="3589215" y="23446"/>
                  <a:pt x="2829169" y="46893"/>
                  <a:pt x="2332892" y="375139"/>
                </a:cubicBezTo>
                <a:cubicBezTo>
                  <a:pt x="1836615" y="703385"/>
                  <a:pt x="1760415" y="1651000"/>
                  <a:pt x="1371600" y="1969477"/>
                </a:cubicBezTo>
                <a:cubicBezTo>
                  <a:pt x="982785" y="2287954"/>
                  <a:pt x="0" y="2286000"/>
                  <a:pt x="0" y="2286000"/>
                </a:cubicBezTo>
                <a:lnTo>
                  <a:pt x="0" y="2286000"/>
                </a:lnTo>
              </a:path>
            </a:pathLst>
          </a:custGeom>
          <a:noFill/>
          <a:ln w="508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921" y="1752600"/>
            <a:ext cx="1092409" cy="9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rme libre 20"/>
          <p:cNvSpPr/>
          <p:nvPr/>
        </p:nvSpPr>
        <p:spPr>
          <a:xfrm>
            <a:off x="1603989" y="2942492"/>
            <a:ext cx="1023795" cy="2760941"/>
          </a:xfrm>
          <a:custGeom>
            <a:avLst/>
            <a:gdLst>
              <a:gd name="connsiteX0" fmla="*/ 834411 w 834411"/>
              <a:gd name="connsiteY0" fmla="*/ 0 h 2913342"/>
              <a:gd name="connsiteX1" fmla="*/ 25519 w 834411"/>
              <a:gd name="connsiteY1" fmla="*/ 1395046 h 2913342"/>
              <a:gd name="connsiteX2" fmla="*/ 201365 w 834411"/>
              <a:gd name="connsiteY2" fmla="*/ 2790093 h 2913342"/>
              <a:gd name="connsiteX3" fmla="*/ 189642 w 834411"/>
              <a:gd name="connsiteY3" fmla="*/ 2754923 h 29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411" h="2913342">
                <a:moveTo>
                  <a:pt x="834411" y="0"/>
                </a:moveTo>
                <a:cubicBezTo>
                  <a:pt x="482719" y="465015"/>
                  <a:pt x="131027" y="930031"/>
                  <a:pt x="25519" y="1395046"/>
                </a:cubicBezTo>
                <a:cubicBezTo>
                  <a:pt x="-79989" y="1860062"/>
                  <a:pt x="174011" y="2563447"/>
                  <a:pt x="201365" y="2790093"/>
                </a:cubicBezTo>
                <a:cubicBezTo>
                  <a:pt x="228719" y="3016739"/>
                  <a:pt x="209180" y="2885831"/>
                  <a:pt x="189642" y="27549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flipH="1">
            <a:off x="3411153" y="3851918"/>
            <a:ext cx="761523" cy="45719"/>
          </a:xfrm>
          <a:custGeom>
            <a:avLst/>
            <a:gdLst>
              <a:gd name="connsiteX0" fmla="*/ 0 w 316523"/>
              <a:gd name="connsiteY0" fmla="*/ 784752 h 784752"/>
              <a:gd name="connsiteX1" fmla="*/ 246184 w 316523"/>
              <a:gd name="connsiteY1" fmla="*/ 57921 h 784752"/>
              <a:gd name="connsiteX2" fmla="*/ 316523 w 316523"/>
              <a:gd name="connsiteY2" fmla="*/ 46198 h 784752"/>
              <a:gd name="connsiteX3" fmla="*/ 316523 w 316523"/>
              <a:gd name="connsiteY3" fmla="*/ 46198 h 78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" h="784752">
                <a:moveTo>
                  <a:pt x="0" y="784752"/>
                </a:moveTo>
                <a:cubicBezTo>
                  <a:pt x="96715" y="482882"/>
                  <a:pt x="193430" y="181013"/>
                  <a:pt x="246184" y="57921"/>
                </a:cubicBezTo>
                <a:cubicBezTo>
                  <a:pt x="298938" y="-65171"/>
                  <a:pt x="316523" y="46198"/>
                  <a:pt x="316523" y="46198"/>
                </a:cubicBezTo>
                <a:lnTo>
                  <a:pt x="316523" y="461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368062" y="4849793"/>
            <a:ext cx="4407876" cy="843091"/>
          </a:xfrm>
          <a:custGeom>
            <a:avLst/>
            <a:gdLst>
              <a:gd name="connsiteX0" fmla="*/ 0 w 4407876"/>
              <a:gd name="connsiteY0" fmla="*/ 542822 h 843091"/>
              <a:gd name="connsiteX1" fmla="*/ 2110153 w 4407876"/>
              <a:gd name="connsiteY1" fmla="*/ 3561 h 843091"/>
              <a:gd name="connsiteX2" fmla="*/ 3235569 w 4407876"/>
              <a:gd name="connsiteY2" fmla="*/ 777284 h 843091"/>
              <a:gd name="connsiteX3" fmla="*/ 4407876 w 4407876"/>
              <a:gd name="connsiteY3" fmla="*/ 800730 h 843091"/>
              <a:gd name="connsiteX4" fmla="*/ 4407876 w 4407876"/>
              <a:gd name="connsiteY4" fmla="*/ 800730 h 84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876" h="843091">
                <a:moveTo>
                  <a:pt x="0" y="542822"/>
                </a:moveTo>
                <a:cubicBezTo>
                  <a:pt x="785446" y="253653"/>
                  <a:pt x="1570892" y="-35516"/>
                  <a:pt x="2110153" y="3561"/>
                </a:cubicBezTo>
                <a:cubicBezTo>
                  <a:pt x="2649414" y="42638"/>
                  <a:pt x="2852615" y="644423"/>
                  <a:pt x="3235569" y="777284"/>
                </a:cubicBezTo>
                <a:cubicBezTo>
                  <a:pt x="3618523" y="910146"/>
                  <a:pt x="4407876" y="800730"/>
                  <a:pt x="4407876" y="800730"/>
                </a:cubicBezTo>
                <a:lnTo>
                  <a:pt x="4407876" y="80073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2" descr="C:\Users\DirectionGISA\AppData\Local\Microsoft\Windows\Temporary Internet Files\Content.IE5\ME6LUZKO\MC9004338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520" y="3449521"/>
            <a:ext cx="510693" cy="5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7176"/>
            <a:ext cx="1008112" cy="9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 rot="20645071">
            <a:off x="4135661" y="2747909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Highway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5" name="Forme libre 34"/>
          <p:cNvSpPr/>
          <p:nvPr/>
        </p:nvSpPr>
        <p:spPr>
          <a:xfrm flipH="1">
            <a:off x="2854563" y="2886408"/>
            <a:ext cx="1257902" cy="238954"/>
          </a:xfrm>
          <a:custGeom>
            <a:avLst/>
            <a:gdLst>
              <a:gd name="connsiteX0" fmla="*/ 0 w 316523"/>
              <a:gd name="connsiteY0" fmla="*/ 784752 h 784752"/>
              <a:gd name="connsiteX1" fmla="*/ 246184 w 316523"/>
              <a:gd name="connsiteY1" fmla="*/ 57921 h 784752"/>
              <a:gd name="connsiteX2" fmla="*/ 316523 w 316523"/>
              <a:gd name="connsiteY2" fmla="*/ 46198 h 784752"/>
              <a:gd name="connsiteX3" fmla="*/ 316523 w 316523"/>
              <a:gd name="connsiteY3" fmla="*/ 46198 h 78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" h="784752">
                <a:moveTo>
                  <a:pt x="0" y="784752"/>
                </a:moveTo>
                <a:cubicBezTo>
                  <a:pt x="96715" y="482882"/>
                  <a:pt x="193430" y="181013"/>
                  <a:pt x="246184" y="57921"/>
                </a:cubicBezTo>
                <a:cubicBezTo>
                  <a:pt x="298938" y="-65171"/>
                  <a:pt x="316523" y="46198"/>
                  <a:pt x="316523" y="46198"/>
                </a:cubicBezTo>
                <a:lnTo>
                  <a:pt x="316523" y="461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 rot="20645071">
            <a:off x="1833224" y="543221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Highway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 rot="13017130">
            <a:off x="3306131" y="2854042"/>
            <a:ext cx="1008425" cy="34450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2453249">
            <a:off x="4467259" y="4306689"/>
            <a:ext cx="1313326" cy="17500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20434441">
            <a:off x="4661044" y="3009917"/>
            <a:ext cx="2397685" cy="3145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9260729">
            <a:off x="1800403" y="3988475"/>
            <a:ext cx="2397685" cy="68920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4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07504" y="871800"/>
            <a:ext cx="8579296" cy="576000"/>
          </a:xfrm>
        </p:spPr>
        <p:txBody>
          <a:bodyPr/>
          <a:lstStyle/>
          <a:p>
            <a:r>
              <a:rPr lang="fr-FR" dirty="0" err="1" smtClean="0"/>
              <a:t>Functional</a:t>
            </a:r>
            <a:r>
              <a:rPr lang="fr-FR" dirty="0" smtClean="0"/>
              <a:t>  </a:t>
            </a:r>
            <a:r>
              <a:rPr lang="fr-FR" dirty="0" err="1" smtClean="0"/>
              <a:t>neighbourhood</a:t>
            </a:r>
            <a:r>
              <a:rPr lang="fr-FR" dirty="0" smtClean="0"/>
              <a:t> (3)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Organigramme : Données 4"/>
          <p:cNvSpPr/>
          <p:nvPr/>
        </p:nvSpPr>
        <p:spPr>
          <a:xfrm>
            <a:off x="453934" y="1988840"/>
            <a:ext cx="7851866" cy="3726160"/>
          </a:xfrm>
          <a:prstGeom prst="flowChartInputOutpu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411152" y="2555631"/>
            <a:ext cx="4666048" cy="2121877"/>
          </a:xfrm>
          <a:custGeom>
            <a:avLst/>
            <a:gdLst>
              <a:gd name="connsiteX0" fmla="*/ 4666048 w 4666048"/>
              <a:gd name="connsiteY0" fmla="*/ 0 h 2121877"/>
              <a:gd name="connsiteX1" fmla="*/ 2778633 w 4666048"/>
              <a:gd name="connsiteY1" fmla="*/ 445477 h 2121877"/>
              <a:gd name="connsiteX2" fmla="*/ 1723556 w 4666048"/>
              <a:gd name="connsiteY2" fmla="*/ 515815 h 2121877"/>
              <a:gd name="connsiteX3" fmla="*/ 1688386 w 4666048"/>
              <a:gd name="connsiteY3" fmla="*/ 633046 h 2121877"/>
              <a:gd name="connsiteX4" fmla="*/ 1664940 w 4666048"/>
              <a:gd name="connsiteY4" fmla="*/ 715107 h 2121877"/>
              <a:gd name="connsiteX5" fmla="*/ 1641494 w 4666048"/>
              <a:gd name="connsiteY5" fmla="*/ 984738 h 2121877"/>
              <a:gd name="connsiteX6" fmla="*/ 1078786 w 4666048"/>
              <a:gd name="connsiteY6" fmla="*/ 1289538 h 2121877"/>
              <a:gd name="connsiteX7" fmla="*/ 938110 w 4666048"/>
              <a:gd name="connsiteY7" fmla="*/ 1359877 h 2121877"/>
              <a:gd name="connsiteX8" fmla="*/ 879494 w 4666048"/>
              <a:gd name="connsiteY8" fmla="*/ 1383323 h 2121877"/>
              <a:gd name="connsiteX9" fmla="*/ 750540 w 4666048"/>
              <a:gd name="connsiteY9" fmla="*/ 1395046 h 2121877"/>
              <a:gd name="connsiteX10" fmla="*/ 703648 w 4666048"/>
              <a:gd name="connsiteY10" fmla="*/ 1406769 h 2121877"/>
              <a:gd name="connsiteX11" fmla="*/ 633310 w 4666048"/>
              <a:gd name="connsiteY11" fmla="*/ 1430215 h 2121877"/>
              <a:gd name="connsiteX12" fmla="*/ 598140 w 4666048"/>
              <a:gd name="connsiteY12" fmla="*/ 1488831 h 2121877"/>
              <a:gd name="connsiteX13" fmla="*/ 562971 w 4666048"/>
              <a:gd name="connsiteY13" fmla="*/ 1582615 h 2121877"/>
              <a:gd name="connsiteX14" fmla="*/ 117494 w 4666048"/>
              <a:gd name="connsiteY14" fmla="*/ 1641231 h 2121877"/>
              <a:gd name="connsiteX15" fmla="*/ 94048 w 4666048"/>
              <a:gd name="connsiteY15" fmla="*/ 1746738 h 2121877"/>
              <a:gd name="connsiteX16" fmla="*/ 70602 w 4666048"/>
              <a:gd name="connsiteY16" fmla="*/ 1863969 h 2121877"/>
              <a:gd name="connsiteX17" fmla="*/ 47156 w 4666048"/>
              <a:gd name="connsiteY17" fmla="*/ 1910861 h 2121877"/>
              <a:gd name="connsiteX18" fmla="*/ 11986 w 4666048"/>
              <a:gd name="connsiteY18" fmla="*/ 2016369 h 2121877"/>
              <a:gd name="connsiteX19" fmla="*/ 263 w 4666048"/>
              <a:gd name="connsiteY19" fmla="*/ 2121877 h 2121877"/>
              <a:gd name="connsiteX20" fmla="*/ 263 w 4666048"/>
              <a:gd name="connsiteY20" fmla="*/ 2121877 h 2121877"/>
              <a:gd name="connsiteX21" fmla="*/ 539525 w 4666048"/>
              <a:gd name="connsiteY21" fmla="*/ 2110154 h 2121877"/>
              <a:gd name="connsiteX22" fmla="*/ 949833 w 4666048"/>
              <a:gd name="connsiteY22" fmla="*/ 1840523 h 2121877"/>
              <a:gd name="connsiteX23" fmla="*/ 1113956 w 4666048"/>
              <a:gd name="connsiteY23" fmla="*/ 1828800 h 2121877"/>
              <a:gd name="connsiteX24" fmla="*/ 1477371 w 4666048"/>
              <a:gd name="connsiteY24" fmla="*/ 1863969 h 2121877"/>
              <a:gd name="connsiteX25" fmla="*/ 1618048 w 4666048"/>
              <a:gd name="connsiteY25" fmla="*/ 1887415 h 2121877"/>
              <a:gd name="connsiteX26" fmla="*/ 1711833 w 4666048"/>
              <a:gd name="connsiteY26" fmla="*/ 1922584 h 2121877"/>
              <a:gd name="connsiteX27" fmla="*/ 1864233 w 4666048"/>
              <a:gd name="connsiteY27" fmla="*/ 1934307 h 2121877"/>
              <a:gd name="connsiteX28" fmla="*/ 2462110 w 4666048"/>
              <a:gd name="connsiteY28" fmla="*/ 1699846 h 2121877"/>
              <a:gd name="connsiteX29" fmla="*/ 2532448 w 4666048"/>
              <a:gd name="connsiteY29" fmla="*/ 1617784 h 2121877"/>
              <a:gd name="connsiteX30" fmla="*/ 2567617 w 4666048"/>
              <a:gd name="connsiteY30" fmla="*/ 1570892 h 2121877"/>
              <a:gd name="connsiteX31" fmla="*/ 2673125 w 4666048"/>
              <a:gd name="connsiteY31" fmla="*/ 1500554 h 2121877"/>
              <a:gd name="connsiteX32" fmla="*/ 2778633 w 4666048"/>
              <a:gd name="connsiteY32" fmla="*/ 1711569 h 2121877"/>
              <a:gd name="connsiteX33" fmla="*/ 2837248 w 4666048"/>
              <a:gd name="connsiteY33" fmla="*/ 1828800 h 2121877"/>
              <a:gd name="connsiteX34" fmla="*/ 2860694 w 4666048"/>
              <a:gd name="connsiteY34" fmla="*/ 1899138 h 2121877"/>
              <a:gd name="connsiteX35" fmla="*/ 2919310 w 4666048"/>
              <a:gd name="connsiteY35" fmla="*/ 1957754 h 2121877"/>
              <a:gd name="connsiteX36" fmla="*/ 2966202 w 4666048"/>
              <a:gd name="connsiteY36" fmla="*/ 1992923 h 2121877"/>
              <a:gd name="connsiteX37" fmla="*/ 3048263 w 4666048"/>
              <a:gd name="connsiteY37" fmla="*/ 1992923 h 2121877"/>
              <a:gd name="connsiteX38" fmla="*/ 3153771 w 4666048"/>
              <a:gd name="connsiteY38" fmla="*/ 1957754 h 2121877"/>
              <a:gd name="connsiteX39" fmla="*/ 3235833 w 4666048"/>
              <a:gd name="connsiteY39" fmla="*/ 1946031 h 2121877"/>
              <a:gd name="connsiteX40" fmla="*/ 3294448 w 4666048"/>
              <a:gd name="connsiteY40" fmla="*/ 1910861 h 2121877"/>
              <a:gd name="connsiteX41" fmla="*/ 3482017 w 4666048"/>
              <a:gd name="connsiteY41" fmla="*/ 1887415 h 2121877"/>
              <a:gd name="connsiteX42" fmla="*/ 3669586 w 4666048"/>
              <a:gd name="connsiteY42" fmla="*/ 1852246 h 2121877"/>
              <a:gd name="connsiteX43" fmla="*/ 3763371 w 4666048"/>
              <a:gd name="connsiteY43" fmla="*/ 1828800 h 2121877"/>
              <a:gd name="connsiteX44" fmla="*/ 3798540 w 4666048"/>
              <a:gd name="connsiteY44" fmla="*/ 1805354 h 2121877"/>
              <a:gd name="connsiteX45" fmla="*/ 3939217 w 4666048"/>
              <a:gd name="connsiteY45" fmla="*/ 1770184 h 2121877"/>
              <a:gd name="connsiteX46" fmla="*/ 4666048 w 4666048"/>
              <a:gd name="connsiteY46" fmla="*/ 0 h 212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66048" h="2121877">
                <a:moveTo>
                  <a:pt x="4666048" y="0"/>
                </a:moveTo>
                <a:lnTo>
                  <a:pt x="2778633" y="445477"/>
                </a:lnTo>
                <a:lnTo>
                  <a:pt x="1723556" y="515815"/>
                </a:lnTo>
                <a:cubicBezTo>
                  <a:pt x="1711833" y="554892"/>
                  <a:pt x="1698898" y="593626"/>
                  <a:pt x="1688386" y="633046"/>
                </a:cubicBezTo>
                <a:cubicBezTo>
                  <a:pt x="1665351" y="719426"/>
                  <a:pt x="1689783" y="665421"/>
                  <a:pt x="1664940" y="715107"/>
                </a:cubicBezTo>
                <a:lnTo>
                  <a:pt x="1641494" y="984738"/>
                </a:lnTo>
                <a:lnTo>
                  <a:pt x="1078786" y="1289538"/>
                </a:lnTo>
                <a:cubicBezTo>
                  <a:pt x="917308" y="1390463"/>
                  <a:pt x="1044380" y="1324454"/>
                  <a:pt x="938110" y="1359877"/>
                </a:cubicBezTo>
                <a:cubicBezTo>
                  <a:pt x="918146" y="1366532"/>
                  <a:pt x="900177" y="1379445"/>
                  <a:pt x="879494" y="1383323"/>
                </a:cubicBezTo>
                <a:cubicBezTo>
                  <a:pt x="837071" y="1391277"/>
                  <a:pt x="793525" y="1391138"/>
                  <a:pt x="750540" y="1395046"/>
                </a:cubicBezTo>
                <a:cubicBezTo>
                  <a:pt x="734909" y="1398954"/>
                  <a:pt x="719080" y="1402139"/>
                  <a:pt x="703648" y="1406769"/>
                </a:cubicBezTo>
                <a:cubicBezTo>
                  <a:pt x="679976" y="1413871"/>
                  <a:pt x="633310" y="1430215"/>
                  <a:pt x="633310" y="1430215"/>
                </a:cubicBezTo>
                <a:cubicBezTo>
                  <a:pt x="592613" y="1470910"/>
                  <a:pt x="598140" y="1448805"/>
                  <a:pt x="598140" y="1488831"/>
                </a:cubicBezTo>
                <a:lnTo>
                  <a:pt x="562971" y="1582615"/>
                </a:lnTo>
                <a:lnTo>
                  <a:pt x="117494" y="1641231"/>
                </a:lnTo>
                <a:cubicBezTo>
                  <a:pt x="109679" y="1676400"/>
                  <a:pt x="101470" y="1711484"/>
                  <a:pt x="94048" y="1746738"/>
                </a:cubicBezTo>
                <a:cubicBezTo>
                  <a:pt x="85838" y="1785734"/>
                  <a:pt x="88424" y="1828325"/>
                  <a:pt x="70602" y="1863969"/>
                </a:cubicBezTo>
                <a:lnTo>
                  <a:pt x="47156" y="1910861"/>
                </a:lnTo>
                <a:cubicBezTo>
                  <a:pt x="13560" y="2078843"/>
                  <a:pt x="60522" y="1870765"/>
                  <a:pt x="11986" y="2016369"/>
                </a:cubicBezTo>
                <a:cubicBezTo>
                  <a:pt x="-2802" y="2060733"/>
                  <a:pt x="263" y="2078262"/>
                  <a:pt x="263" y="2121877"/>
                </a:cubicBezTo>
                <a:lnTo>
                  <a:pt x="263" y="2121877"/>
                </a:lnTo>
                <a:lnTo>
                  <a:pt x="539525" y="2110154"/>
                </a:lnTo>
                <a:lnTo>
                  <a:pt x="949833" y="1840523"/>
                </a:lnTo>
                <a:cubicBezTo>
                  <a:pt x="1090461" y="1827739"/>
                  <a:pt x="1035624" y="1828800"/>
                  <a:pt x="1113956" y="1828800"/>
                </a:cubicBezTo>
                <a:lnTo>
                  <a:pt x="1477371" y="1863969"/>
                </a:lnTo>
                <a:cubicBezTo>
                  <a:pt x="1594323" y="1889958"/>
                  <a:pt x="1546852" y="1887415"/>
                  <a:pt x="1618048" y="1887415"/>
                </a:cubicBezTo>
                <a:lnTo>
                  <a:pt x="1711833" y="1922584"/>
                </a:lnTo>
                <a:cubicBezTo>
                  <a:pt x="1832875" y="1936033"/>
                  <a:pt x="1781955" y="1934307"/>
                  <a:pt x="1864233" y="1934307"/>
                </a:cubicBezTo>
                <a:lnTo>
                  <a:pt x="2462110" y="1699846"/>
                </a:lnTo>
                <a:cubicBezTo>
                  <a:pt x="2485556" y="1672492"/>
                  <a:pt x="2509634" y="1645668"/>
                  <a:pt x="2532448" y="1617784"/>
                </a:cubicBezTo>
                <a:cubicBezTo>
                  <a:pt x="2544820" y="1602662"/>
                  <a:pt x="2567617" y="1570892"/>
                  <a:pt x="2567617" y="1570892"/>
                </a:cubicBezTo>
                <a:lnTo>
                  <a:pt x="2673125" y="1500554"/>
                </a:lnTo>
                <a:cubicBezTo>
                  <a:pt x="2874694" y="1802907"/>
                  <a:pt x="2633034" y="1420368"/>
                  <a:pt x="2778633" y="1711569"/>
                </a:cubicBezTo>
                <a:cubicBezTo>
                  <a:pt x="2798171" y="1750646"/>
                  <a:pt x="2823432" y="1787353"/>
                  <a:pt x="2837248" y="1828800"/>
                </a:cubicBezTo>
                <a:cubicBezTo>
                  <a:pt x="2845063" y="1852246"/>
                  <a:pt x="2843218" y="1881662"/>
                  <a:pt x="2860694" y="1899138"/>
                </a:cubicBezTo>
                <a:cubicBezTo>
                  <a:pt x="2880233" y="1918677"/>
                  <a:pt x="2896319" y="1942427"/>
                  <a:pt x="2919310" y="1957754"/>
                </a:cubicBezTo>
                <a:cubicBezTo>
                  <a:pt x="2959077" y="1984265"/>
                  <a:pt x="2944516" y="1971237"/>
                  <a:pt x="2966202" y="1992923"/>
                </a:cubicBezTo>
                <a:lnTo>
                  <a:pt x="3048263" y="1992923"/>
                </a:lnTo>
                <a:cubicBezTo>
                  <a:pt x="3083432" y="1981200"/>
                  <a:pt x="3117806" y="1966745"/>
                  <a:pt x="3153771" y="1957754"/>
                </a:cubicBezTo>
                <a:cubicBezTo>
                  <a:pt x="3180578" y="1951052"/>
                  <a:pt x="3209619" y="1954769"/>
                  <a:pt x="3235833" y="1946031"/>
                </a:cubicBezTo>
                <a:cubicBezTo>
                  <a:pt x="3257449" y="1938825"/>
                  <a:pt x="3272282" y="1916139"/>
                  <a:pt x="3294448" y="1910861"/>
                </a:cubicBezTo>
                <a:cubicBezTo>
                  <a:pt x="3355744" y="1896267"/>
                  <a:pt x="3482017" y="1887415"/>
                  <a:pt x="3482017" y="1887415"/>
                </a:cubicBezTo>
                <a:cubicBezTo>
                  <a:pt x="3662453" y="1835862"/>
                  <a:pt x="3455763" y="1889979"/>
                  <a:pt x="3669586" y="1852246"/>
                </a:cubicBezTo>
                <a:cubicBezTo>
                  <a:pt x="3701319" y="1846646"/>
                  <a:pt x="3763371" y="1828800"/>
                  <a:pt x="3763371" y="1828800"/>
                </a:cubicBezTo>
                <a:lnTo>
                  <a:pt x="3798540" y="1805354"/>
                </a:lnTo>
                <a:lnTo>
                  <a:pt x="3939217" y="1770184"/>
                </a:lnTo>
                <a:lnTo>
                  <a:pt x="4666048" y="0"/>
                </a:lnTo>
                <a:close/>
              </a:path>
            </a:pathLst>
          </a:custGeom>
          <a:pattFill prst="dashUpDiag">
            <a:fgClr>
              <a:schemeClr val="tx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SEA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590" y="4660150"/>
            <a:ext cx="1092409" cy="9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62" y="2058180"/>
            <a:ext cx="973007" cy="8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539262" y="2745430"/>
            <a:ext cx="6409002" cy="2940262"/>
          </a:xfrm>
          <a:custGeom>
            <a:avLst/>
            <a:gdLst>
              <a:gd name="connsiteX0" fmla="*/ 4349261 w 4349261"/>
              <a:gd name="connsiteY0" fmla="*/ 0 h 2286000"/>
              <a:gd name="connsiteX1" fmla="*/ 2332892 w 4349261"/>
              <a:gd name="connsiteY1" fmla="*/ 375139 h 2286000"/>
              <a:gd name="connsiteX2" fmla="*/ 1371600 w 4349261"/>
              <a:gd name="connsiteY2" fmla="*/ 1969477 h 2286000"/>
              <a:gd name="connsiteX3" fmla="*/ 0 w 4349261"/>
              <a:gd name="connsiteY3" fmla="*/ 2286000 h 2286000"/>
              <a:gd name="connsiteX4" fmla="*/ 0 w 4349261"/>
              <a:gd name="connsiteY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261" h="2286000">
                <a:moveTo>
                  <a:pt x="4349261" y="0"/>
                </a:moveTo>
                <a:cubicBezTo>
                  <a:pt x="3589215" y="23446"/>
                  <a:pt x="2829169" y="46893"/>
                  <a:pt x="2332892" y="375139"/>
                </a:cubicBezTo>
                <a:cubicBezTo>
                  <a:pt x="1836615" y="703385"/>
                  <a:pt x="1760415" y="1651000"/>
                  <a:pt x="1371600" y="1969477"/>
                </a:cubicBezTo>
                <a:cubicBezTo>
                  <a:pt x="982785" y="2287954"/>
                  <a:pt x="0" y="2286000"/>
                  <a:pt x="0" y="2286000"/>
                </a:cubicBezTo>
                <a:lnTo>
                  <a:pt x="0" y="2286000"/>
                </a:lnTo>
              </a:path>
            </a:pathLst>
          </a:custGeom>
          <a:noFill/>
          <a:ln w="508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921" y="1752600"/>
            <a:ext cx="1092409" cy="9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rme libre 20"/>
          <p:cNvSpPr/>
          <p:nvPr/>
        </p:nvSpPr>
        <p:spPr>
          <a:xfrm>
            <a:off x="1603989" y="2942492"/>
            <a:ext cx="1023795" cy="2760941"/>
          </a:xfrm>
          <a:custGeom>
            <a:avLst/>
            <a:gdLst>
              <a:gd name="connsiteX0" fmla="*/ 834411 w 834411"/>
              <a:gd name="connsiteY0" fmla="*/ 0 h 2913342"/>
              <a:gd name="connsiteX1" fmla="*/ 25519 w 834411"/>
              <a:gd name="connsiteY1" fmla="*/ 1395046 h 2913342"/>
              <a:gd name="connsiteX2" fmla="*/ 201365 w 834411"/>
              <a:gd name="connsiteY2" fmla="*/ 2790093 h 2913342"/>
              <a:gd name="connsiteX3" fmla="*/ 189642 w 834411"/>
              <a:gd name="connsiteY3" fmla="*/ 2754923 h 29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411" h="2913342">
                <a:moveTo>
                  <a:pt x="834411" y="0"/>
                </a:moveTo>
                <a:cubicBezTo>
                  <a:pt x="482719" y="465015"/>
                  <a:pt x="131027" y="930031"/>
                  <a:pt x="25519" y="1395046"/>
                </a:cubicBezTo>
                <a:cubicBezTo>
                  <a:pt x="-79989" y="1860062"/>
                  <a:pt x="174011" y="2563447"/>
                  <a:pt x="201365" y="2790093"/>
                </a:cubicBezTo>
                <a:cubicBezTo>
                  <a:pt x="228719" y="3016739"/>
                  <a:pt x="209180" y="2885831"/>
                  <a:pt x="189642" y="27549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flipH="1">
            <a:off x="3411153" y="3851918"/>
            <a:ext cx="761523" cy="45719"/>
          </a:xfrm>
          <a:custGeom>
            <a:avLst/>
            <a:gdLst>
              <a:gd name="connsiteX0" fmla="*/ 0 w 316523"/>
              <a:gd name="connsiteY0" fmla="*/ 784752 h 784752"/>
              <a:gd name="connsiteX1" fmla="*/ 246184 w 316523"/>
              <a:gd name="connsiteY1" fmla="*/ 57921 h 784752"/>
              <a:gd name="connsiteX2" fmla="*/ 316523 w 316523"/>
              <a:gd name="connsiteY2" fmla="*/ 46198 h 784752"/>
              <a:gd name="connsiteX3" fmla="*/ 316523 w 316523"/>
              <a:gd name="connsiteY3" fmla="*/ 46198 h 78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" h="784752">
                <a:moveTo>
                  <a:pt x="0" y="784752"/>
                </a:moveTo>
                <a:cubicBezTo>
                  <a:pt x="96715" y="482882"/>
                  <a:pt x="193430" y="181013"/>
                  <a:pt x="246184" y="57921"/>
                </a:cubicBezTo>
                <a:cubicBezTo>
                  <a:pt x="298938" y="-65171"/>
                  <a:pt x="316523" y="46198"/>
                  <a:pt x="316523" y="46198"/>
                </a:cubicBezTo>
                <a:lnTo>
                  <a:pt x="316523" y="461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368062" y="4849793"/>
            <a:ext cx="4407876" cy="843091"/>
          </a:xfrm>
          <a:custGeom>
            <a:avLst/>
            <a:gdLst>
              <a:gd name="connsiteX0" fmla="*/ 0 w 4407876"/>
              <a:gd name="connsiteY0" fmla="*/ 542822 h 843091"/>
              <a:gd name="connsiteX1" fmla="*/ 2110153 w 4407876"/>
              <a:gd name="connsiteY1" fmla="*/ 3561 h 843091"/>
              <a:gd name="connsiteX2" fmla="*/ 3235569 w 4407876"/>
              <a:gd name="connsiteY2" fmla="*/ 777284 h 843091"/>
              <a:gd name="connsiteX3" fmla="*/ 4407876 w 4407876"/>
              <a:gd name="connsiteY3" fmla="*/ 800730 h 843091"/>
              <a:gd name="connsiteX4" fmla="*/ 4407876 w 4407876"/>
              <a:gd name="connsiteY4" fmla="*/ 800730 h 84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876" h="843091">
                <a:moveTo>
                  <a:pt x="0" y="542822"/>
                </a:moveTo>
                <a:cubicBezTo>
                  <a:pt x="785446" y="253653"/>
                  <a:pt x="1570892" y="-35516"/>
                  <a:pt x="2110153" y="3561"/>
                </a:cubicBezTo>
                <a:cubicBezTo>
                  <a:pt x="2649414" y="42638"/>
                  <a:pt x="2852615" y="644423"/>
                  <a:pt x="3235569" y="777284"/>
                </a:cubicBezTo>
                <a:cubicBezTo>
                  <a:pt x="3618523" y="910146"/>
                  <a:pt x="4407876" y="800730"/>
                  <a:pt x="4407876" y="800730"/>
                </a:cubicBezTo>
                <a:lnTo>
                  <a:pt x="4407876" y="80073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2" descr="C:\Users\DirectionGISA\AppData\Local\Microsoft\Windows\Temporary Internet Files\Content.IE5\ME6LUZKO\MC9004338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520" y="3449521"/>
            <a:ext cx="510693" cy="5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DirectionGISA\AppData\Local\Microsoft\Windows\Temporary Internet Files\Content.IE5\ZE0UK0PS\MC9001555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7176"/>
            <a:ext cx="1008112" cy="9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orme libre 26"/>
          <p:cNvSpPr/>
          <p:nvPr/>
        </p:nvSpPr>
        <p:spPr>
          <a:xfrm>
            <a:off x="1629508" y="2942492"/>
            <a:ext cx="2696307" cy="2801816"/>
          </a:xfrm>
          <a:custGeom>
            <a:avLst/>
            <a:gdLst>
              <a:gd name="connsiteX0" fmla="*/ 0 w 2696307"/>
              <a:gd name="connsiteY0" fmla="*/ 0 h 2801816"/>
              <a:gd name="connsiteX1" fmla="*/ 574430 w 2696307"/>
              <a:gd name="connsiteY1" fmla="*/ 457200 h 2801816"/>
              <a:gd name="connsiteX2" fmla="*/ 1043354 w 2696307"/>
              <a:gd name="connsiteY2" fmla="*/ 703385 h 2801816"/>
              <a:gd name="connsiteX3" fmla="*/ 1008184 w 2696307"/>
              <a:gd name="connsiteY3" fmla="*/ 1184031 h 2801816"/>
              <a:gd name="connsiteX4" fmla="*/ 961292 w 2696307"/>
              <a:gd name="connsiteY4" fmla="*/ 1723293 h 2801816"/>
              <a:gd name="connsiteX5" fmla="*/ 1383323 w 2696307"/>
              <a:gd name="connsiteY5" fmla="*/ 1852246 h 2801816"/>
              <a:gd name="connsiteX6" fmla="*/ 1770184 w 2696307"/>
              <a:gd name="connsiteY6" fmla="*/ 2016370 h 2801816"/>
              <a:gd name="connsiteX7" fmla="*/ 1992923 w 2696307"/>
              <a:gd name="connsiteY7" fmla="*/ 2192216 h 2801816"/>
              <a:gd name="connsiteX8" fmla="*/ 2543907 w 2696307"/>
              <a:gd name="connsiteY8" fmla="*/ 2461846 h 2801816"/>
              <a:gd name="connsiteX9" fmla="*/ 2696307 w 2696307"/>
              <a:gd name="connsiteY9" fmla="*/ 2801816 h 28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307" h="2801816">
                <a:moveTo>
                  <a:pt x="0" y="0"/>
                </a:moveTo>
                <a:lnTo>
                  <a:pt x="574430" y="457200"/>
                </a:lnTo>
                <a:lnTo>
                  <a:pt x="1043354" y="703385"/>
                </a:lnTo>
                <a:lnTo>
                  <a:pt x="1008184" y="1184031"/>
                </a:lnTo>
                <a:lnTo>
                  <a:pt x="961292" y="1723293"/>
                </a:lnTo>
                <a:lnTo>
                  <a:pt x="1383323" y="1852246"/>
                </a:lnTo>
                <a:lnTo>
                  <a:pt x="1770184" y="2016370"/>
                </a:lnTo>
                <a:lnTo>
                  <a:pt x="1992923" y="2192216"/>
                </a:lnTo>
                <a:lnTo>
                  <a:pt x="2543907" y="2461846"/>
                </a:lnTo>
                <a:lnTo>
                  <a:pt x="2696307" y="2801816"/>
                </a:lnTo>
              </a:path>
            </a:pathLst>
          </a:custGeom>
          <a:noFill/>
          <a:ln w="539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 rot="20645071">
            <a:off x="4135661" y="2747909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Highway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5" name="Forme libre 34"/>
          <p:cNvSpPr/>
          <p:nvPr/>
        </p:nvSpPr>
        <p:spPr>
          <a:xfrm flipH="1">
            <a:off x="2854563" y="2886408"/>
            <a:ext cx="1257902" cy="238954"/>
          </a:xfrm>
          <a:custGeom>
            <a:avLst/>
            <a:gdLst>
              <a:gd name="connsiteX0" fmla="*/ 0 w 316523"/>
              <a:gd name="connsiteY0" fmla="*/ 784752 h 784752"/>
              <a:gd name="connsiteX1" fmla="*/ 246184 w 316523"/>
              <a:gd name="connsiteY1" fmla="*/ 57921 h 784752"/>
              <a:gd name="connsiteX2" fmla="*/ 316523 w 316523"/>
              <a:gd name="connsiteY2" fmla="*/ 46198 h 784752"/>
              <a:gd name="connsiteX3" fmla="*/ 316523 w 316523"/>
              <a:gd name="connsiteY3" fmla="*/ 46198 h 78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" h="784752">
                <a:moveTo>
                  <a:pt x="0" y="784752"/>
                </a:moveTo>
                <a:cubicBezTo>
                  <a:pt x="96715" y="482882"/>
                  <a:pt x="193430" y="181013"/>
                  <a:pt x="246184" y="57921"/>
                </a:cubicBezTo>
                <a:cubicBezTo>
                  <a:pt x="298938" y="-65171"/>
                  <a:pt x="316523" y="46198"/>
                  <a:pt x="316523" y="46198"/>
                </a:cubicBezTo>
                <a:lnTo>
                  <a:pt x="316523" y="461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 rot="2025857">
            <a:off x="1551006" y="3352329"/>
            <a:ext cx="967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BORDER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 rot="1680166">
            <a:off x="3196946" y="5256150"/>
            <a:ext cx="967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BORDER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20645071">
            <a:off x="1833224" y="543221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Highway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21510" name="Picture 6" descr="C:\Users\DirectionGISA\AppData\Local\Microsoft\Windows\Temporary Internet Files\Content.IE5\ME6LUZKO\MC90042358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040" y="4492574"/>
            <a:ext cx="414443" cy="3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DirectionGISA\AppData\Local\Microsoft\Windows\Temporary Internet Files\Content.IE5\ME6LUZKO\MC90042358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25362"/>
            <a:ext cx="414443" cy="3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DirectionGISA\AppData\Local\Microsoft\Windows\Temporary Internet Files\Content.IE5\ME6LUZKO\MC90042358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292" y="4862442"/>
            <a:ext cx="414443" cy="3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èche droite 33"/>
          <p:cNvSpPr/>
          <p:nvPr/>
        </p:nvSpPr>
        <p:spPr>
          <a:xfrm rot="13017130">
            <a:off x="3306131" y="2854042"/>
            <a:ext cx="1008425" cy="34450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rot="2453249">
            <a:off x="4467259" y="4306689"/>
            <a:ext cx="1313326" cy="17500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 rot="20434441">
            <a:off x="4661044" y="3009917"/>
            <a:ext cx="2397685" cy="3145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 rot="9260729">
            <a:off x="1818755" y="4381642"/>
            <a:ext cx="2397685" cy="12129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18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Defintion</a:t>
            </a:r>
            <a:r>
              <a:rPr lang="fr-FR" dirty="0" smtClean="0"/>
              <a:t> of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3A68-DF1F-4E0F-AE16-5F18F7553FB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ZoneTexte 48"/>
              <p:cNvSpPr txBox="1"/>
              <p:nvPr/>
            </p:nvSpPr>
            <p:spPr>
              <a:xfrm>
                <a:off x="-324544" y="1469473"/>
                <a:ext cx="9721080" cy="114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𝑷𝑶𝑻𝑬𝑵𝑻𝑰𝑨𝑳</m:t>
                      </m:r>
                      <m:r>
                        <a:rPr lang="fr-FR" sz="24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fr-FR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fr-FR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fr-FR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fr-FR" sz="2400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𝑺𝑰𝒁𝑬𝒋</m:t>
                          </m:r>
                          <m:r>
                            <a:rPr lang="fr-FR" sz="2400" b="1" i="1" smtClean="0">
                              <a:latin typeface="Cambria Math"/>
                            </a:rPr>
                            <m:t> ×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𝑻𝑰𝑴𝑬𝒊𝒋</m:t>
                              </m:r>
                            </m:e>
                          </m:d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𝑩𝑶𝑹𝑫𝑬𝑹𝒊𝒋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fr-FR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1469473"/>
                <a:ext cx="9721080" cy="11462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rganigramme : Données 50"/>
          <p:cNvSpPr/>
          <p:nvPr/>
        </p:nvSpPr>
        <p:spPr>
          <a:xfrm>
            <a:off x="390896" y="2561867"/>
            <a:ext cx="7851866" cy="3726160"/>
          </a:xfrm>
          <a:prstGeom prst="flowChartInputOutpu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2" name="Picture 2" descr="C:\Users\DirectionGISA\AppData\Local\Microsoft\Windows\Temporary Internet Files\Content.IE5\ME6LUZKO\MC9004338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482" y="4022548"/>
            <a:ext cx="510693" cy="5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èche droite 52"/>
          <p:cNvSpPr/>
          <p:nvPr/>
        </p:nvSpPr>
        <p:spPr>
          <a:xfrm rot="13017130">
            <a:off x="3243093" y="3427069"/>
            <a:ext cx="1008425" cy="34450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droite 53"/>
          <p:cNvSpPr/>
          <p:nvPr/>
        </p:nvSpPr>
        <p:spPr>
          <a:xfrm rot="2667062">
            <a:off x="4404221" y="4879716"/>
            <a:ext cx="1313326" cy="17500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droite 54"/>
          <p:cNvSpPr/>
          <p:nvPr/>
        </p:nvSpPr>
        <p:spPr>
          <a:xfrm rot="20434441">
            <a:off x="4623498" y="3594609"/>
            <a:ext cx="2304040" cy="45180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droite 55"/>
          <p:cNvSpPr/>
          <p:nvPr/>
        </p:nvSpPr>
        <p:spPr>
          <a:xfrm rot="9260729">
            <a:off x="2115632" y="4872718"/>
            <a:ext cx="2013459" cy="9648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759915" y="5256976"/>
            <a:ext cx="1296144" cy="9160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1  000</a:t>
            </a:r>
            <a:endParaRPr lang="fr-FR" dirty="0"/>
          </a:p>
        </p:txBody>
      </p:sp>
      <p:sp>
        <p:nvSpPr>
          <p:cNvPr id="67" name="Ellipse 66"/>
          <p:cNvSpPr/>
          <p:nvPr/>
        </p:nvSpPr>
        <p:spPr>
          <a:xfrm>
            <a:off x="1944676" y="2732189"/>
            <a:ext cx="1296144" cy="867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1 000</a:t>
            </a:r>
            <a:endParaRPr lang="fr-FR" dirty="0"/>
          </a:p>
        </p:txBody>
      </p:sp>
      <p:sp>
        <p:nvSpPr>
          <p:cNvPr id="68" name="Ellipse 67"/>
          <p:cNvSpPr/>
          <p:nvPr/>
        </p:nvSpPr>
        <p:spPr>
          <a:xfrm>
            <a:off x="5436096" y="5371980"/>
            <a:ext cx="1296144" cy="9160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1 000</a:t>
            </a:r>
            <a:endParaRPr lang="fr-FR" dirty="0"/>
          </a:p>
        </p:txBody>
      </p:sp>
      <p:sp>
        <p:nvSpPr>
          <p:cNvPr id="69" name="Ellipse 68"/>
          <p:cNvSpPr/>
          <p:nvPr/>
        </p:nvSpPr>
        <p:spPr>
          <a:xfrm>
            <a:off x="6732240" y="2561867"/>
            <a:ext cx="1296144" cy="9160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1  000</a:t>
            </a:r>
            <a:endParaRPr lang="fr-FR" dirty="0"/>
          </a:p>
        </p:txBody>
      </p:sp>
      <p:sp>
        <p:nvSpPr>
          <p:cNvPr id="57" name="Ellipse 56"/>
          <p:cNvSpPr/>
          <p:nvPr/>
        </p:nvSpPr>
        <p:spPr>
          <a:xfrm>
            <a:off x="2056059" y="3717031"/>
            <a:ext cx="787749" cy="69967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400</a:t>
            </a:r>
            <a:endParaRPr lang="fr-FR" dirty="0"/>
          </a:p>
        </p:txBody>
      </p:sp>
      <p:sp>
        <p:nvSpPr>
          <p:cNvPr id="71" name="Ellipse 70"/>
          <p:cNvSpPr/>
          <p:nvPr/>
        </p:nvSpPr>
        <p:spPr>
          <a:xfrm>
            <a:off x="6732241" y="3589000"/>
            <a:ext cx="992598" cy="68889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600</a:t>
            </a:r>
            <a:endParaRPr lang="fr-FR" dirty="0"/>
          </a:p>
        </p:txBody>
      </p:sp>
      <p:sp>
        <p:nvSpPr>
          <p:cNvPr id="72" name="Ellipse 71"/>
          <p:cNvSpPr/>
          <p:nvPr/>
        </p:nvSpPr>
        <p:spPr>
          <a:xfrm>
            <a:off x="2056059" y="5714999"/>
            <a:ext cx="643733" cy="4371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73" name="Ellipse 72"/>
          <p:cNvSpPr/>
          <p:nvPr/>
        </p:nvSpPr>
        <p:spPr>
          <a:xfrm>
            <a:off x="4739017" y="5827242"/>
            <a:ext cx="643733" cy="4371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r>
              <a:rPr lang="fr-FR" dirty="0" smtClean="0"/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79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ESPON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ESPON Presentation</Template>
  <TotalTime>1179</TotalTime>
  <Words>530</Words>
  <Application>Microsoft Office PowerPoint</Application>
  <PresentationFormat>Affichage à l'écran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ESPON Presentation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DirectionGISA</dc:creator>
  <cp:lastModifiedBy> Timothée Giraud</cp:lastModifiedBy>
  <cp:revision>44</cp:revision>
  <dcterms:created xsi:type="dcterms:W3CDTF">2012-06-04T09:46:20Z</dcterms:created>
  <dcterms:modified xsi:type="dcterms:W3CDTF">2012-06-08T12:34:53Z</dcterms:modified>
</cp:coreProperties>
</file>