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705" r:id="rId3"/>
  </p:sldMasterIdLst>
  <p:notesMasterIdLst>
    <p:notesMasterId r:id="rId15"/>
  </p:notesMasterIdLst>
  <p:handoutMasterIdLst>
    <p:handoutMasterId r:id="rId16"/>
  </p:handoutMasterIdLst>
  <p:sldIdLst>
    <p:sldId id="256" r:id="rId4"/>
    <p:sldId id="264" r:id="rId5"/>
    <p:sldId id="258" r:id="rId6"/>
    <p:sldId id="265" r:id="rId7"/>
    <p:sldId id="266" r:id="rId8"/>
    <p:sldId id="267" r:id="rId9"/>
    <p:sldId id="262" r:id="rId10"/>
    <p:sldId id="270" r:id="rId11"/>
    <p:sldId id="272" r:id="rId12"/>
    <p:sldId id="274" r:id="rId13"/>
    <p:sldId id="273" r:id="rId14"/>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0" autoAdjust="0"/>
  </p:normalViewPr>
  <p:slideViewPr>
    <p:cSldViewPr snapToObjects="1">
      <p:cViewPr varScale="1">
        <p:scale>
          <a:sx n="62" d="100"/>
          <a:sy n="62" d="100"/>
        </p:scale>
        <p:origin x="-158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7" charset="0"/>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7" charset="0"/>
              </a:defRPr>
            </a:lvl1pPr>
          </a:lstStyle>
          <a:p>
            <a:pPr>
              <a:defRPr/>
            </a:pPr>
            <a:fld id="{D5B49FF9-F83C-4DDC-B392-F2345A064071}" type="datetime1">
              <a:rPr lang="de-DE"/>
              <a:pPr>
                <a:defRPr/>
              </a:pPr>
              <a:t>30.11.2011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7" charset="0"/>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7" charset="0"/>
              </a:defRPr>
            </a:lvl1pPr>
          </a:lstStyle>
          <a:p>
            <a:pPr>
              <a:defRPr/>
            </a:pPr>
            <a:fld id="{76FD7E06-E4CC-4355-9C45-420D38404A5B}" type="slidenum">
              <a:rPr lang="de-DE"/>
              <a:pPr>
                <a:defRPr/>
              </a:pPr>
              <a:t>‹Nº›</a:t>
            </a:fld>
            <a:endParaRPr lang="de-DE"/>
          </a:p>
        </p:txBody>
      </p:sp>
    </p:spTree>
    <p:extLst>
      <p:ext uri="{BB962C8B-B14F-4D97-AF65-F5344CB8AC3E}">
        <p14:creationId xmlns:p14="http://schemas.microsoft.com/office/powerpoint/2010/main" val="622582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7" charset="0"/>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7" charset="0"/>
              </a:defRPr>
            </a:lvl1pPr>
          </a:lstStyle>
          <a:p>
            <a:pPr>
              <a:defRPr/>
            </a:pPr>
            <a:fld id="{8C0CE354-F906-4441-A0E1-10BCF6B71DD0}" type="datetime1">
              <a:rPr lang="de-DE"/>
              <a:pPr>
                <a:defRPr/>
              </a:pPr>
              <a:t>30.11.2011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AT" noProof="0" smtClean="0"/>
              <a:t>Mastertextformat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endParaRPr lang="de-DE"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7" charset="0"/>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7" charset="0"/>
              </a:defRPr>
            </a:lvl1pPr>
          </a:lstStyle>
          <a:p>
            <a:pPr>
              <a:defRPr/>
            </a:pPr>
            <a:fld id="{1B5373E7-7D7B-40A3-900C-2231429D5FC5}" type="slidenum">
              <a:rPr lang="de-DE"/>
              <a:pPr>
                <a:defRPr/>
              </a:pPr>
              <a:t>‹Nº›</a:t>
            </a:fld>
            <a:endParaRPr lang="de-DE"/>
          </a:p>
        </p:txBody>
      </p:sp>
    </p:spTree>
    <p:extLst>
      <p:ext uri="{BB962C8B-B14F-4D97-AF65-F5344CB8AC3E}">
        <p14:creationId xmlns:p14="http://schemas.microsoft.com/office/powerpoint/2010/main" val="6582983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smtClean="0">
                <a:solidFill>
                  <a:schemeClr val="tx1"/>
                </a:solidFill>
                <a:latin typeface="+mn-lt"/>
                <a:ea typeface="ＭＳ Ｐゴシック" pitchFamily="-107" charset="-128"/>
                <a:cs typeface="+mn-cs"/>
              </a:rPr>
              <a:t>2000-2006 mainly man induced changes.</a:t>
            </a:r>
          </a:p>
          <a:p>
            <a:r>
              <a:rPr lang="en-US" sz="1200" b="0" i="0" u="none" strike="noStrike" kern="1200" baseline="0" smtClean="0">
                <a:solidFill>
                  <a:schemeClr val="tx1"/>
                </a:solidFill>
                <a:latin typeface="+mn-lt"/>
                <a:ea typeface="ＭＳ Ｐゴシック" pitchFamily="-107" charset="-128"/>
                <a:cs typeface="+mn-cs"/>
              </a:rPr>
              <a:t>A keyword of human induced land cover change is </a:t>
            </a:r>
            <a:r>
              <a:rPr lang="en-US" sz="1200" b="0" i="1" u="none" strike="noStrike" kern="1200" baseline="0" smtClean="0">
                <a:solidFill>
                  <a:schemeClr val="tx1"/>
                </a:solidFill>
                <a:latin typeface="+mn-lt"/>
                <a:ea typeface="ＭＳ Ｐゴシック" pitchFamily="-107" charset="-128"/>
                <a:cs typeface="+mn-cs"/>
              </a:rPr>
              <a:t>intensity. </a:t>
            </a:r>
            <a:r>
              <a:rPr lang="en-US" sz="1200" b="0" i="0" u="none" strike="noStrike" kern="1200" baseline="0" smtClean="0">
                <a:solidFill>
                  <a:schemeClr val="tx1"/>
                </a:solidFill>
                <a:latin typeface="+mn-lt"/>
                <a:ea typeface="ＭＳ Ｐゴシック" pitchFamily="-107" charset="-128"/>
                <a:cs typeface="+mn-cs"/>
              </a:rPr>
              <a:t>In this perspective intensity relates to the productive (and reproductive) capacity to of the land in relation to society. Figure 7 show how there are clear indications that the land cover patterns are characterized by changes towards increased intensity through urbanization trends, as well as intensive agriculture and forest cover. These are taking place at the expense of land cover characterized by extensive agriculture and bare, semi-natural landscapes. Put this way, land cover change is inseparable from the question of human activities. </a:t>
            </a:r>
          </a:p>
          <a:p>
            <a:r>
              <a:rPr lang="en-US" sz="1200" b="0" i="0" u="none" strike="noStrike" kern="1200" baseline="0" smtClean="0">
                <a:solidFill>
                  <a:schemeClr val="tx1"/>
                </a:solidFill>
                <a:latin typeface="+mn-lt"/>
                <a:ea typeface="ＭＳ Ｐゴシック" pitchFamily="-107" charset="-128"/>
                <a:cs typeface="+mn-cs"/>
              </a:rPr>
              <a:t>Impact of CAP: German-Danish border. Preservation of forest and arable land in Poland.</a:t>
            </a:r>
            <a:endParaRPr lang="es-ES"/>
          </a:p>
        </p:txBody>
      </p:sp>
      <p:sp>
        <p:nvSpPr>
          <p:cNvPr id="4" name="3 Marcador de número de diapositiva"/>
          <p:cNvSpPr>
            <a:spLocks noGrp="1"/>
          </p:cNvSpPr>
          <p:nvPr>
            <p:ph type="sldNum" sz="quarter" idx="10"/>
          </p:nvPr>
        </p:nvSpPr>
        <p:spPr/>
        <p:txBody>
          <a:bodyPr/>
          <a:lstStyle/>
          <a:p>
            <a:pPr>
              <a:defRPr/>
            </a:pPr>
            <a:fld id="{1B5373E7-7D7B-40A3-900C-2231429D5FC5}" type="slidenum">
              <a:rPr lang="de-DE" smtClean="0"/>
              <a:pPr>
                <a:defRPr/>
              </a:pPr>
              <a:t>6</a:t>
            </a:fld>
            <a:endParaRPr lang="de-DE"/>
          </a:p>
        </p:txBody>
      </p:sp>
    </p:spTree>
    <p:extLst>
      <p:ext uri="{BB962C8B-B14F-4D97-AF65-F5344CB8AC3E}">
        <p14:creationId xmlns:p14="http://schemas.microsoft.com/office/powerpoint/2010/main" val="286179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SPON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a:xfrm>
            <a:off x="609600" y="3581400"/>
            <a:ext cx="7924800" cy="2209800"/>
          </a:xfrm>
        </p:spPr>
        <p:txBody>
          <a:bodyPr>
            <a:noAutofit/>
          </a:bodyPr>
          <a:lstStyle>
            <a:lvl1pPr algn="ctr">
              <a:buNone/>
              <a:defRPr lang="de-DE" sz="3200" baseline="0" smtClean="0"/>
            </a:lvl1pPr>
            <a:lvl2pPr>
              <a:defRPr sz="3200">
                <a:latin typeface="Arial"/>
                <a:cs typeface="Arial"/>
              </a:defRPr>
            </a:lvl2pPr>
            <a:lvl3pPr>
              <a:defRPr sz="3200">
                <a:latin typeface="Arial"/>
                <a:cs typeface="Arial"/>
              </a:defRPr>
            </a:lvl3pPr>
            <a:lvl4pPr>
              <a:defRPr sz="3200">
                <a:latin typeface="Arial"/>
                <a:cs typeface="Arial"/>
              </a:defRPr>
            </a:lvl4pPr>
            <a:lvl5pPr>
              <a:defRPr sz="3200">
                <a:latin typeface="Arial"/>
                <a:cs typeface="Arial"/>
              </a:defRPr>
            </a:lvl5pPr>
          </a:lstStyle>
          <a:p>
            <a:pPr lvl="0"/>
            <a:r>
              <a:rPr lang="es-ES" smtClean="0"/>
              <a:t>Haga clic para modificar el estilo de texto del patrón</a:t>
            </a:r>
          </a:p>
        </p:txBody>
      </p:sp>
      <p:sp>
        <p:nvSpPr>
          <p:cNvPr id="14" name="Textplatzhalter 13"/>
          <p:cNvSpPr>
            <a:spLocks noGrp="1"/>
          </p:cNvSpPr>
          <p:nvPr>
            <p:ph type="body" sz="quarter" idx="12"/>
          </p:nvPr>
        </p:nvSpPr>
        <p:spPr>
          <a:xfrm>
            <a:off x="1676400" y="2286000"/>
            <a:ext cx="5791200" cy="1143000"/>
          </a:xfrm>
        </p:spPr>
        <p:txBody>
          <a:bodyPr wrap="none" anchor="ctr">
            <a:normAutofit/>
          </a:bodyPr>
          <a:lstStyle>
            <a:lvl1pPr algn="ctr">
              <a:buNone/>
              <a:defRPr sz="4400" b="1">
                <a:latin typeface="Arial"/>
                <a:cs typeface="Arial"/>
              </a:defRPr>
            </a:lvl1pPr>
          </a:lstStyle>
          <a:p>
            <a:pPr lvl="0"/>
            <a:r>
              <a:rPr lang="es-ES" smtClean="0"/>
              <a:t>Haga clic para modificar el estilo de texto del patrón</a:t>
            </a:r>
          </a:p>
        </p:txBody>
      </p:sp>
    </p:spTree>
    <p:extLst>
      <p:ext uri="{BB962C8B-B14F-4D97-AF65-F5344CB8AC3E}">
        <p14:creationId xmlns:p14="http://schemas.microsoft.com/office/powerpoint/2010/main" val="18350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umsplatzhalter 3"/>
          <p:cNvSpPr>
            <a:spLocks noGrp="1"/>
          </p:cNvSpPr>
          <p:nvPr>
            <p:ph type="dt" sz="half" idx="10"/>
          </p:nvPr>
        </p:nvSpPr>
        <p:spPr/>
        <p:txBody>
          <a:bodyPr/>
          <a:lstStyle>
            <a:lvl1pPr>
              <a:defRPr/>
            </a:lvl1pPr>
          </a:lstStyle>
          <a:p>
            <a:pPr>
              <a:defRPr/>
            </a:pPr>
            <a:fld id="{2C839E1B-43B8-4CD1-AF3E-21C22841ECD9}" type="datetime1">
              <a:rPr lang="de-DE"/>
              <a:pPr>
                <a:defRPr/>
              </a:pPr>
              <a:t>30.11.2011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088A5E32-5C73-45DD-A1E7-8063A2A72574}" type="slidenum">
              <a:rPr lang="de-DE"/>
              <a:pPr>
                <a:defRPr/>
              </a:pPr>
              <a:t>‹Nº›</a:t>
            </a:fld>
            <a:endParaRPr lang="de-DE"/>
          </a:p>
        </p:txBody>
      </p:sp>
    </p:spTree>
    <p:extLst>
      <p:ext uri="{BB962C8B-B14F-4D97-AF65-F5344CB8AC3E}">
        <p14:creationId xmlns:p14="http://schemas.microsoft.com/office/powerpoint/2010/main" val="325682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umsplatzhalter 3"/>
          <p:cNvSpPr>
            <a:spLocks noGrp="1"/>
          </p:cNvSpPr>
          <p:nvPr>
            <p:ph type="dt" sz="half" idx="10"/>
          </p:nvPr>
        </p:nvSpPr>
        <p:spPr/>
        <p:txBody>
          <a:bodyPr/>
          <a:lstStyle>
            <a:lvl1pPr>
              <a:defRPr/>
            </a:lvl1pPr>
          </a:lstStyle>
          <a:p>
            <a:pPr>
              <a:defRPr/>
            </a:pPr>
            <a:fld id="{03A82925-4FD4-413B-82D0-A0A200DADE9B}" type="datetime1">
              <a:rPr lang="de-DE"/>
              <a:pPr>
                <a:defRPr/>
              </a:pPr>
              <a:t>30.11.2011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494FC087-5D42-45F8-AEA5-3405AAA77514}" type="slidenum">
              <a:rPr lang="de-DE"/>
              <a:pPr>
                <a:defRPr/>
              </a:pPr>
              <a:t>‹Nº›</a:t>
            </a:fld>
            <a:endParaRPr lang="de-DE"/>
          </a:p>
        </p:txBody>
      </p:sp>
    </p:spTree>
    <p:extLst>
      <p:ext uri="{BB962C8B-B14F-4D97-AF65-F5344CB8AC3E}">
        <p14:creationId xmlns:p14="http://schemas.microsoft.com/office/powerpoint/2010/main" val="238598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Vertikaler Textplatzhalt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Datumsplatzhalter 3"/>
          <p:cNvSpPr>
            <a:spLocks noGrp="1"/>
          </p:cNvSpPr>
          <p:nvPr>
            <p:ph type="dt" sz="half" idx="10"/>
          </p:nvPr>
        </p:nvSpPr>
        <p:spPr/>
        <p:txBody>
          <a:bodyPr/>
          <a:lstStyle>
            <a:lvl1pPr>
              <a:defRPr/>
            </a:lvl1pPr>
          </a:lstStyle>
          <a:p>
            <a:pPr>
              <a:defRPr/>
            </a:pPr>
            <a:fld id="{6F8D5CBA-07F1-4CE9-B9EC-D392D719999A}" type="datetime1">
              <a:rPr lang="de-DE"/>
              <a:pPr>
                <a:defRPr/>
              </a:pPr>
              <a:t>30.11.2011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DCD663C6-CDB3-4DC4-A371-231AB43548E2}" type="slidenum">
              <a:rPr lang="de-DE"/>
              <a:pPr>
                <a:defRPr/>
              </a:pPr>
              <a:t>‹Nº›</a:t>
            </a:fld>
            <a:endParaRPr lang="de-DE"/>
          </a:p>
        </p:txBody>
      </p:sp>
    </p:spTree>
    <p:extLst>
      <p:ext uri="{BB962C8B-B14F-4D97-AF65-F5344CB8AC3E}">
        <p14:creationId xmlns:p14="http://schemas.microsoft.com/office/powerpoint/2010/main" val="352039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Datumsplatzhalter 3"/>
          <p:cNvSpPr>
            <a:spLocks noGrp="1"/>
          </p:cNvSpPr>
          <p:nvPr>
            <p:ph type="dt" sz="half" idx="10"/>
          </p:nvPr>
        </p:nvSpPr>
        <p:spPr/>
        <p:txBody>
          <a:bodyPr/>
          <a:lstStyle>
            <a:lvl1pPr>
              <a:defRPr/>
            </a:lvl1pPr>
          </a:lstStyle>
          <a:p>
            <a:pPr>
              <a:defRPr/>
            </a:pPr>
            <a:fld id="{81B1D79A-CD23-489B-8E2F-44CD8E7ECB6C}" type="datetime1">
              <a:rPr lang="de-DE"/>
              <a:pPr>
                <a:defRPr/>
              </a:pPr>
              <a:t>30.11.2011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96582760-902C-4A1A-A2AA-DDFBA2E0AE17}" type="slidenum">
              <a:rPr lang="de-DE"/>
              <a:pPr>
                <a:defRPr/>
              </a:pPr>
              <a:t>‹Nº›</a:t>
            </a:fld>
            <a:endParaRPr lang="de-DE"/>
          </a:p>
        </p:txBody>
      </p:sp>
    </p:spTree>
    <p:extLst>
      <p:ext uri="{BB962C8B-B14F-4D97-AF65-F5344CB8AC3E}">
        <p14:creationId xmlns:p14="http://schemas.microsoft.com/office/powerpoint/2010/main" val="188592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388753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131775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91664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56790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43711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46810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PON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838200" y="1752600"/>
            <a:ext cx="7467600" cy="3581400"/>
          </a:xfrm>
        </p:spPr>
        <p:txBody>
          <a:bodyPr>
            <a:noAutofit/>
          </a:bodyPr>
          <a:lstStyle>
            <a:lvl1pPr>
              <a:buFont typeface="Arial"/>
              <a:buNone/>
              <a:defRPr sz="1800" baseline="0">
                <a:latin typeface="Arial"/>
                <a:cs typeface="Arial"/>
              </a:defRPr>
            </a:lvl1pPr>
            <a:lvl2pPr>
              <a:buFont typeface="Arial"/>
              <a:buChar char="•"/>
              <a:defRPr sz="1800">
                <a:latin typeface="Arial"/>
                <a:cs typeface="Arial"/>
              </a:defRPr>
            </a:lvl2pPr>
            <a:lvl3pPr>
              <a:defRPr sz="1800">
                <a:latin typeface="Arial"/>
                <a:cs typeface="Arial"/>
              </a:defRPr>
            </a:lvl3pPr>
            <a:lvl4pPr>
              <a:buFont typeface="Arial"/>
              <a:buChar char="•"/>
              <a:defRPr sz="1800">
                <a:latin typeface="Arial"/>
                <a:cs typeface="Arial"/>
              </a:defRPr>
            </a:lvl4pPr>
            <a:lvl5pPr>
              <a:buFont typeface="Arial"/>
              <a:buChar char="•"/>
              <a:defRPr sz="1800">
                <a:latin typeface="Arial"/>
                <a:cs typeface="Arial"/>
              </a:defRPr>
            </a:lvl5pPr>
            <a:lvl6pPr>
              <a:defRPr sz="1800">
                <a:latin typeface="Arial"/>
                <a:cs typeface="Arial"/>
              </a:defRPr>
            </a:lvl6pPr>
            <a:lvl7pPr>
              <a:defRPr sz="1800">
                <a:latin typeface="Arial"/>
                <a:cs typeface="Arial"/>
              </a:defRPr>
            </a:lvl7pPr>
            <a:lvl8pPr>
              <a:defRPr sz="1800">
                <a:latin typeface="Arial"/>
                <a:cs typeface="Arial"/>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dirty="0"/>
          </a:p>
        </p:txBody>
      </p:sp>
      <p:sp>
        <p:nvSpPr>
          <p:cNvPr id="10" name="Textplatzhalter 9"/>
          <p:cNvSpPr>
            <a:spLocks noGrp="1"/>
          </p:cNvSpPr>
          <p:nvPr>
            <p:ph type="body" sz="quarter" idx="11"/>
          </p:nvPr>
        </p:nvSpPr>
        <p:spPr>
          <a:xfrm>
            <a:off x="457200" y="871800"/>
            <a:ext cx="8229600" cy="576000"/>
          </a:xfrm>
        </p:spPr>
        <p:txBody>
          <a:bodyPr anchor="ctr"/>
          <a:lstStyle>
            <a:lvl1pPr algn="ctr">
              <a:buNone/>
              <a:defRPr b="1">
                <a:latin typeface="Arial"/>
                <a:cs typeface="Arial"/>
              </a:defRPr>
            </a:lvl1pPr>
          </a:lstStyle>
          <a:p>
            <a:pPr lvl="0"/>
            <a:r>
              <a:rPr lang="es-ES" smtClean="0"/>
              <a:t>Haga clic para modificar el estilo de texto del patrón</a:t>
            </a:r>
          </a:p>
        </p:txBody>
      </p:sp>
      <p:sp>
        <p:nvSpPr>
          <p:cNvPr id="4" name="Foliennummernplatzhalter 5"/>
          <p:cNvSpPr>
            <a:spLocks noGrp="1"/>
          </p:cNvSpPr>
          <p:nvPr>
            <p:ph type="sldNum" sz="quarter" idx="12"/>
          </p:nvPr>
        </p:nvSpPr>
        <p:spPr>
          <a:xfrm>
            <a:off x="4229100" y="5715000"/>
            <a:ext cx="685800" cy="365125"/>
          </a:xfrm>
        </p:spPr>
        <p:txBody>
          <a:bodyPr/>
          <a:lstStyle>
            <a:lvl1pPr algn="ctr">
              <a:defRPr smtClean="0">
                <a:solidFill>
                  <a:schemeClr val="tx1"/>
                </a:solidFill>
                <a:latin typeface="Arial" charset="0"/>
                <a:cs typeface="Arial" charset="0"/>
              </a:defRPr>
            </a:lvl1pPr>
          </a:lstStyle>
          <a:p>
            <a:pPr>
              <a:defRPr/>
            </a:pPr>
            <a:fld id="{4E68AF2E-FC0D-443C-9399-833EDE28E71D}" type="slidenum">
              <a:rPr lang="de-DE"/>
              <a:pPr>
                <a:defRPr/>
              </a:pPr>
              <a:t>‹Nº›</a:t>
            </a:fld>
            <a:endParaRPr lang="de-DE"/>
          </a:p>
        </p:txBody>
      </p:sp>
    </p:spTree>
    <p:extLst>
      <p:ext uri="{BB962C8B-B14F-4D97-AF65-F5344CB8AC3E}">
        <p14:creationId xmlns:p14="http://schemas.microsoft.com/office/powerpoint/2010/main" val="395923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173577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59964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38513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3262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34426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7DA3CDE9-F1A4-4F97-BD4A-5CBE5CE78BF8}" type="datetimeFigureOut">
              <a:rPr lang="en-US">
                <a:solidFill>
                  <a:prstClr val="black">
                    <a:tint val="75000"/>
                  </a:prstClr>
                </a:solidFill>
              </a:rPr>
              <a:pPr>
                <a:defRPr/>
              </a:pPr>
              <a:t>11/30/2011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4AB86011-1A1A-4B75-AE9F-33EF9DD29DB9}"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375983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934040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361243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72467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12018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de-DE"/>
          </a:p>
        </p:txBody>
      </p:sp>
      <p:sp>
        <p:nvSpPr>
          <p:cNvPr id="4" name="Datumsplatzhalter 3"/>
          <p:cNvSpPr>
            <a:spLocks noGrp="1"/>
          </p:cNvSpPr>
          <p:nvPr>
            <p:ph type="dt" sz="half" idx="10"/>
          </p:nvPr>
        </p:nvSpPr>
        <p:spPr/>
        <p:txBody>
          <a:bodyPr/>
          <a:lstStyle>
            <a:lvl1pPr>
              <a:defRPr/>
            </a:lvl1pPr>
          </a:lstStyle>
          <a:p>
            <a:pPr>
              <a:defRPr/>
            </a:pPr>
            <a:fld id="{EA33930C-CB4E-4A04-ABBA-359DE6F25C54}" type="datetime1">
              <a:rPr lang="de-DE"/>
              <a:pPr>
                <a:defRPr/>
              </a:pPr>
              <a:t>30.11.2011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BB6D296D-909E-4B34-8F6C-084E9C80A66F}" type="slidenum">
              <a:rPr lang="de-DE"/>
              <a:pPr>
                <a:defRPr/>
              </a:pPr>
              <a:t>‹Nº›</a:t>
            </a:fld>
            <a:endParaRPr lang="de-DE"/>
          </a:p>
        </p:txBody>
      </p:sp>
    </p:spTree>
    <p:extLst>
      <p:ext uri="{BB962C8B-B14F-4D97-AF65-F5344CB8AC3E}">
        <p14:creationId xmlns:p14="http://schemas.microsoft.com/office/powerpoint/2010/main" val="4148376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618666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4076510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292322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1261224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762412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1020993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B361261-41C3-45C2-81A9-2EFDD8A488DB}" type="datetimeFigureOut">
              <a:rPr lang="da-DK" smtClean="0">
                <a:solidFill>
                  <a:prstClr val="black">
                    <a:tint val="75000"/>
                  </a:prstClr>
                </a:solidFill>
              </a:rPr>
              <a:pPr/>
              <a:t>30-11-2011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6B6A67B-27D2-4094-8F35-8103111EA1F7}" type="slidenum">
              <a:rPr lang="da-DK" smtClean="0">
                <a:solidFill>
                  <a:prstClr val="black">
                    <a:tint val="75000"/>
                  </a:prstClr>
                </a:solidFill>
              </a:rPr>
              <a:pPr/>
              <a:t>‹Nº›</a:t>
            </a:fld>
            <a:endParaRPr lang="da-DK">
              <a:solidFill>
                <a:prstClr val="black">
                  <a:tint val="75000"/>
                </a:prstClr>
              </a:solidFill>
            </a:endParaRPr>
          </a:p>
        </p:txBody>
      </p:sp>
    </p:spTree>
    <p:extLst>
      <p:ext uri="{BB962C8B-B14F-4D97-AF65-F5344CB8AC3E}">
        <p14:creationId xmlns:p14="http://schemas.microsoft.com/office/powerpoint/2010/main" val="3984909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7DA3CDE9-F1A4-4F97-BD4A-5CBE5CE78BF8}" type="datetimeFigureOut">
              <a:rPr lang="en-US">
                <a:solidFill>
                  <a:prstClr val="black">
                    <a:tint val="75000"/>
                  </a:prstClr>
                </a:solidFill>
              </a:rPr>
              <a:pPr>
                <a:defRPr/>
              </a:pPr>
              <a:t>11/30/2011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4AB86011-1A1A-4B75-AE9F-33EF9DD29DB9}"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38491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Inhaltsplatzhalt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Datumsplatzhalter 3"/>
          <p:cNvSpPr>
            <a:spLocks noGrp="1"/>
          </p:cNvSpPr>
          <p:nvPr>
            <p:ph type="dt" sz="half" idx="10"/>
          </p:nvPr>
        </p:nvSpPr>
        <p:spPr/>
        <p:txBody>
          <a:bodyPr/>
          <a:lstStyle>
            <a:lvl1pPr>
              <a:defRPr/>
            </a:lvl1pPr>
          </a:lstStyle>
          <a:p>
            <a:pPr>
              <a:defRPr/>
            </a:pPr>
            <a:fld id="{6B02E600-4655-4060-BBF0-667DFF46A1D9}" type="datetime1">
              <a:rPr lang="de-DE"/>
              <a:pPr>
                <a:defRPr/>
              </a:pPr>
              <a:t>30.11.2011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A4AF91F3-4993-438A-9335-69EF86D85623}" type="slidenum">
              <a:rPr lang="de-DE"/>
              <a:pPr>
                <a:defRPr/>
              </a:pPr>
              <a:t>‹Nº›</a:t>
            </a:fld>
            <a:endParaRPr lang="de-DE"/>
          </a:p>
        </p:txBody>
      </p:sp>
    </p:spTree>
    <p:extLst>
      <p:ext uri="{BB962C8B-B14F-4D97-AF65-F5344CB8AC3E}">
        <p14:creationId xmlns:p14="http://schemas.microsoft.com/office/powerpoint/2010/main" val="13687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umsplatzhalter 3"/>
          <p:cNvSpPr>
            <a:spLocks noGrp="1"/>
          </p:cNvSpPr>
          <p:nvPr>
            <p:ph type="dt" sz="half" idx="10"/>
          </p:nvPr>
        </p:nvSpPr>
        <p:spPr/>
        <p:txBody>
          <a:bodyPr/>
          <a:lstStyle>
            <a:lvl1pPr>
              <a:defRPr/>
            </a:lvl1pPr>
          </a:lstStyle>
          <a:p>
            <a:pPr>
              <a:defRPr/>
            </a:pPr>
            <a:fld id="{9ABA72CE-8D86-4143-AEC0-9ACEAEE50106}" type="datetime1">
              <a:rPr lang="de-DE"/>
              <a:pPr>
                <a:defRPr/>
              </a:pPr>
              <a:t>30.11.2011</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051E769A-9E71-40BB-98BB-7AF04B92D1FD}" type="slidenum">
              <a:rPr lang="de-DE"/>
              <a:pPr>
                <a:defRPr/>
              </a:pPr>
              <a:t>‹Nº›</a:t>
            </a:fld>
            <a:endParaRPr lang="de-DE"/>
          </a:p>
        </p:txBody>
      </p:sp>
    </p:spTree>
    <p:extLst>
      <p:ext uri="{BB962C8B-B14F-4D97-AF65-F5344CB8AC3E}">
        <p14:creationId xmlns:p14="http://schemas.microsoft.com/office/powerpoint/2010/main" val="72208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5" name="Datumsplatzhalter 3"/>
          <p:cNvSpPr>
            <a:spLocks noGrp="1"/>
          </p:cNvSpPr>
          <p:nvPr>
            <p:ph type="dt" sz="half" idx="10"/>
          </p:nvPr>
        </p:nvSpPr>
        <p:spPr/>
        <p:txBody>
          <a:bodyPr/>
          <a:lstStyle>
            <a:lvl1pPr>
              <a:defRPr/>
            </a:lvl1pPr>
          </a:lstStyle>
          <a:p>
            <a:pPr>
              <a:defRPr/>
            </a:pPr>
            <a:fld id="{04F8FB3D-CCB9-43F6-95E8-1013DCBC22B9}" type="datetime1">
              <a:rPr lang="de-DE"/>
              <a:pPr>
                <a:defRPr/>
              </a:pPr>
              <a:t>30.11.2011</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DF2AAF27-1C1F-4A2E-A748-EE76E01EBC40}" type="slidenum">
              <a:rPr lang="de-DE"/>
              <a:pPr>
                <a:defRPr/>
              </a:pPr>
              <a:t>‹Nº›</a:t>
            </a:fld>
            <a:endParaRPr lang="de-DE"/>
          </a:p>
        </p:txBody>
      </p:sp>
    </p:spTree>
    <p:extLst>
      <p:ext uri="{BB962C8B-B14F-4D97-AF65-F5344CB8AC3E}">
        <p14:creationId xmlns:p14="http://schemas.microsoft.com/office/powerpoint/2010/main" val="151123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s-ES" smtClean="0"/>
              <a:t>Haga clic para modificar el estilo de título del patrón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de-DE"/>
          </a:p>
        </p:txBody>
      </p:sp>
      <p:sp>
        <p:nvSpPr>
          <p:cNvPr id="7" name="Datumsplatzhalter 3"/>
          <p:cNvSpPr>
            <a:spLocks noGrp="1"/>
          </p:cNvSpPr>
          <p:nvPr>
            <p:ph type="dt" sz="half" idx="10"/>
          </p:nvPr>
        </p:nvSpPr>
        <p:spPr/>
        <p:txBody>
          <a:bodyPr/>
          <a:lstStyle>
            <a:lvl1pPr>
              <a:defRPr/>
            </a:lvl1pPr>
          </a:lstStyle>
          <a:p>
            <a:pPr>
              <a:defRPr/>
            </a:pPr>
            <a:fld id="{DBA64548-C501-4B10-9EB8-B0FBA2AF3A6F}" type="datetime1">
              <a:rPr lang="de-DE"/>
              <a:pPr>
                <a:defRPr/>
              </a:pPr>
              <a:t>30.11.2011</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en-US"/>
          </a:p>
        </p:txBody>
      </p:sp>
      <p:sp>
        <p:nvSpPr>
          <p:cNvPr id="9" name="Foliennummernplatzhalter 5"/>
          <p:cNvSpPr>
            <a:spLocks noGrp="1"/>
          </p:cNvSpPr>
          <p:nvPr>
            <p:ph type="sldNum" sz="quarter" idx="12"/>
          </p:nvPr>
        </p:nvSpPr>
        <p:spPr/>
        <p:txBody>
          <a:bodyPr/>
          <a:lstStyle>
            <a:lvl1pPr>
              <a:defRPr/>
            </a:lvl1pPr>
          </a:lstStyle>
          <a:p>
            <a:pPr>
              <a:defRPr/>
            </a:pPr>
            <a:fld id="{2112B576-299F-42A5-9E4C-53BD2B8A2DDB}" type="slidenum">
              <a:rPr lang="de-DE"/>
              <a:pPr>
                <a:defRPr/>
              </a:pPr>
              <a:t>‹Nº›</a:t>
            </a:fld>
            <a:endParaRPr lang="de-DE"/>
          </a:p>
        </p:txBody>
      </p:sp>
    </p:spTree>
    <p:extLst>
      <p:ext uri="{BB962C8B-B14F-4D97-AF65-F5344CB8AC3E}">
        <p14:creationId xmlns:p14="http://schemas.microsoft.com/office/powerpoint/2010/main" val="358625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de-DE"/>
          </a:p>
        </p:txBody>
      </p:sp>
      <p:sp>
        <p:nvSpPr>
          <p:cNvPr id="3" name="Datumsplatzhalter 3"/>
          <p:cNvSpPr>
            <a:spLocks noGrp="1"/>
          </p:cNvSpPr>
          <p:nvPr>
            <p:ph type="dt" sz="half" idx="10"/>
          </p:nvPr>
        </p:nvSpPr>
        <p:spPr/>
        <p:txBody>
          <a:bodyPr/>
          <a:lstStyle>
            <a:lvl1pPr>
              <a:defRPr/>
            </a:lvl1pPr>
          </a:lstStyle>
          <a:p>
            <a:pPr>
              <a:defRPr/>
            </a:pPr>
            <a:fld id="{C2F39556-BCB0-4319-A668-15061ACF0299}" type="datetime1">
              <a:rPr lang="de-DE"/>
              <a:pPr>
                <a:defRPr/>
              </a:pPr>
              <a:t>30.11.2011</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en-US"/>
          </a:p>
        </p:txBody>
      </p:sp>
      <p:sp>
        <p:nvSpPr>
          <p:cNvPr id="5" name="Foliennummernplatzhalter 5"/>
          <p:cNvSpPr>
            <a:spLocks noGrp="1"/>
          </p:cNvSpPr>
          <p:nvPr>
            <p:ph type="sldNum" sz="quarter" idx="12"/>
          </p:nvPr>
        </p:nvSpPr>
        <p:spPr/>
        <p:txBody>
          <a:bodyPr/>
          <a:lstStyle>
            <a:lvl1pPr>
              <a:defRPr/>
            </a:lvl1pPr>
          </a:lstStyle>
          <a:p>
            <a:pPr>
              <a:defRPr/>
            </a:pPr>
            <a:fld id="{9A89B371-AA01-4D0B-9BC5-50CD67F0ECD1}" type="slidenum">
              <a:rPr lang="de-DE"/>
              <a:pPr>
                <a:defRPr/>
              </a:pPr>
              <a:t>‹Nº›</a:t>
            </a:fld>
            <a:endParaRPr lang="de-DE"/>
          </a:p>
        </p:txBody>
      </p:sp>
    </p:spTree>
    <p:extLst>
      <p:ext uri="{BB962C8B-B14F-4D97-AF65-F5344CB8AC3E}">
        <p14:creationId xmlns:p14="http://schemas.microsoft.com/office/powerpoint/2010/main" val="383454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08FA1EC-5100-4150-93EF-5F1A85C865FB}" type="datetime1">
              <a:rPr lang="de-DE"/>
              <a:pPr>
                <a:defRPr/>
              </a:pPr>
              <a:t>30.11.2011</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en-US"/>
          </a:p>
        </p:txBody>
      </p:sp>
      <p:sp>
        <p:nvSpPr>
          <p:cNvPr id="4" name="Foliennummernplatzhalter 5"/>
          <p:cNvSpPr>
            <a:spLocks noGrp="1"/>
          </p:cNvSpPr>
          <p:nvPr>
            <p:ph type="sldNum" sz="quarter" idx="12"/>
          </p:nvPr>
        </p:nvSpPr>
        <p:spPr/>
        <p:txBody>
          <a:bodyPr/>
          <a:lstStyle>
            <a:lvl1pPr>
              <a:defRPr/>
            </a:lvl1pPr>
          </a:lstStyle>
          <a:p>
            <a:pPr>
              <a:defRPr/>
            </a:pPr>
            <a:fld id="{B7A0D3FE-C207-46BE-A315-679D804040C5}" type="slidenum">
              <a:rPr lang="de-DE"/>
              <a:pPr>
                <a:defRPr/>
              </a:pPr>
              <a:t>‹Nº›</a:t>
            </a:fld>
            <a:endParaRPr lang="de-DE"/>
          </a:p>
        </p:txBody>
      </p:sp>
    </p:spTree>
    <p:extLst>
      <p:ext uri="{BB962C8B-B14F-4D97-AF65-F5344CB8AC3E}">
        <p14:creationId xmlns:p14="http://schemas.microsoft.com/office/powerpoint/2010/main" val="22600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T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smtClean="0"/>
              <a:t>Mastertitelformat bearbeiten</a:t>
            </a:r>
            <a:endParaRPr lang="de-DE"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7" charset="0"/>
              </a:defRPr>
            </a:lvl1pPr>
          </a:lstStyle>
          <a:p>
            <a:pPr>
              <a:defRPr/>
            </a:pPr>
            <a:fld id="{D408F057-DF47-4AA9-9DCA-1ACD01A9E261}" type="datetime1">
              <a:rPr lang="de-DE"/>
              <a:pPr>
                <a:defRPr/>
              </a:pPr>
              <a:t>30.11.2011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7" charset="0"/>
              </a:defRPr>
            </a:lvl1pPr>
          </a:lstStyle>
          <a:p>
            <a:pPr>
              <a:defRPr/>
            </a:pP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7" charset="0"/>
              </a:defRPr>
            </a:lvl1pPr>
          </a:lstStyle>
          <a:p>
            <a:pPr>
              <a:defRPr/>
            </a:pPr>
            <a:fld id="{A6C36723-28B1-459B-8CF9-69EFBE5541B0}" type="slidenum">
              <a:rPr lang="de-DE"/>
              <a:pPr>
                <a:defRPr/>
              </a:pPr>
              <a:t>‹Nº›</a:t>
            </a:fld>
            <a:endParaRPr lang="de-D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7" charset="-128"/>
          <a:cs typeface="+mj-cs"/>
        </a:defRPr>
      </a:lvl1pPr>
      <a:lvl2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2pPr>
      <a:lvl3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3pPr>
      <a:lvl4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4pPr>
      <a:lvl5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5pPr>
      <a:lvl6pPr marL="4572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0B361261-41C3-45C2-81A9-2EFDD8A488DB}" type="datetimeFigureOut">
              <a:rPr lang="da-DK" smtClean="0">
                <a:solidFill>
                  <a:prstClr val="black">
                    <a:tint val="75000"/>
                  </a:prstClr>
                </a:solidFill>
                <a:latin typeface="Calibri"/>
                <a:ea typeface="+mn-ea"/>
              </a:rPr>
              <a:pPr defTabSz="914400" fontAlgn="auto">
                <a:spcBef>
                  <a:spcPts val="0"/>
                </a:spcBef>
                <a:spcAft>
                  <a:spcPts val="0"/>
                </a:spcAft>
              </a:pPr>
              <a:t>30-11-2011</a:t>
            </a:fld>
            <a:endParaRPr lang="da-DK">
              <a:solidFill>
                <a:prstClr val="black">
                  <a:tint val="75000"/>
                </a:prstClr>
              </a:solidFill>
              <a:latin typeface="Calibri"/>
              <a:ea typeface="+mn-ea"/>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da-DK">
              <a:solidFill>
                <a:prstClr val="black">
                  <a:tint val="75000"/>
                </a:prstClr>
              </a:solidFill>
              <a:latin typeface="Calibri"/>
              <a:ea typeface="+mn-ea"/>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6B6A67B-27D2-4094-8F35-8103111EA1F7}" type="slidenum">
              <a:rPr lang="da-DK" smtClean="0">
                <a:solidFill>
                  <a:prstClr val="black">
                    <a:tint val="75000"/>
                  </a:prstClr>
                </a:solidFill>
                <a:latin typeface="Calibri"/>
                <a:ea typeface="+mn-ea"/>
              </a:rPr>
              <a:pPr defTabSz="914400" fontAlgn="auto">
                <a:spcBef>
                  <a:spcPts val="0"/>
                </a:spcBef>
                <a:spcAft>
                  <a:spcPts val="0"/>
                </a:spcAft>
              </a:pPr>
              <a:t>‹Nº›</a:t>
            </a:fld>
            <a:endParaRPr lang="da-DK">
              <a:solidFill>
                <a:prstClr val="black">
                  <a:tint val="75000"/>
                </a:prstClr>
              </a:solidFill>
              <a:latin typeface="Calibri"/>
              <a:ea typeface="+mn-ea"/>
            </a:endParaRPr>
          </a:p>
        </p:txBody>
      </p:sp>
    </p:spTree>
    <p:extLst>
      <p:ext uri="{BB962C8B-B14F-4D97-AF65-F5344CB8AC3E}">
        <p14:creationId xmlns:p14="http://schemas.microsoft.com/office/powerpoint/2010/main" val="12458642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0B361261-41C3-45C2-81A9-2EFDD8A488DB}" type="datetimeFigureOut">
              <a:rPr lang="da-DK" smtClean="0">
                <a:solidFill>
                  <a:prstClr val="black">
                    <a:tint val="75000"/>
                  </a:prstClr>
                </a:solidFill>
                <a:latin typeface="Calibri"/>
                <a:ea typeface="+mn-ea"/>
              </a:rPr>
              <a:pPr defTabSz="914400" fontAlgn="auto">
                <a:spcBef>
                  <a:spcPts val="0"/>
                </a:spcBef>
                <a:spcAft>
                  <a:spcPts val="0"/>
                </a:spcAft>
              </a:pPr>
              <a:t>30-11-2011</a:t>
            </a:fld>
            <a:endParaRPr lang="da-DK">
              <a:solidFill>
                <a:prstClr val="black">
                  <a:tint val="75000"/>
                </a:prstClr>
              </a:solidFill>
              <a:latin typeface="Calibri"/>
              <a:ea typeface="+mn-ea"/>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da-DK">
              <a:solidFill>
                <a:prstClr val="black">
                  <a:tint val="75000"/>
                </a:prstClr>
              </a:solidFill>
              <a:latin typeface="Calibri"/>
              <a:ea typeface="+mn-ea"/>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6B6A67B-27D2-4094-8F35-8103111EA1F7}" type="slidenum">
              <a:rPr lang="da-DK" smtClean="0">
                <a:solidFill>
                  <a:prstClr val="black">
                    <a:tint val="75000"/>
                  </a:prstClr>
                </a:solidFill>
                <a:latin typeface="Calibri"/>
                <a:ea typeface="+mn-ea"/>
              </a:rPr>
              <a:pPr defTabSz="914400" fontAlgn="auto">
                <a:spcBef>
                  <a:spcPts val="0"/>
                </a:spcBef>
                <a:spcAft>
                  <a:spcPts val="0"/>
                </a:spcAft>
              </a:pPr>
              <a:t>‹Nº›</a:t>
            </a:fld>
            <a:endParaRPr lang="da-DK">
              <a:solidFill>
                <a:prstClr val="black">
                  <a:tint val="75000"/>
                </a:prstClr>
              </a:solidFill>
              <a:latin typeface="Calibri"/>
              <a:ea typeface="+mn-ea"/>
            </a:endParaRPr>
          </a:p>
        </p:txBody>
      </p:sp>
    </p:spTree>
    <p:extLst>
      <p:ext uri="{BB962C8B-B14F-4D97-AF65-F5344CB8AC3E}">
        <p14:creationId xmlns:p14="http://schemas.microsoft.com/office/powerpoint/2010/main" val="13608320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sz="quarter" idx="10"/>
          </p:nvPr>
        </p:nvSpPr>
        <p:spPr/>
        <p:txBody>
          <a:bodyPr/>
          <a:lstStyle/>
          <a:p>
            <a:pPr>
              <a:defRPr/>
            </a:pPr>
            <a:r>
              <a:rPr lang="en-GB" sz="1800"/>
              <a:t>ESPON 2013 Programme Internal Seminar</a:t>
            </a:r>
          </a:p>
          <a:p>
            <a:pPr>
              <a:defRPr/>
            </a:pPr>
            <a:r>
              <a:rPr lang="en-GB" sz="1800"/>
              <a:t>Evidence-based Cohesion Policy: Territorial Dimensions</a:t>
            </a:r>
          </a:p>
          <a:p>
            <a:pPr>
              <a:defRPr/>
            </a:pPr>
            <a:r>
              <a:rPr lang="de-DE" sz="1800"/>
              <a:t>Kraków, Poland</a:t>
            </a:r>
          </a:p>
          <a:p>
            <a:pPr marL="457200" indent="-457200">
              <a:spcBef>
                <a:spcPts val="450"/>
              </a:spcBef>
              <a:defRPr/>
            </a:pPr>
            <a:r>
              <a:rPr lang="de-DE" sz="1800"/>
              <a:t>30.11.2011</a:t>
            </a:r>
          </a:p>
          <a:p>
            <a:endParaRPr lang="en-US" sz="1800"/>
          </a:p>
        </p:txBody>
      </p:sp>
      <p:sp>
        <p:nvSpPr>
          <p:cNvPr id="4099" name="Text Placeholder 2"/>
          <p:cNvSpPr>
            <a:spLocks noGrp="1"/>
          </p:cNvSpPr>
          <p:nvPr>
            <p:ph type="body" sz="quarter" idx="12"/>
          </p:nvPr>
        </p:nvSpPr>
        <p:spPr/>
        <p:txBody>
          <a:bodyPr/>
          <a:lstStyle/>
          <a:p>
            <a:r>
              <a:rPr lang="en-US" smtClean="0">
                <a:latin typeface="Arial" charset="0"/>
                <a:cs typeface="Arial" charset="0"/>
              </a:rPr>
              <a:t>ESPON EU-LUPA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p:txBody>
          <a:bodyPr/>
          <a:lstStyle/>
          <a:p>
            <a:endParaRPr lang="es-ES"/>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520" y="1399733"/>
            <a:ext cx="5768712" cy="519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p:cNvSpPr>
          <p:nvPr>
            <p:ph type="title"/>
          </p:nvPr>
        </p:nvSpPr>
        <p:spPr>
          <a:xfrm>
            <a:off x="0" y="333375"/>
            <a:ext cx="8596313" cy="1143000"/>
          </a:xfrm>
        </p:spPr>
        <p:txBody>
          <a:bodyPr vert="horz" lIns="91440" tIns="45720" rIns="91440" bIns="45720" rtlCol="0" anchor="ctr">
            <a:normAutofit fontScale="90000"/>
          </a:bodyPr>
          <a:lstStyle/>
          <a:p>
            <a:r>
              <a:rPr lang="en-GB" sz="4000" b="1" smtClean="0">
                <a:solidFill>
                  <a:schemeClr val="accent2"/>
                </a:solidFill>
              </a:rPr>
              <a:t/>
            </a:r>
            <a:br>
              <a:rPr lang="en-GB" sz="4000" b="1" smtClean="0">
                <a:solidFill>
                  <a:schemeClr val="accent2"/>
                </a:solidFill>
              </a:rPr>
            </a:br>
            <a:r>
              <a:rPr lang="en-GB" sz="4000" b="1" smtClean="0">
                <a:solidFill>
                  <a:schemeClr val="accent2"/>
                </a:solidFill>
              </a:rPr>
              <a:t>LUF3 </a:t>
            </a:r>
            <a:r>
              <a:rPr lang="en-GB" sz="4000" b="1" dirty="0" smtClean="0">
                <a:solidFill>
                  <a:schemeClr val="accent2"/>
                </a:solidFill>
              </a:rPr>
              <a:t>– Provision </a:t>
            </a:r>
            <a:r>
              <a:rPr lang="en-GB" sz="4000" b="1" smtClean="0">
                <a:solidFill>
                  <a:schemeClr val="accent2"/>
                </a:solidFill>
              </a:rPr>
              <a:t>of food and bioenergy</a:t>
            </a:r>
            <a:endParaRPr lang="en-GB" sz="4000" b="1" dirty="0">
              <a:solidFill>
                <a:schemeClr val="accent2"/>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653" t="69132" r="49996" b="7800"/>
          <a:stretch/>
        </p:blipFill>
        <p:spPr bwMode="auto">
          <a:xfrm>
            <a:off x="6020232" y="1529496"/>
            <a:ext cx="2889095" cy="254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443176" y="1635046"/>
            <a:ext cx="2466152" cy="338554"/>
          </a:xfrm>
          <a:prstGeom prst="rect">
            <a:avLst/>
          </a:prstGeom>
          <a:solidFill>
            <a:schemeClr val="bg1"/>
          </a:solidFill>
        </p:spPr>
        <p:txBody>
          <a:bodyPr wrap="square" rtlCol="0">
            <a:spAutoFit/>
          </a:bodyPr>
          <a:lstStyle/>
          <a:p>
            <a:r>
              <a:rPr lang="es-ES" sz="1600" smtClean="0"/>
              <a:t>3</a:t>
            </a:r>
            <a:endParaRPr lang="es-ES" sz="1600"/>
          </a:p>
        </p:txBody>
      </p:sp>
    </p:spTree>
    <p:extLst>
      <p:ext uri="{BB962C8B-B14F-4D97-AF65-F5344CB8AC3E}">
        <p14:creationId xmlns:p14="http://schemas.microsoft.com/office/powerpoint/2010/main" val="281999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pPr marL="0" indent="0"/>
            <a:endParaRPr lang="es-ES" smtClean="0"/>
          </a:p>
          <a:p>
            <a:pPr>
              <a:buFont typeface="Arial" pitchFamily="34" charset="0"/>
              <a:buChar char="•"/>
            </a:pPr>
            <a:r>
              <a:rPr lang="es-ES" smtClean="0"/>
              <a:t>The project is covering the period 1990-2006, previous to the crisis: understanding of the </a:t>
            </a:r>
            <a:r>
              <a:rPr lang="es-ES" b="1" smtClean="0"/>
              <a:t>starting conditions of regions</a:t>
            </a:r>
            <a:r>
              <a:rPr lang="es-ES" smtClean="0"/>
              <a:t>.</a:t>
            </a:r>
          </a:p>
          <a:p>
            <a:pPr>
              <a:buFont typeface="Arial" pitchFamily="34" charset="0"/>
              <a:buChar char="•"/>
            </a:pPr>
            <a:endParaRPr lang="es-ES" smtClean="0"/>
          </a:p>
          <a:p>
            <a:pPr>
              <a:buFont typeface="Arial" pitchFamily="34" charset="0"/>
              <a:buChar char="•"/>
            </a:pPr>
            <a:r>
              <a:rPr lang="es-ES" smtClean="0"/>
              <a:t>Understanding the drivers behind the process is key to evaluate </a:t>
            </a:r>
            <a:r>
              <a:rPr lang="es-ES" b="1" smtClean="0"/>
              <a:t>performance</a:t>
            </a:r>
            <a:r>
              <a:rPr lang="es-ES" smtClean="0"/>
              <a:t> and </a:t>
            </a:r>
            <a:r>
              <a:rPr lang="es-ES" b="1" smtClean="0"/>
              <a:t>efficiency</a:t>
            </a:r>
            <a:r>
              <a:rPr lang="es-ES" smtClean="0"/>
              <a:t>. </a:t>
            </a:r>
          </a:p>
          <a:p>
            <a:pPr>
              <a:buFont typeface="Arial" pitchFamily="34" charset="0"/>
              <a:buChar char="•"/>
            </a:pPr>
            <a:endParaRPr lang="es-ES"/>
          </a:p>
          <a:p>
            <a:pPr>
              <a:buFont typeface="Arial" pitchFamily="34" charset="0"/>
              <a:buChar char="•"/>
            </a:pPr>
            <a:r>
              <a:rPr lang="es-ES" smtClean="0"/>
              <a:t>Analysis of </a:t>
            </a:r>
            <a:r>
              <a:rPr lang="es-ES" b="1" smtClean="0"/>
              <a:t>multifuncionality</a:t>
            </a:r>
            <a:r>
              <a:rPr lang="es-ES" smtClean="0"/>
              <a:t> can provide an insight on regional potentialities and </a:t>
            </a:r>
            <a:r>
              <a:rPr lang="es-ES" b="1" smtClean="0"/>
              <a:t>policy alternatives</a:t>
            </a:r>
            <a:r>
              <a:rPr lang="es-ES" smtClean="0"/>
              <a:t>.</a:t>
            </a:r>
          </a:p>
          <a:p>
            <a:pPr>
              <a:buFont typeface="Arial" pitchFamily="34" charset="0"/>
              <a:buChar char="•"/>
            </a:pPr>
            <a:endParaRPr lang="es-ES" smtClean="0"/>
          </a:p>
          <a:p>
            <a:pPr>
              <a:buFont typeface="Arial" pitchFamily="34" charset="0"/>
              <a:buChar char="•"/>
            </a:pPr>
            <a:r>
              <a:rPr lang="es-ES" smtClean="0"/>
              <a:t>The proposed methodology can be applied at different </a:t>
            </a:r>
            <a:r>
              <a:rPr lang="es-ES" b="1" smtClean="0"/>
              <a:t>scales</a:t>
            </a:r>
            <a:r>
              <a:rPr lang="es-ES" smtClean="0"/>
              <a:t>. Also a useful tool for regions where they have better and more detailed data (case studies).</a:t>
            </a:r>
          </a:p>
          <a:p>
            <a:pPr>
              <a:buFont typeface="Arial" pitchFamily="34" charset="0"/>
              <a:buChar char="•"/>
            </a:pPr>
            <a:endParaRPr lang="es-ES"/>
          </a:p>
          <a:p>
            <a:pPr>
              <a:buFont typeface="Arial" pitchFamily="34" charset="0"/>
              <a:buChar char="•"/>
            </a:pPr>
            <a:endParaRPr lang="es-ES"/>
          </a:p>
          <a:p>
            <a:endParaRPr lang="es-ES"/>
          </a:p>
        </p:txBody>
      </p:sp>
      <p:sp>
        <p:nvSpPr>
          <p:cNvPr id="3" name="2 Marcador de texto"/>
          <p:cNvSpPr>
            <a:spLocks noGrp="1"/>
          </p:cNvSpPr>
          <p:nvPr>
            <p:ph type="body" sz="quarter" idx="11"/>
          </p:nvPr>
        </p:nvSpPr>
        <p:spPr/>
        <p:txBody>
          <a:bodyPr/>
          <a:lstStyle/>
          <a:p>
            <a:r>
              <a:rPr lang="es-ES" smtClean="0"/>
              <a:t>Policy implications</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11</a:t>
            </a:fld>
            <a:endParaRPr lang="de-DE"/>
          </a:p>
        </p:txBody>
      </p:sp>
    </p:spTree>
    <p:extLst>
      <p:ext uri="{BB962C8B-B14F-4D97-AF65-F5344CB8AC3E}">
        <p14:creationId xmlns:p14="http://schemas.microsoft.com/office/powerpoint/2010/main" val="305208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r>
              <a:rPr lang="en-US" sz="2400"/>
              <a:t>This project is about </a:t>
            </a:r>
            <a:r>
              <a:rPr lang="en-US" sz="2400" u="sng">
                <a:solidFill>
                  <a:srgbClr val="0033CC"/>
                </a:solidFill>
              </a:rPr>
              <a:t>combining</a:t>
            </a:r>
            <a:r>
              <a:rPr lang="en-US" sz="2400"/>
              <a:t> and </a:t>
            </a:r>
            <a:r>
              <a:rPr lang="en-US" sz="2400" u="sng">
                <a:solidFill>
                  <a:srgbClr val="0033CC"/>
                </a:solidFill>
              </a:rPr>
              <a:t>aggregating</a:t>
            </a:r>
            <a:r>
              <a:rPr lang="en-US" sz="2400"/>
              <a:t> land cover, land use and administrative data into meaningful </a:t>
            </a:r>
            <a:r>
              <a:rPr lang="en-US" sz="2400" u="sng">
                <a:solidFill>
                  <a:srgbClr val="0033CC"/>
                </a:solidFill>
              </a:rPr>
              <a:t>typologies </a:t>
            </a:r>
            <a:r>
              <a:rPr lang="en-US" sz="2400"/>
              <a:t>as potential input for </a:t>
            </a:r>
            <a:r>
              <a:rPr lang="en-US" sz="2400" u="sng">
                <a:solidFill>
                  <a:srgbClr val="0033CC"/>
                </a:solidFill>
              </a:rPr>
              <a:t>policy making</a:t>
            </a:r>
            <a:r>
              <a:rPr lang="en-US" sz="2400"/>
              <a:t> at European, national and regional level. </a:t>
            </a:r>
            <a:endParaRPr lang="es-ES" sz="2400"/>
          </a:p>
          <a:p>
            <a:endParaRPr lang="es-ES" sz="2400"/>
          </a:p>
        </p:txBody>
      </p:sp>
      <p:sp>
        <p:nvSpPr>
          <p:cNvPr id="3" name="2 Marcador de texto"/>
          <p:cNvSpPr>
            <a:spLocks noGrp="1"/>
          </p:cNvSpPr>
          <p:nvPr>
            <p:ph type="body" sz="quarter" idx="11"/>
          </p:nvPr>
        </p:nvSpPr>
        <p:spPr/>
        <p:txBody>
          <a:bodyPr/>
          <a:lstStyle/>
          <a:p>
            <a:r>
              <a:rPr lang="es-ES" smtClean="0"/>
              <a:t>Project aim</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2</a:t>
            </a:fld>
            <a:endParaRPr lang="de-DE"/>
          </a:p>
        </p:txBody>
      </p:sp>
    </p:spTree>
    <p:extLst>
      <p:ext uri="{BB962C8B-B14F-4D97-AF65-F5344CB8AC3E}">
        <p14:creationId xmlns:p14="http://schemas.microsoft.com/office/powerpoint/2010/main" val="157111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838200" y="1556792"/>
            <a:ext cx="7467600" cy="3581400"/>
          </a:xfrm>
        </p:spPr>
        <p:txBody>
          <a:bodyPr/>
          <a:lstStyle/>
          <a:p>
            <a:pPr>
              <a:buFontTx/>
              <a:buChar char="•"/>
            </a:pPr>
            <a:r>
              <a:rPr lang="en-GB"/>
              <a:t>What are the main </a:t>
            </a:r>
            <a:r>
              <a:rPr lang="en-GB" b="1"/>
              <a:t>characteristics of ongoing changes</a:t>
            </a:r>
            <a:r>
              <a:rPr lang="en-GB"/>
              <a:t> in land use and land use patterns?</a:t>
            </a:r>
          </a:p>
          <a:p>
            <a:endParaRPr lang="en-GB"/>
          </a:p>
          <a:p>
            <a:pPr>
              <a:buFontTx/>
              <a:buChar char="•"/>
            </a:pPr>
            <a:r>
              <a:rPr lang="en-GB"/>
              <a:t>To what extent and how are changes in land use patterns interacting with ongoing </a:t>
            </a:r>
            <a:r>
              <a:rPr lang="en-GB" b="1"/>
              <a:t>socio-economic</a:t>
            </a:r>
            <a:r>
              <a:rPr lang="en-GB"/>
              <a:t> developments? </a:t>
            </a:r>
          </a:p>
          <a:p>
            <a:endParaRPr lang="en-GB"/>
          </a:p>
          <a:p>
            <a:pPr>
              <a:buFontTx/>
              <a:buChar char="•"/>
            </a:pPr>
            <a:r>
              <a:rPr lang="en-GB"/>
              <a:t>How </a:t>
            </a:r>
            <a:r>
              <a:rPr lang="en-GB" b="1"/>
              <a:t>can typologies reflect on both levels of change</a:t>
            </a:r>
            <a:r>
              <a:rPr lang="en-GB"/>
              <a:t>, i.e. the </a:t>
            </a:r>
            <a:r>
              <a:rPr lang="en-GB" u="sng"/>
              <a:t>physical</a:t>
            </a:r>
            <a:r>
              <a:rPr lang="en-GB"/>
              <a:t> characteristics of land use patterns, and the </a:t>
            </a:r>
            <a:r>
              <a:rPr lang="en-GB" u="sng"/>
              <a:t>dynamics</a:t>
            </a:r>
            <a:r>
              <a:rPr lang="en-GB"/>
              <a:t> behind these changes?</a:t>
            </a:r>
          </a:p>
          <a:p>
            <a:endParaRPr lang="en-GB"/>
          </a:p>
          <a:p>
            <a:pPr>
              <a:buFontTx/>
              <a:buChar char="•"/>
            </a:pPr>
            <a:r>
              <a:rPr lang="en-GB" b="1"/>
              <a:t>Are the trends sustainable (performance and efficiency)</a:t>
            </a:r>
            <a:r>
              <a:rPr lang="en-GB"/>
              <a:t>, and to what extent will the ongoing changes compromise future developments? </a:t>
            </a:r>
            <a:endParaRPr lang="es-ES"/>
          </a:p>
        </p:txBody>
      </p:sp>
      <p:sp>
        <p:nvSpPr>
          <p:cNvPr id="3" name="2 Marcador de texto"/>
          <p:cNvSpPr>
            <a:spLocks noGrp="1"/>
          </p:cNvSpPr>
          <p:nvPr>
            <p:ph type="body" sz="quarter" idx="11"/>
          </p:nvPr>
        </p:nvSpPr>
        <p:spPr/>
        <p:txBody>
          <a:bodyPr/>
          <a:lstStyle/>
          <a:p>
            <a:r>
              <a:rPr lang="es-ES" smtClean="0"/>
              <a:t>Main questions</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3</a:t>
            </a:fld>
            <a:endParaRPr lang="de-DE"/>
          </a:p>
        </p:txBody>
      </p:sp>
    </p:spTree>
    <p:extLst>
      <p:ext uri="{BB962C8B-B14F-4D97-AF65-F5344CB8AC3E}">
        <p14:creationId xmlns:p14="http://schemas.microsoft.com/office/powerpoint/2010/main" val="2193869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p:txBody>
          <a:bodyPr/>
          <a:lstStyle/>
          <a:p>
            <a:r>
              <a:rPr lang="es-ES" smtClean="0"/>
              <a:t>Project Partners</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4</a:t>
            </a:fld>
            <a:endParaRPr lang="de-DE"/>
          </a:p>
        </p:txBody>
      </p:sp>
      <p:pic>
        <p:nvPicPr>
          <p:cNvPr id="5"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13066"/>
            <a:ext cx="70437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17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p:txBody>
          <a:bodyPr/>
          <a:lstStyle/>
          <a:p>
            <a:r>
              <a:rPr lang="es-ES" smtClean="0"/>
              <a:t>Land </a:t>
            </a:r>
            <a:r>
              <a:rPr lang="es-ES" smtClean="0"/>
              <a:t>ucover </a:t>
            </a:r>
            <a:r>
              <a:rPr lang="es-ES" smtClean="0"/>
              <a:t>typology</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5</a:t>
            </a:fld>
            <a:endParaRPr lang="de-DE"/>
          </a:p>
        </p:txBody>
      </p:sp>
      <p:sp>
        <p:nvSpPr>
          <p:cNvPr id="5" name="Pladsholder til indhold 6"/>
          <p:cNvSpPr txBox="1">
            <a:spLocks/>
          </p:cNvSpPr>
          <p:nvPr/>
        </p:nvSpPr>
        <p:spPr>
          <a:xfrm>
            <a:off x="387796" y="2648703"/>
            <a:ext cx="4040188" cy="3417243"/>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charset="0"/>
              <a:buNone/>
            </a:pPr>
            <a:r>
              <a:rPr lang="en-US" sz="2200" smtClean="0"/>
              <a:t>1. A typology enabling the identification of major </a:t>
            </a:r>
            <a:r>
              <a:rPr lang="en-US" sz="2200" b="1" i="1" smtClean="0"/>
              <a:t>land cover characteristics</a:t>
            </a:r>
            <a:r>
              <a:rPr lang="en-US" sz="2200" smtClean="0"/>
              <a:t> determined by distinct development backgrounds</a:t>
            </a:r>
          </a:p>
          <a:p>
            <a:pPr marL="0" indent="0">
              <a:spcBef>
                <a:spcPts val="600"/>
              </a:spcBef>
              <a:spcAft>
                <a:spcPts val="600"/>
              </a:spcAft>
              <a:buFont typeface="Arial" charset="0"/>
              <a:buNone/>
            </a:pPr>
            <a:r>
              <a:rPr lang="en-US" sz="2200" smtClean="0"/>
              <a:t>2. A typology enabling the identification of </a:t>
            </a:r>
            <a:r>
              <a:rPr lang="en-US" sz="2200" b="1" i="1" smtClean="0"/>
              <a:t>land cover change dynamics </a:t>
            </a:r>
            <a:r>
              <a:rPr lang="en-US" sz="2200" smtClean="0"/>
              <a:t>determined by distinct development processes</a:t>
            </a:r>
            <a:endParaRPr lang="en-US" sz="2200" dirty="0" smtClean="0"/>
          </a:p>
        </p:txBody>
      </p:sp>
      <p:sp>
        <p:nvSpPr>
          <p:cNvPr id="6" name="Pladsholder til indhold 8"/>
          <p:cNvSpPr txBox="1">
            <a:spLocks/>
          </p:cNvSpPr>
          <p:nvPr/>
        </p:nvSpPr>
        <p:spPr>
          <a:xfrm>
            <a:off x="4634681" y="2676053"/>
            <a:ext cx="4041775" cy="3417243"/>
          </a:xfrm>
          <a:prstGeom prst="rect">
            <a:avLst/>
          </a:prstGeom>
        </p:spPr>
        <p:txBody>
          <a:bodyPr>
            <a:normAutofit fontScale="70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charset="0"/>
              <a:buNone/>
            </a:pPr>
            <a:r>
              <a:rPr lang="en-US" smtClean="0"/>
              <a:t>3. A typology relating to the overall concepts of </a:t>
            </a:r>
            <a:r>
              <a:rPr lang="en-US" b="1" i="1" smtClean="0"/>
              <a:t>intensification and extensification</a:t>
            </a:r>
            <a:r>
              <a:rPr lang="en-US" smtClean="0"/>
              <a:t> as key measures of human interaction with the environment </a:t>
            </a:r>
          </a:p>
          <a:p>
            <a:pPr marL="0" indent="0">
              <a:spcBef>
                <a:spcPts val="600"/>
              </a:spcBef>
              <a:spcAft>
                <a:spcPts val="600"/>
              </a:spcAft>
              <a:buFont typeface="Arial" charset="0"/>
              <a:buNone/>
            </a:pPr>
            <a:r>
              <a:rPr lang="en-US" smtClean="0"/>
              <a:t>4. A typology where the identified categories are </a:t>
            </a:r>
            <a:r>
              <a:rPr lang="en-US" b="1" i="1" smtClean="0"/>
              <a:t>connecting to the overall drivers of economy and population</a:t>
            </a:r>
            <a:r>
              <a:rPr lang="en-US" smtClean="0"/>
              <a:t> in the development process</a:t>
            </a:r>
            <a:endParaRPr lang="en-US" dirty="0" smtClean="0"/>
          </a:p>
        </p:txBody>
      </p:sp>
      <p:sp>
        <p:nvSpPr>
          <p:cNvPr id="2" name="1 CuadroTexto"/>
          <p:cNvSpPr txBox="1"/>
          <p:nvPr/>
        </p:nvSpPr>
        <p:spPr>
          <a:xfrm>
            <a:off x="683568" y="1772816"/>
            <a:ext cx="7488832" cy="369332"/>
          </a:xfrm>
          <a:prstGeom prst="rect">
            <a:avLst/>
          </a:prstGeom>
          <a:noFill/>
        </p:spPr>
        <p:txBody>
          <a:bodyPr wrap="square" rtlCol="0">
            <a:spAutoFit/>
          </a:bodyPr>
          <a:lstStyle/>
          <a:p>
            <a:endParaRPr lang="es-ES"/>
          </a:p>
        </p:txBody>
      </p:sp>
      <p:sp>
        <p:nvSpPr>
          <p:cNvPr id="8" name="Pladsholder til tekst 5"/>
          <p:cNvSpPr>
            <a:spLocks noGrp="1"/>
          </p:cNvSpPr>
          <p:nvPr>
            <p:ph type="body" idx="4294967295"/>
          </p:nvPr>
        </p:nvSpPr>
        <p:spPr>
          <a:xfrm>
            <a:off x="457200" y="1535112"/>
            <a:ext cx="8219256" cy="1029791"/>
          </a:xfrm>
          <a:prstGeom prst="rect">
            <a:avLst/>
          </a:prstGeom>
        </p:spPr>
        <p:txBody>
          <a:bodyPr>
            <a:normAutofit fontScale="77500" lnSpcReduction="20000"/>
          </a:bodyPr>
          <a:lstStyle/>
          <a:p>
            <a:pPr algn="ctr">
              <a:spcBef>
                <a:spcPts val="600"/>
              </a:spcBef>
              <a:spcAft>
                <a:spcPts val="600"/>
              </a:spcAft>
            </a:pPr>
            <a:r>
              <a:rPr lang="en-US" i="1" dirty="0" smtClean="0"/>
              <a:t>What is required from a European land cover typology that shall be used to understand land cover as an indicator in relation to the processes of Sustainable Development?</a:t>
            </a:r>
            <a:endParaRPr lang="en-US" i="1" dirty="0"/>
          </a:p>
        </p:txBody>
      </p:sp>
    </p:spTree>
    <p:extLst>
      <p:ext uri="{BB962C8B-B14F-4D97-AF65-F5344CB8AC3E}">
        <p14:creationId xmlns:p14="http://schemas.microsoft.com/office/powerpoint/2010/main" val="305672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p:txBody>
          <a:bodyPr/>
          <a:lstStyle/>
          <a:p>
            <a:endParaRPr lang="es-ES"/>
          </a:p>
        </p:txBody>
      </p:sp>
      <p:sp>
        <p:nvSpPr>
          <p:cNvPr id="3" name="2 Marcador de texto"/>
          <p:cNvSpPr>
            <a:spLocks noGrp="1"/>
          </p:cNvSpPr>
          <p:nvPr>
            <p:ph type="body"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6</a:t>
            </a:fld>
            <a:endParaRPr lang="de-DE"/>
          </a:p>
        </p:txBody>
      </p:sp>
      <p:grpSp>
        <p:nvGrpSpPr>
          <p:cNvPr id="5" name="Group 48"/>
          <p:cNvGrpSpPr/>
          <p:nvPr/>
        </p:nvGrpSpPr>
        <p:grpSpPr>
          <a:xfrm>
            <a:off x="4788024" y="42057"/>
            <a:ext cx="4699859" cy="7111110"/>
            <a:chOff x="0" y="3941"/>
            <a:chExt cx="4046561" cy="5970992"/>
          </a:xfrm>
        </p:grpSpPr>
        <p:pic>
          <p:nvPicPr>
            <p:cNvPr id="6"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1"/>
              <a:ext cx="4046561" cy="5717353"/>
            </a:xfrm>
            <a:prstGeom prst="rect">
              <a:avLst/>
            </a:prstGeom>
            <a:ln>
              <a:solidFill>
                <a:schemeClr val="tx1">
                  <a:lumMod val="95000"/>
                  <a:lumOff val="5000"/>
                </a:schemeClr>
              </a:solidFill>
            </a:ln>
          </p:spPr>
        </p:pic>
        <p:sp>
          <p:nvSpPr>
            <p:cNvPr id="7" name="Text Box 9240"/>
            <p:cNvSpPr txBox="1"/>
            <p:nvPr/>
          </p:nvSpPr>
          <p:spPr>
            <a:xfrm>
              <a:off x="0" y="5773003"/>
              <a:ext cx="4046220" cy="20193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US" sz="900" b="1" u="sng">
                  <a:solidFill>
                    <a:srgbClr val="0000FF"/>
                  </a:solidFill>
                  <a:effectLst/>
                  <a:latin typeface="Calibri"/>
                  <a:ea typeface="Calibri"/>
                  <a:cs typeface="Times New Roman"/>
                </a:rPr>
                <a:t>Map </a:t>
              </a:r>
              <a:r>
                <a:rPr lang="en-US" sz="900" b="1">
                  <a:effectLst/>
                  <a:latin typeface="Calibri"/>
                  <a:ea typeface="Calibri"/>
                  <a:cs typeface="Times New Roman"/>
                </a:rPr>
                <a:t>26: Land Cover Change Intensity - 2000-2006 </a:t>
              </a:r>
              <a:endParaRPr lang="es-ES" sz="900" b="1">
                <a:effectLst/>
                <a:latin typeface="Calibri"/>
                <a:ea typeface="Calibri"/>
                <a:cs typeface="Times New Roman"/>
              </a:endParaRPr>
            </a:p>
          </p:txBody>
        </p:sp>
      </p:grpSp>
      <p:pic>
        <p:nvPicPr>
          <p:cNvPr id="8" name="Picture 2" descr="C:\bruger\RASMUS\NordRegio\2011 - EU-LUPA\3rd phase\Opdateret typologies version 9\Comprehensive Land Cover Typology_NUTS_Bor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8" y="-9702"/>
            <a:ext cx="4860032" cy="6867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0021" y="116632"/>
            <a:ext cx="4844879" cy="646331"/>
          </a:xfrm>
          <a:prstGeom prst="rect">
            <a:avLst/>
          </a:prstGeom>
          <a:solidFill>
            <a:schemeClr val="bg1"/>
          </a:solidFill>
        </p:spPr>
        <p:txBody>
          <a:bodyPr wrap="square" rtlCol="0">
            <a:spAutoFit/>
          </a:bodyPr>
          <a:lstStyle/>
          <a:p>
            <a:r>
              <a:rPr lang="es-ES" b="1" smtClean="0"/>
              <a:t>Constant characteristics of land cover</a:t>
            </a:r>
          </a:p>
          <a:p>
            <a:endParaRPr lang="es-ES" b="1"/>
          </a:p>
        </p:txBody>
      </p:sp>
    </p:spTree>
    <p:extLst>
      <p:ext uri="{BB962C8B-B14F-4D97-AF65-F5344CB8AC3E}">
        <p14:creationId xmlns:p14="http://schemas.microsoft.com/office/powerpoint/2010/main" val="378125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1"/>
          </p:nvPr>
        </p:nvSpPr>
        <p:spPr/>
        <p:txBody>
          <a:bodyPr/>
          <a:lstStyle/>
          <a:p>
            <a:r>
              <a:rPr lang="es-ES" smtClean="0"/>
              <a:t>Land Use Functions</a:t>
            </a:r>
            <a:endParaRPr lang="es-ES"/>
          </a:p>
        </p:txBody>
      </p:sp>
      <p:sp>
        <p:nvSpPr>
          <p:cNvPr id="4" name="3 Marcador de número de diapositiva"/>
          <p:cNvSpPr>
            <a:spLocks noGrp="1"/>
          </p:cNvSpPr>
          <p:nvPr>
            <p:ph type="sldNum" sz="quarter" idx="12"/>
          </p:nvPr>
        </p:nvSpPr>
        <p:spPr/>
        <p:txBody>
          <a:bodyPr/>
          <a:lstStyle/>
          <a:p>
            <a:pPr>
              <a:defRPr/>
            </a:pPr>
            <a:fld id="{4E68AF2E-FC0D-443C-9399-833EDE28E71D}" type="slidenum">
              <a:rPr lang="de-DE" smtClean="0"/>
              <a:pPr>
                <a:defRPr/>
              </a:pPr>
              <a:t>7</a:t>
            </a:fld>
            <a:endParaRPr lang="de-DE"/>
          </a:p>
        </p:txBody>
      </p:sp>
      <p:sp>
        <p:nvSpPr>
          <p:cNvPr id="7" name="Content Placeholder 2"/>
          <p:cNvSpPr txBox="1">
            <a:spLocks/>
          </p:cNvSpPr>
          <p:nvPr/>
        </p:nvSpPr>
        <p:spPr>
          <a:xfrm>
            <a:off x="457200" y="1600200"/>
            <a:ext cx="8229600" cy="4525963"/>
          </a:xfrm>
          <a:prstGeom prst="rect">
            <a:avLst/>
          </a:prstGeom>
        </p:spPr>
        <p:txBody>
          <a:bodyPr>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800" smtClean="0"/>
              <a:t>Changes based on CLC are too narrow to understand land use dynamics in EU27</a:t>
            </a:r>
          </a:p>
          <a:p>
            <a:pPr>
              <a:lnSpc>
                <a:spcPct val="90000"/>
              </a:lnSpc>
            </a:pPr>
            <a:r>
              <a:rPr lang="en-US" sz="2800" smtClean="0"/>
              <a:t>To assess the impacts of land use change in a comprehensive way: multi-criteria analysis</a:t>
            </a:r>
          </a:p>
          <a:p>
            <a:pPr>
              <a:lnSpc>
                <a:spcPct val="90000"/>
              </a:lnSpc>
            </a:pPr>
            <a:r>
              <a:rPr lang="en-US" sz="2800" smtClean="0"/>
              <a:t>The Land Use Functions provide a way to enhance the understanding of:</a:t>
            </a:r>
          </a:p>
          <a:p>
            <a:pPr marL="800100" lvl="1" indent="-342900">
              <a:lnSpc>
                <a:spcPct val="90000"/>
              </a:lnSpc>
            </a:pPr>
            <a:r>
              <a:rPr lang="en-GB" sz="2400" smtClean="0"/>
              <a:t>Multi-functionality </a:t>
            </a:r>
          </a:p>
          <a:p>
            <a:pPr marL="800100" lvl="1" indent="-342900">
              <a:lnSpc>
                <a:spcPct val="90000"/>
              </a:lnSpc>
            </a:pPr>
            <a:r>
              <a:rPr lang="en-GB" sz="2400" smtClean="0"/>
              <a:t>Sustainability: integration of the economic, social and environmental dimension</a:t>
            </a:r>
          </a:p>
          <a:p>
            <a:pPr marL="400050" lvl="1" indent="-342900">
              <a:lnSpc>
                <a:spcPct val="90000"/>
              </a:lnSpc>
              <a:buFont typeface="Arial" pitchFamily="34" charset="0"/>
              <a:buChar char="•"/>
            </a:pPr>
            <a:r>
              <a:rPr lang="en-GB" smtClean="0"/>
              <a:t>Performance of regions according to their Land Use Functions (patterns) and their changes in time (trends)</a:t>
            </a:r>
          </a:p>
          <a:p>
            <a:endParaRPr lang="en-GB" smtClean="0"/>
          </a:p>
          <a:p>
            <a:endParaRPr lang="en-GB" dirty="0"/>
          </a:p>
        </p:txBody>
      </p:sp>
    </p:spTree>
    <p:extLst>
      <p:ext uri="{BB962C8B-B14F-4D97-AF65-F5344CB8AC3E}">
        <p14:creationId xmlns:p14="http://schemas.microsoft.com/office/powerpoint/2010/main" val="28747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Straight Connector 131"/>
          <p:cNvCxnSpPr>
            <a:endCxn id="64" idx="0"/>
          </p:cNvCxnSpPr>
          <p:nvPr/>
        </p:nvCxnSpPr>
        <p:spPr>
          <a:xfrm>
            <a:off x="2087704" y="4149080"/>
            <a:ext cx="40" cy="1368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3" name="Straight Connector 132"/>
          <p:cNvCxnSpPr>
            <a:endCxn id="58" idx="0"/>
          </p:cNvCxnSpPr>
          <p:nvPr/>
        </p:nvCxnSpPr>
        <p:spPr>
          <a:xfrm>
            <a:off x="2517274" y="4149080"/>
            <a:ext cx="2518" cy="936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3527864" y="4149080"/>
            <a:ext cx="11363" cy="12240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959912" y="4149080"/>
            <a:ext cx="40" cy="12240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75" idx="0"/>
          </p:cNvCxnSpPr>
          <p:nvPr/>
        </p:nvCxnSpPr>
        <p:spPr>
          <a:xfrm>
            <a:off x="4896016" y="4149080"/>
            <a:ext cx="0" cy="936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76" idx="0"/>
          </p:cNvCxnSpPr>
          <p:nvPr/>
        </p:nvCxnSpPr>
        <p:spPr>
          <a:xfrm flipH="1">
            <a:off x="5328064" y="4149080"/>
            <a:ext cx="40" cy="936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357777" y="4149080"/>
            <a:ext cx="14423" cy="18002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77" idx="0"/>
          </p:cNvCxnSpPr>
          <p:nvPr/>
        </p:nvCxnSpPr>
        <p:spPr>
          <a:xfrm>
            <a:off x="6768224" y="4149080"/>
            <a:ext cx="40" cy="1368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2" name="Straight Connector 141"/>
          <p:cNvCxnSpPr>
            <a:endCxn id="92" idx="0"/>
          </p:cNvCxnSpPr>
          <p:nvPr/>
        </p:nvCxnSpPr>
        <p:spPr>
          <a:xfrm>
            <a:off x="7632320" y="4149080"/>
            <a:ext cx="40" cy="1368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86" idx="0"/>
          </p:cNvCxnSpPr>
          <p:nvPr/>
        </p:nvCxnSpPr>
        <p:spPr>
          <a:xfrm>
            <a:off x="8064408" y="4149080"/>
            <a:ext cx="0" cy="936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56" idx="0"/>
          </p:cNvCxnSpPr>
          <p:nvPr/>
        </p:nvCxnSpPr>
        <p:spPr>
          <a:xfrm>
            <a:off x="1223648" y="4149080"/>
            <a:ext cx="0" cy="1368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602" name="Straight Connector 67601"/>
          <p:cNvCxnSpPr>
            <a:endCxn id="57" idx="0"/>
          </p:cNvCxnSpPr>
          <p:nvPr/>
        </p:nvCxnSpPr>
        <p:spPr>
          <a:xfrm>
            <a:off x="774232" y="4149080"/>
            <a:ext cx="14423" cy="18002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39752" y="328498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779912" y="328498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48064" y="328498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516216" y="328498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884368" y="328498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594" name="Straight Connector 67593"/>
          <p:cNvCxnSpPr/>
          <p:nvPr/>
        </p:nvCxnSpPr>
        <p:spPr>
          <a:xfrm>
            <a:off x="990000" y="3286654"/>
            <a:ext cx="0" cy="8284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691680" y="2390400"/>
            <a:ext cx="0" cy="8937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13" idx="2"/>
          </p:cNvCxnSpPr>
          <p:nvPr/>
        </p:nvCxnSpPr>
        <p:spPr>
          <a:xfrm>
            <a:off x="4428000" y="2145600"/>
            <a:ext cx="0" cy="11393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199999" y="2391256"/>
            <a:ext cx="0" cy="89372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7586" name="Rectangle 2"/>
          <p:cNvSpPr>
            <a:spLocks noGrp="1"/>
          </p:cNvSpPr>
          <p:nvPr>
            <p:ph type="title"/>
          </p:nvPr>
        </p:nvSpPr>
        <p:spPr>
          <a:xfrm>
            <a:off x="457200" y="836712"/>
            <a:ext cx="8229600" cy="580926"/>
          </a:xfrm>
          <a:noFill/>
          <a:ln/>
        </p:spPr>
        <p:txBody>
          <a:bodyPr>
            <a:normAutofit/>
          </a:bodyPr>
          <a:lstStyle/>
          <a:p>
            <a:r>
              <a:rPr lang="en-US" sz="3200" b="1" dirty="0" smtClean="0">
                <a:solidFill>
                  <a:schemeClr val="accent2"/>
                </a:solidFill>
              </a:rPr>
              <a:t>The LUFs method: aggregation </a:t>
            </a:r>
            <a:r>
              <a:rPr lang="en-US" sz="3200" b="1" dirty="0">
                <a:solidFill>
                  <a:schemeClr val="accent2"/>
                </a:solidFill>
              </a:rPr>
              <a:t>scheme</a:t>
            </a:r>
          </a:p>
        </p:txBody>
      </p:sp>
      <p:sp>
        <p:nvSpPr>
          <p:cNvPr id="675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fontAlgn="auto">
              <a:spcBef>
                <a:spcPts val="0"/>
              </a:spcBef>
              <a:spcAft>
                <a:spcPts val="0"/>
              </a:spcAft>
            </a:pPr>
            <a:endParaRPr lang="en-GB">
              <a:solidFill>
                <a:prstClr val="black"/>
              </a:solidFill>
              <a:latin typeface="Calibri"/>
              <a:ea typeface="+mn-ea"/>
            </a:endParaRPr>
          </a:p>
        </p:txBody>
      </p:sp>
      <p:sp>
        <p:nvSpPr>
          <p:cNvPr id="67589" name="Text Box 5"/>
          <p:cNvSpPr txBox="1">
            <a:spLocks noChangeArrowheads="1"/>
          </p:cNvSpPr>
          <p:nvPr/>
        </p:nvSpPr>
        <p:spPr bwMode="auto">
          <a:xfrm>
            <a:off x="899592" y="6271428"/>
            <a:ext cx="777686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auto">
              <a:spcBef>
                <a:spcPct val="50000"/>
              </a:spcBef>
              <a:spcAft>
                <a:spcPts val="0"/>
              </a:spcAft>
            </a:pPr>
            <a:r>
              <a:rPr lang="en-GB" sz="1050" dirty="0" smtClean="0">
                <a:solidFill>
                  <a:prstClr val="black"/>
                </a:solidFill>
                <a:latin typeface="Calibri"/>
                <a:ea typeface="+mn-ea"/>
              </a:rPr>
              <a:t>Basic </a:t>
            </a:r>
            <a:r>
              <a:rPr lang="en-GB" sz="1050" dirty="0">
                <a:solidFill>
                  <a:prstClr val="black"/>
                </a:solidFill>
                <a:latin typeface="Calibri"/>
                <a:ea typeface="+mn-ea"/>
              </a:rPr>
              <a:t>aggregation scheme, after Paracchini </a:t>
            </a:r>
            <a:r>
              <a:rPr lang="en-GB" sz="1050" i="1" dirty="0">
                <a:solidFill>
                  <a:prstClr val="black"/>
                </a:solidFill>
                <a:latin typeface="Calibri"/>
                <a:ea typeface="+mn-ea"/>
              </a:rPr>
              <a:t>et al.</a:t>
            </a:r>
            <a:r>
              <a:rPr lang="en-GB" sz="1050" dirty="0">
                <a:solidFill>
                  <a:prstClr val="black"/>
                </a:solidFill>
                <a:latin typeface="Calibri"/>
                <a:ea typeface="+mn-ea"/>
              </a:rPr>
              <a:t> (2008). The symbols represent individual indicators contributing to more than one LUF</a:t>
            </a:r>
            <a:endParaRPr lang="en-US" sz="1050" dirty="0">
              <a:solidFill>
                <a:prstClr val="black"/>
              </a:solidFill>
              <a:latin typeface="Tahoma" pitchFamily="34" charset="0"/>
              <a:ea typeface="+mn-ea"/>
            </a:endParaRPr>
          </a:p>
        </p:txBody>
      </p:sp>
      <p:sp>
        <p:nvSpPr>
          <p:cNvPr id="7" name="TextBox 6"/>
          <p:cNvSpPr txBox="1"/>
          <p:nvPr/>
        </p:nvSpPr>
        <p:spPr>
          <a:xfrm>
            <a:off x="7236000" y="3492000"/>
            <a:ext cx="1260000" cy="553998"/>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LUF6: Biotic resources</a:t>
            </a:r>
          </a:p>
        </p:txBody>
      </p:sp>
      <p:sp>
        <p:nvSpPr>
          <p:cNvPr id="13" name="TextBox 12"/>
          <p:cNvSpPr txBox="1"/>
          <p:nvPr/>
        </p:nvSpPr>
        <p:spPr>
          <a:xfrm>
            <a:off x="3132000" y="1785600"/>
            <a:ext cx="2591999" cy="360000"/>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dirty="0" smtClean="0">
                <a:solidFill>
                  <a:prstClr val="black"/>
                </a:solidFill>
                <a:latin typeface="Calibri"/>
                <a:ea typeface="+mn-ea"/>
              </a:rPr>
              <a:t>Sustainability</a:t>
            </a:r>
          </a:p>
        </p:txBody>
      </p:sp>
      <p:sp>
        <p:nvSpPr>
          <p:cNvPr id="14" name="TextBox 13"/>
          <p:cNvSpPr txBox="1"/>
          <p:nvPr/>
        </p:nvSpPr>
        <p:spPr>
          <a:xfrm>
            <a:off x="5903999" y="2636912"/>
            <a:ext cx="2592000" cy="369332"/>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dirty="0" smtClean="0">
                <a:solidFill>
                  <a:prstClr val="black"/>
                </a:solidFill>
                <a:latin typeface="Calibri"/>
                <a:ea typeface="+mn-ea"/>
              </a:rPr>
              <a:t>Environment</a:t>
            </a:r>
          </a:p>
        </p:txBody>
      </p:sp>
      <p:sp>
        <p:nvSpPr>
          <p:cNvPr id="15" name="TextBox 14"/>
          <p:cNvSpPr txBox="1"/>
          <p:nvPr/>
        </p:nvSpPr>
        <p:spPr>
          <a:xfrm>
            <a:off x="3131999" y="2636912"/>
            <a:ext cx="2592000" cy="369332"/>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dirty="0" smtClean="0">
                <a:solidFill>
                  <a:prstClr val="black"/>
                </a:solidFill>
                <a:latin typeface="Calibri"/>
                <a:ea typeface="+mn-ea"/>
              </a:rPr>
              <a:t>Economy</a:t>
            </a:r>
          </a:p>
        </p:txBody>
      </p:sp>
      <p:sp>
        <p:nvSpPr>
          <p:cNvPr id="16" name="TextBox 15"/>
          <p:cNvSpPr txBox="1"/>
          <p:nvPr/>
        </p:nvSpPr>
        <p:spPr>
          <a:xfrm>
            <a:off x="359999" y="2636912"/>
            <a:ext cx="2592000" cy="369332"/>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dirty="0" smtClean="0">
                <a:solidFill>
                  <a:prstClr val="black"/>
                </a:solidFill>
                <a:latin typeface="Calibri"/>
                <a:ea typeface="+mn-ea"/>
              </a:rPr>
              <a:t>Society</a:t>
            </a:r>
          </a:p>
        </p:txBody>
      </p:sp>
      <p:sp>
        <p:nvSpPr>
          <p:cNvPr id="17" name="TextBox 16"/>
          <p:cNvSpPr txBox="1"/>
          <p:nvPr/>
        </p:nvSpPr>
        <p:spPr>
          <a:xfrm>
            <a:off x="5904000" y="3492000"/>
            <a:ext cx="1260000" cy="553998"/>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LUF5: Abiotic resources</a:t>
            </a:r>
          </a:p>
        </p:txBody>
      </p:sp>
      <p:sp>
        <p:nvSpPr>
          <p:cNvPr id="18" name="TextBox 17"/>
          <p:cNvSpPr txBox="1"/>
          <p:nvPr/>
        </p:nvSpPr>
        <p:spPr>
          <a:xfrm>
            <a:off x="4464000" y="3492000"/>
            <a:ext cx="1260000" cy="553998"/>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LUF4:Housing Infrastructure</a:t>
            </a:r>
          </a:p>
        </p:txBody>
      </p:sp>
      <p:sp>
        <p:nvSpPr>
          <p:cNvPr id="19" name="TextBox 18"/>
          <p:cNvSpPr txBox="1"/>
          <p:nvPr/>
        </p:nvSpPr>
        <p:spPr>
          <a:xfrm>
            <a:off x="3132000" y="3492000"/>
            <a:ext cx="1260000" cy="553998"/>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LUF3: Food &amp; energy</a:t>
            </a:r>
          </a:p>
        </p:txBody>
      </p:sp>
      <p:sp>
        <p:nvSpPr>
          <p:cNvPr id="20" name="TextBox 19"/>
          <p:cNvSpPr txBox="1"/>
          <p:nvPr/>
        </p:nvSpPr>
        <p:spPr>
          <a:xfrm>
            <a:off x="1692000" y="3492067"/>
            <a:ext cx="1260000" cy="553998"/>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LUF2: Leisure &amp; recreation</a:t>
            </a:r>
          </a:p>
        </p:txBody>
      </p:sp>
      <p:sp>
        <p:nvSpPr>
          <p:cNvPr id="21" name="TextBox 20"/>
          <p:cNvSpPr txBox="1"/>
          <p:nvPr/>
        </p:nvSpPr>
        <p:spPr>
          <a:xfrm>
            <a:off x="360000" y="3490396"/>
            <a:ext cx="1260000" cy="554400"/>
          </a:xfrm>
          <a:prstGeom prst="rect">
            <a:avLst/>
          </a:prstGeom>
          <a:solidFill>
            <a:schemeClr val="bg1"/>
          </a:solidFill>
          <a:ln w="19050">
            <a:solidFill>
              <a:schemeClr val="accent1"/>
            </a:solidFill>
          </a:ln>
        </p:spPr>
        <p:txBody>
          <a:bodyPr wrap="square" rtlCol="0">
            <a:spAutoFit/>
          </a:bodyPr>
          <a:lstStyle/>
          <a:p>
            <a:pPr algn="ctr" defTabSz="914400" fontAlgn="auto">
              <a:spcBef>
                <a:spcPts val="0"/>
              </a:spcBef>
              <a:spcAft>
                <a:spcPts val="0"/>
              </a:spcAft>
            </a:pPr>
            <a:r>
              <a:rPr lang="en-GB" sz="1500" dirty="0" smtClean="0">
                <a:solidFill>
                  <a:prstClr val="black"/>
                </a:solidFill>
                <a:latin typeface="Calibri"/>
                <a:ea typeface="+mn-ea"/>
              </a:rPr>
              <a:t> LUF1: Work</a:t>
            </a:r>
          </a:p>
        </p:txBody>
      </p:sp>
      <p:sp>
        <p:nvSpPr>
          <p:cNvPr id="49" name="TextBox 48"/>
          <p:cNvSpPr txBox="1">
            <a:spLocks/>
          </p:cNvSpPr>
          <p:nvPr/>
        </p:nvSpPr>
        <p:spPr>
          <a:xfrm>
            <a:off x="608655"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19</a:t>
            </a:r>
          </a:p>
        </p:txBody>
      </p:sp>
      <p:sp>
        <p:nvSpPr>
          <p:cNvPr id="50" name="TextBox 49"/>
          <p:cNvSpPr txBox="1">
            <a:spLocks/>
          </p:cNvSpPr>
          <p:nvPr/>
        </p:nvSpPr>
        <p:spPr>
          <a:xfrm>
            <a:off x="1038225"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18</a:t>
            </a:r>
          </a:p>
        </p:txBody>
      </p:sp>
      <p:sp>
        <p:nvSpPr>
          <p:cNvPr id="51" name="TextBox 50"/>
          <p:cNvSpPr txBox="1">
            <a:spLocks/>
          </p:cNvSpPr>
          <p:nvPr/>
        </p:nvSpPr>
        <p:spPr>
          <a:xfrm>
            <a:off x="594232"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a:solidFill>
                  <a:prstClr val="white"/>
                </a:solidFill>
                <a:latin typeface="Calibri"/>
                <a:ea typeface="+mn-ea"/>
              </a:rPr>
              <a:t>1</a:t>
            </a:r>
            <a:r>
              <a:rPr lang="en-GB" sz="1200" b="1" dirty="0" smtClean="0">
                <a:solidFill>
                  <a:prstClr val="white"/>
                </a:solidFill>
                <a:latin typeface="Calibri"/>
                <a:ea typeface="+mn-ea"/>
              </a:rPr>
              <a:t>7</a:t>
            </a:r>
          </a:p>
        </p:txBody>
      </p:sp>
      <p:sp>
        <p:nvSpPr>
          <p:cNvPr id="52" name="TextBox 51"/>
          <p:cNvSpPr txBox="1">
            <a:spLocks/>
          </p:cNvSpPr>
          <p:nvPr/>
        </p:nvSpPr>
        <p:spPr>
          <a:xfrm>
            <a:off x="1043648"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15</a:t>
            </a:r>
          </a:p>
        </p:txBody>
      </p:sp>
      <p:sp>
        <p:nvSpPr>
          <p:cNvPr id="53" name="TextBox 52"/>
          <p:cNvSpPr txBox="1">
            <a:spLocks/>
          </p:cNvSpPr>
          <p:nvPr/>
        </p:nvSpPr>
        <p:spPr>
          <a:xfrm>
            <a:off x="589744"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12</a:t>
            </a:r>
          </a:p>
        </p:txBody>
      </p:sp>
      <p:sp>
        <p:nvSpPr>
          <p:cNvPr id="54" name="TextBox 53"/>
          <p:cNvSpPr txBox="1">
            <a:spLocks/>
          </p:cNvSpPr>
          <p:nvPr/>
        </p:nvSpPr>
        <p:spPr>
          <a:xfrm>
            <a:off x="1043648"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8</a:t>
            </a:r>
          </a:p>
        </p:txBody>
      </p:sp>
      <p:sp>
        <p:nvSpPr>
          <p:cNvPr id="55" name="TextBox 54"/>
          <p:cNvSpPr txBox="1">
            <a:spLocks/>
          </p:cNvSpPr>
          <p:nvPr/>
        </p:nvSpPr>
        <p:spPr>
          <a:xfrm>
            <a:off x="593648"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7</a:t>
            </a:r>
          </a:p>
        </p:txBody>
      </p:sp>
      <p:sp>
        <p:nvSpPr>
          <p:cNvPr id="56" name="TextBox 55"/>
          <p:cNvSpPr txBox="1">
            <a:spLocks/>
          </p:cNvSpPr>
          <p:nvPr/>
        </p:nvSpPr>
        <p:spPr>
          <a:xfrm>
            <a:off x="1043648"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21</a:t>
            </a:r>
          </a:p>
        </p:txBody>
      </p:sp>
      <p:sp>
        <p:nvSpPr>
          <p:cNvPr id="57" name="TextBox 56"/>
          <p:cNvSpPr txBox="1">
            <a:spLocks/>
          </p:cNvSpPr>
          <p:nvPr/>
        </p:nvSpPr>
        <p:spPr>
          <a:xfrm>
            <a:off x="608655" y="5949320"/>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25</a:t>
            </a:r>
          </a:p>
        </p:txBody>
      </p:sp>
      <p:sp>
        <p:nvSpPr>
          <p:cNvPr id="58" name="TextBox 57"/>
          <p:cNvSpPr txBox="1">
            <a:spLocks/>
          </p:cNvSpPr>
          <p:nvPr/>
        </p:nvSpPr>
        <p:spPr>
          <a:xfrm>
            <a:off x="2339792"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15</a:t>
            </a:r>
          </a:p>
        </p:txBody>
      </p:sp>
      <p:sp>
        <p:nvSpPr>
          <p:cNvPr id="59" name="TextBox 58"/>
          <p:cNvSpPr txBox="1">
            <a:spLocks/>
          </p:cNvSpPr>
          <p:nvPr/>
        </p:nvSpPr>
        <p:spPr>
          <a:xfrm>
            <a:off x="1907744"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12</a:t>
            </a:r>
          </a:p>
        </p:txBody>
      </p:sp>
      <p:sp>
        <p:nvSpPr>
          <p:cNvPr id="60" name="TextBox 59"/>
          <p:cNvSpPr txBox="1">
            <a:spLocks/>
          </p:cNvSpPr>
          <p:nvPr/>
        </p:nvSpPr>
        <p:spPr>
          <a:xfrm>
            <a:off x="2339792"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11</a:t>
            </a:r>
          </a:p>
        </p:txBody>
      </p:sp>
      <p:sp>
        <p:nvSpPr>
          <p:cNvPr id="61" name="TextBox 60"/>
          <p:cNvSpPr txBox="1">
            <a:spLocks/>
          </p:cNvSpPr>
          <p:nvPr/>
        </p:nvSpPr>
        <p:spPr>
          <a:xfrm>
            <a:off x="1907744"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9</a:t>
            </a:r>
          </a:p>
        </p:txBody>
      </p:sp>
      <p:sp>
        <p:nvSpPr>
          <p:cNvPr id="62" name="TextBox 61"/>
          <p:cNvSpPr txBox="1">
            <a:spLocks/>
          </p:cNvSpPr>
          <p:nvPr/>
        </p:nvSpPr>
        <p:spPr>
          <a:xfrm>
            <a:off x="2337274" y="422108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7</a:t>
            </a:r>
          </a:p>
        </p:txBody>
      </p:sp>
      <p:sp>
        <p:nvSpPr>
          <p:cNvPr id="63" name="TextBox 62"/>
          <p:cNvSpPr txBox="1">
            <a:spLocks/>
          </p:cNvSpPr>
          <p:nvPr/>
        </p:nvSpPr>
        <p:spPr>
          <a:xfrm>
            <a:off x="1907704"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a:t>
            </a:r>
          </a:p>
        </p:txBody>
      </p:sp>
      <p:sp>
        <p:nvSpPr>
          <p:cNvPr id="64" name="TextBox 63"/>
          <p:cNvSpPr txBox="1">
            <a:spLocks/>
          </p:cNvSpPr>
          <p:nvPr/>
        </p:nvSpPr>
        <p:spPr>
          <a:xfrm>
            <a:off x="1907744"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25</a:t>
            </a:r>
          </a:p>
        </p:txBody>
      </p:sp>
      <p:sp>
        <p:nvSpPr>
          <p:cNvPr id="65" name="TextBox 64"/>
          <p:cNvSpPr txBox="1">
            <a:spLocks/>
          </p:cNvSpPr>
          <p:nvPr/>
        </p:nvSpPr>
        <p:spPr>
          <a:xfrm>
            <a:off x="3347864"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6</a:t>
            </a:r>
          </a:p>
        </p:txBody>
      </p:sp>
      <p:sp>
        <p:nvSpPr>
          <p:cNvPr id="66" name="TextBox 65"/>
          <p:cNvSpPr txBox="1">
            <a:spLocks/>
          </p:cNvSpPr>
          <p:nvPr/>
        </p:nvSpPr>
        <p:spPr>
          <a:xfrm>
            <a:off x="3779952"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4</a:t>
            </a:r>
          </a:p>
        </p:txBody>
      </p:sp>
      <p:sp>
        <p:nvSpPr>
          <p:cNvPr id="67" name="TextBox 66"/>
          <p:cNvSpPr txBox="1">
            <a:spLocks/>
          </p:cNvSpPr>
          <p:nvPr/>
        </p:nvSpPr>
        <p:spPr>
          <a:xfrm>
            <a:off x="3359227"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a:t>
            </a:r>
          </a:p>
        </p:txBody>
      </p:sp>
      <p:sp>
        <p:nvSpPr>
          <p:cNvPr id="68" name="TextBox 67"/>
          <p:cNvSpPr txBox="1">
            <a:spLocks/>
          </p:cNvSpPr>
          <p:nvPr/>
        </p:nvSpPr>
        <p:spPr>
          <a:xfrm>
            <a:off x="3779912"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21</a:t>
            </a:r>
          </a:p>
        </p:txBody>
      </p:sp>
      <p:sp>
        <p:nvSpPr>
          <p:cNvPr id="69" name="TextBox 68"/>
          <p:cNvSpPr txBox="1">
            <a:spLocks/>
          </p:cNvSpPr>
          <p:nvPr/>
        </p:nvSpPr>
        <p:spPr>
          <a:xfrm>
            <a:off x="3347864"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24</a:t>
            </a:r>
          </a:p>
        </p:txBody>
      </p:sp>
      <p:sp>
        <p:nvSpPr>
          <p:cNvPr id="70" name="TextBox 69"/>
          <p:cNvSpPr txBox="1">
            <a:spLocks/>
          </p:cNvSpPr>
          <p:nvPr/>
        </p:nvSpPr>
        <p:spPr>
          <a:xfrm>
            <a:off x="3779912"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27</a:t>
            </a:r>
          </a:p>
        </p:txBody>
      </p:sp>
      <p:sp>
        <p:nvSpPr>
          <p:cNvPr id="71" name="TextBox 70"/>
          <p:cNvSpPr txBox="1">
            <a:spLocks/>
          </p:cNvSpPr>
          <p:nvPr/>
        </p:nvSpPr>
        <p:spPr>
          <a:xfrm>
            <a:off x="5148064"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18</a:t>
            </a:r>
          </a:p>
        </p:txBody>
      </p:sp>
      <p:sp>
        <p:nvSpPr>
          <p:cNvPr id="72" name="TextBox 71"/>
          <p:cNvSpPr txBox="1">
            <a:spLocks/>
          </p:cNvSpPr>
          <p:nvPr/>
        </p:nvSpPr>
        <p:spPr>
          <a:xfrm>
            <a:off x="4716016"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13</a:t>
            </a:r>
          </a:p>
        </p:txBody>
      </p:sp>
      <p:sp>
        <p:nvSpPr>
          <p:cNvPr id="73" name="TextBox 72"/>
          <p:cNvSpPr txBox="1">
            <a:spLocks/>
          </p:cNvSpPr>
          <p:nvPr/>
        </p:nvSpPr>
        <p:spPr>
          <a:xfrm>
            <a:off x="5148104"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7</a:t>
            </a:r>
          </a:p>
        </p:txBody>
      </p:sp>
      <p:sp>
        <p:nvSpPr>
          <p:cNvPr id="74" name="TextBox 73"/>
          <p:cNvSpPr txBox="1">
            <a:spLocks/>
          </p:cNvSpPr>
          <p:nvPr/>
        </p:nvSpPr>
        <p:spPr>
          <a:xfrm>
            <a:off x="4716016" y="422108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5</a:t>
            </a:r>
          </a:p>
        </p:txBody>
      </p:sp>
      <p:sp>
        <p:nvSpPr>
          <p:cNvPr id="75" name="TextBox 74"/>
          <p:cNvSpPr txBox="1">
            <a:spLocks/>
          </p:cNvSpPr>
          <p:nvPr/>
        </p:nvSpPr>
        <p:spPr>
          <a:xfrm>
            <a:off x="4716016"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21</a:t>
            </a:r>
          </a:p>
        </p:txBody>
      </p:sp>
      <p:sp>
        <p:nvSpPr>
          <p:cNvPr id="76" name="TextBox 75"/>
          <p:cNvSpPr txBox="1">
            <a:spLocks/>
          </p:cNvSpPr>
          <p:nvPr/>
        </p:nvSpPr>
        <p:spPr>
          <a:xfrm>
            <a:off x="5148064"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26</a:t>
            </a:r>
          </a:p>
        </p:txBody>
      </p:sp>
      <p:sp>
        <p:nvSpPr>
          <p:cNvPr id="77" name="TextBox 76"/>
          <p:cNvSpPr txBox="1">
            <a:spLocks/>
          </p:cNvSpPr>
          <p:nvPr/>
        </p:nvSpPr>
        <p:spPr>
          <a:xfrm>
            <a:off x="6588264"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20</a:t>
            </a:r>
          </a:p>
        </p:txBody>
      </p:sp>
      <p:sp>
        <p:nvSpPr>
          <p:cNvPr id="78" name="TextBox 77"/>
          <p:cNvSpPr txBox="1">
            <a:spLocks/>
          </p:cNvSpPr>
          <p:nvPr/>
        </p:nvSpPr>
        <p:spPr>
          <a:xfrm>
            <a:off x="6156176"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19</a:t>
            </a:r>
          </a:p>
        </p:txBody>
      </p:sp>
      <p:sp>
        <p:nvSpPr>
          <p:cNvPr id="79" name="TextBox 78"/>
          <p:cNvSpPr txBox="1">
            <a:spLocks/>
          </p:cNvSpPr>
          <p:nvPr/>
        </p:nvSpPr>
        <p:spPr>
          <a:xfrm>
            <a:off x="6588264"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a:solidFill>
                  <a:prstClr val="white"/>
                </a:solidFill>
                <a:latin typeface="Calibri"/>
                <a:ea typeface="+mn-ea"/>
              </a:rPr>
              <a:t>1</a:t>
            </a:r>
            <a:r>
              <a:rPr lang="en-GB" sz="1200" b="1" dirty="0" smtClean="0">
                <a:solidFill>
                  <a:prstClr val="white"/>
                </a:solidFill>
                <a:latin typeface="Calibri"/>
                <a:ea typeface="+mn-ea"/>
              </a:rPr>
              <a:t>7</a:t>
            </a:r>
          </a:p>
        </p:txBody>
      </p:sp>
      <p:sp>
        <p:nvSpPr>
          <p:cNvPr id="80" name="TextBox 79"/>
          <p:cNvSpPr txBox="1">
            <a:spLocks/>
          </p:cNvSpPr>
          <p:nvPr/>
        </p:nvSpPr>
        <p:spPr>
          <a:xfrm>
            <a:off x="6156216"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16</a:t>
            </a:r>
          </a:p>
        </p:txBody>
      </p:sp>
      <p:sp>
        <p:nvSpPr>
          <p:cNvPr id="81" name="TextBox 80"/>
          <p:cNvSpPr txBox="1">
            <a:spLocks/>
          </p:cNvSpPr>
          <p:nvPr/>
        </p:nvSpPr>
        <p:spPr>
          <a:xfrm>
            <a:off x="6588264"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12</a:t>
            </a:r>
          </a:p>
        </p:txBody>
      </p:sp>
      <p:sp>
        <p:nvSpPr>
          <p:cNvPr id="82" name="TextBox 81"/>
          <p:cNvSpPr txBox="1">
            <a:spLocks/>
          </p:cNvSpPr>
          <p:nvPr/>
        </p:nvSpPr>
        <p:spPr>
          <a:xfrm>
            <a:off x="6156216"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5</a:t>
            </a:r>
          </a:p>
        </p:txBody>
      </p:sp>
      <p:sp>
        <p:nvSpPr>
          <p:cNvPr id="83" name="TextBox 82"/>
          <p:cNvSpPr txBox="1">
            <a:spLocks/>
          </p:cNvSpPr>
          <p:nvPr/>
        </p:nvSpPr>
        <p:spPr>
          <a:xfrm>
            <a:off x="6588224" y="422108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3</a:t>
            </a:r>
          </a:p>
        </p:txBody>
      </p:sp>
      <p:sp>
        <p:nvSpPr>
          <p:cNvPr id="84" name="TextBox 83"/>
          <p:cNvSpPr txBox="1">
            <a:spLocks/>
          </p:cNvSpPr>
          <p:nvPr/>
        </p:nvSpPr>
        <p:spPr>
          <a:xfrm>
            <a:off x="6156176" y="422112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a:t>
            </a:r>
          </a:p>
        </p:txBody>
      </p:sp>
      <p:sp>
        <p:nvSpPr>
          <p:cNvPr id="85" name="TextBox 84"/>
          <p:cNvSpPr txBox="1">
            <a:spLocks/>
          </p:cNvSpPr>
          <p:nvPr/>
        </p:nvSpPr>
        <p:spPr>
          <a:xfrm>
            <a:off x="6156176" y="5949320"/>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21</a:t>
            </a:r>
          </a:p>
        </p:txBody>
      </p:sp>
      <p:sp>
        <p:nvSpPr>
          <p:cNvPr id="86" name="TextBox 85"/>
          <p:cNvSpPr txBox="1">
            <a:spLocks/>
          </p:cNvSpPr>
          <p:nvPr/>
        </p:nvSpPr>
        <p:spPr>
          <a:xfrm>
            <a:off x="7884408"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20</a:t>
            </a:r>
          </a:p>
        </p:txBody>
      </p:sp>
      <p:sp>
        <p:nvSpPr>
          <p:cNvPr id="87" name="TextBox 86"/>
          <p:cNvSpPr txBox="1">
            <a:spLocks/>
          </p:cNvSpPr>
          <p:nvPr/>
        </p:nvSpPr>
        <p:spPr>
          <a:xfrm>
            <a:off x="7452360" y="5085224"/>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19</a:t>
            </a:r>
          </a:p>
        </p:txBody>
      </p:sp>
      <p:sp>
        <p:nvSpPr>
          <p:cNvPr id="88" name="TextBox 87"/>
          <p:cNvSpPr txBox="1">
            <a:spLocks/>
          </p:cNvSpPr>
          <p:nvPr/>
        </p:nvSpPr>
        <p:spPr>
          <a:xfrm>
            <a:off x="7884408"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a:solidFill>
                  <a:prstClr val="white"/>
                </a:solidFill>
                <a:latin typeface="Calibri"/>
                <a:ea typeface="+mn-ea"/>
              </a:rPr>
              <a:t>1</a:t>
            </a:r>
            <a:r>
              <a:rPr lang="en-GB" sz="1200" b="1" dirty="0" smtClean="0">
                <a:solidFill>
                  <a:prstClr val="white"/>
                </a:solidFill>
                <a:latin typeface="Calibri"/>
                <a:ea typeface="+mn-ea"/>
              </a:rPr>
              <a:t>7</a:t>
            </a:r>
          </a:p>
        </p:txBody>
      </p:sp>
      <p:sp>
        <p:nvSpPr>
          <p:cNvPr id="89" name="TextBox 88"/>
          <p:cNvSpPr txBox="1">
            <a:spLocks/>
          </p:cNvSpPr>
          <p:nvPr/>
        </p:nvSpPr>
        <p:spPr>
          <a:xfrm>
            <a:off x="7452360" y="4653176"/>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16</a:t>
            </a:r>
          </a:p>
        </p:txBody>
      </p:sp>
      <p:sp>
        <p:nvSpPr>
          <p:cNvPr id="90" name="TextBox 89"/>
          <p:cNvSpPr txBox="1">
            <a:spLocks/>
          </p:cNvSpPr>
          <p:nvPr/>
        </p:nvSpPr>
        <p:spPr>
          <a:xfrm>
            <a:off x="7884408" y="422108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12</a:t>
            </a:r>
          </a:p>
        </p:txBody>
      </p:sp>
      <p:sp>
        <p:nvSpPr>
          <p:cNvPr id="91" name="TextBox 90"/>
          <p:cNvSpPr txBox="1">
            <a:spLocks/>
          </p:cNvSpPr>
          <p:nvPr/>
        </p:nvSpPr>
        <p:spPr>
          <a:xfrm>
            <a:off x="7452320" y="4221088"/>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3</a:t>
            </a:r>
          </a:p>
        </p:txBody>
      </p:sp>
      <p:sp>
        <p:nvSpPr>
          <p:cNvPr id="92" name="TextBox 91"/>
          <p:cNvSpPr txBox="1">
            <a:spLocks/>
          </p:cNvSpPr>
          <p:nvPr/>
        </p:nvSpPr>
        <p:spPr>
          <a:xfrm>
            <a:off x="7452360" y="5517272"/>
            <a:ext cx="360000" cy="360000"/>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200" b="1" dirty="0" smtClean="0">
                <a:solidFill>
                  <a:prstClr val="white"/>
                </a:solidFill>
                <a:latin typeface="Calibri"/>
                <a:ea typeface="+mn-ea"/>
              </a:rPr>
              <a:t>21</a:t>
            </a:r>
          </a:p>
        </p:txBody>
      </p:sp>
      <p:cxnSp>
        <p:nvCxnSpPr>
          <p:cNvPr id="93" name="Straight Connector 92"/>
          <p:cNvCxnSpPr/>
          <p:nvPr/>
        </p:nvCxnSpPr>
        <p:spPr>
          <a:xfrm>
            <a:off x="4428000" y="2391256"/>
            <a:ext cx="277199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1691680" y="2390400"/>
            <a:ext cx="2736304" cy="8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592" name="Straight Connector 67591"/>
          <p:cNvCxnSpPr/>
          <p:nvPr/>
        </p:nvCxnSpPr>
        <p:spPr>
          <a:xfrm>
            <a:off x="990000" y="3284984"/>
            <a:ext cx="1332000" cy="16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779952" y="3284128"/>
            <a:ext cx="1368112" cy="25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516216" y="3284128"/>
            <a:ext cx="1368152" cy="25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600" name="Straight Connector 67599"/>
          <p:cNvCxnSpPr/>
          <p:nvPr/>
        </p:nvCxnSpPr>
        <p:spPr>
          <a:xfrm>
            <a:off x="773648" y="4149080"/>
            <a:ext cx="45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087744" y="4149080"/>
            <a:ext cx="42953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545936" y="4149080"/>
            <a:ext cx="4139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914088" y="4149080"/>
            <a:ext cx="4139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354248" y="4149080"/>
            <a:ext cx="41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650392" y="4149080"/>
            <a:ext cx="4140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59999" y="2375302"/>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0.333</a:t>
            </a:r>
            <a:endParaRPr lang="en-GB" sz="1100" dirty="0">
              <a:solidFill>
                <a:prstClr val="white"/>
              </a:solidFill>
              <a:latin typeface="Calibri"/>
              <a:ea typeface="+mn-ea"/>
            </a:endParaRPr>
          </a:p>
        </p:txBody>
      </p:sp>
      <p:sp>
        <p:nvSpPr>
          <p:cNvPr id="174" name="TextBox 173"/>
          <p:cNvSpPr txBox="1"/>
          <p:nvPr/>
        </p:nvSpPr>
        <p:spPr>
          <a:xfrm>
            <a:off x="3132000" y="2375302"/>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0.333</a:t>
            </a:r>
            <a:endParaRPr lang="en-GB" sz="1100" dirty="0">
              <a:solidFill>
                <a:prstClr val="white"/>
              </a:solidFill>
              <a:latin typeface="Calibri"/>
              <a:ea typeface="+mn-ea"/>
            </a:endParaRPr>
          </a:p>
        </p:txBody>
      </p:sp>
      <p:sp>
        <p:nvSpPr>
          <p:cNvPr id="175" name="TextBox 174"/>
          <p:cNvSpPr txBox="1"/>
          <p:nvPr/>
        </p:nvSpPr>
        <p:spPr>
          <a:xfrm>
            <a:off x="5939824" y="2375302"/>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0.333</a:t>
            </a:r>
            <a:endParaRPr lang="en-GB" sz="1100" dirty="0">
              <a:solidFill>
                <a:prstClr val="white"/>
              </a:solidFill>
              <a:latin typeface="Calibri"/>
              <a:ea typeface="+mn-ea"/>
            </a:endParaRPr>
          </a:p>
        </p:txBody>
      </p:sp>
      <p:sp>
        <p:nvSpPr>
          <p:cNvPr id="176" name="TextBox 175"/>
          <p:cNvSpPr txBox="1"/>
          <p:nvPr/>
        </p:nvSpPr>
        <p:spPr>
          <a:xfrm>
            <a:off x="395208"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sp>
        <p:nvSpPr>
          <p:cNvPr id="177" name="TextBox 176"/>
          <p:cNvSpPr txBox="1"/>
          <p:nvPr/>
        </p:nvSpPr>
        <p:spPr>
          <a:xfrm>
            <a:off x="2411760"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sp>
        <p:nvSpPr>
          <p:cNvPr id="178" name="TextBox 177"/>
          <p:cNvSpPr txBox="1"/>
          <p:nvPr/>
        </p:nvSpPr>
        <p:spPr>
          <a:xfrm>
            <a:off x="3131840"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sp>
        <p:nvSpPr>
          <p:cNvPr id="179" name="TextBox 178"/>
          <p:cNvSpPr txBox="1"/>
          <p:nvPr/>
        </p:nvSpPr>
        <p:spPr>
          <a:xfrm>
            <a:off x="5219744"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sp>
        <p:nvSpPr>
          <p:cNvPr id="180" name="TextBox 179"/>
          <p:cNvSpPr txBox="1"/>
          <p:nvPr/>
        </p:nvSpPr>
        <p:spPr>
          <a:xfrm>
            <a:off x="5939824"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sp>
        <p:nvSpPr>
          <p:cNvPr id="181" name="TextBox 180"/>
          <p:cNvSpPr txBox="1"/>
          <p:nvPr/>
        </p:nvSpPr>
        <p:spPr>
          <a:xfrm>
            <a:off x="7956048" y="3212976"/>
            <a:ext cx="720408" cy="261610"/>
          </a:xfrm>
          <a:prstGeom prst="rect">
            <a:avLst/>
          </a:prstGeom>
          <a:noFill/>
        </p:spPr>
        <p:txBody>
          <a:bodyPr wrap="square" rtlCol="0">
            <a:spAutoFit/>
          </a:bodyPr>
          <a:lstStyle/>
          <a:p>
            <a:pPr defTabSz="914400" fontAlgn="auto">
              <a:spcBef>
                <a:spcPts val="0"/>
              </a:spcBef>
              <a:spcAft>
                <a:spcPts val="0"/>
              </a:spcAft>
            </a:pPr>
            <a:r>
              <a:rPr lang="en-GB" sz="1100" dirty="0" smtClean="0">
                <a:solidFill>
                  <a:prstClr val="white"/>
                </a:solidFill>
                <a:latin typeface="Calibri"/>
                <a:ea typeface="+mn-ea"/>
              </a:rPr>
              <a:t>0.166</a:t>
            </a:r>
            <a:endParaRPr lang="en-GB" sz="1100" dirty="0">
              <a:solidFill>
                <a:prstClr val="white"/>
              </a:solidFill>
              <a:latin typeface="Calibri"/>
              <a:ea typeface="+mn-ea"/>
            </a:endParaRPr>
          </a:p>
        </p:txBody>
      </p:sp>
      <p:grpSp>
        <p:nvGrpSpPr>
          <p:cNvPr id="6" name="Group 5"/>
          <p:cNvGrpSpPr/>
          <p:nvPr/>
        </p:nvGrpSpPr>
        <p:grpSpPr>
          <a:xfrm>
            <a:off x="3924256" y="5805264"/>
            <a:ext cx="1511840" cy="432048"/>
            <a:chOff x="3204176" y="5697272"/>
            <a:chExt cx="1511840" cy="432048"/>
          </a:xfrm>
        </p:grpSpPr>
        <p:sp>
          <p:nvSpPr>
            <p:cNvPr id="2" name="TextBox 1"/>
            <p:cNvSpPr txBox="1"/>
            <p:nvPr/>
          </p:nvSpPr>
          <p:spPr>
            <a:xfrm>
              <a:off x="3492204" y="5757228"/>
              <a:ext cx="1223812" cy="253916"/>
            </a:xfrm>
            <a:prstGeom prst="rect">
              <a:avLst/>
            </a:prstGeom>
            <a:noFill/>
          </p:spPr>
          <p:txBody>
            <a:bodyPr wrap="square" rtlCol="0">
              <a:spAutoFit/>
            </a:bodyPr>
            <a:lstStyle/>
            <a:p>
              <a:pPr defTabSz="914400" fontAlgn="auto">
                <a:spcBef>
                  <a:spcPts val="0"/>
                </a:spcBef>
                <a:spcAft>
                  <a:spcPts val="0"/>
                </a:spcAft>
              </a:pPr>
              <a:r>
                <a:rPr lang="en-GB" sz="1050" dirty="0" smtClean="0">
                  <a:solidFill>
                    <a:prstClr val="black"/>
                  </a:solidFill>
                  <a:latin typeface="Calibri"/>
                  <a:ea typeface="+mn-ea"/>
                </a:rPr>
                <a:t>Indicator</a:t>
              </a:r>
              <a:endParaRPr lang="en-GB" sz="1050" dirty="0">
                <a:solidFill>
                  <a:prstClr val="black"/>
                </a:solidFill>
                <a:latin typeface="Calibri"/>
                <a:ea typeface="+mn-ea"/>
              </a:endParaRPr>
            </a:p>
          </p:txBody>
        </p:sp>
        <p:grpSp>
          <p:nvGrpSpPr>
            <p:cNvPr id="5" name="Group 4"/>
            <p:cNvGrpSpPr/>
            <p:nvPr/>
          </p:nvGrpSpPr>
          <p:grpSpPr>
            <a:xfrm>
              <a:off x="3204176" y="5697272"/>
              <a:ext cx="1007784" cy="432048"/>
              <a:chOff x="3204176" y="5697272"/>
              <a:chExt cx="1007784" cy="432048"/>
            </a:xfrm>
          </p:grpSpPr>
          <p:sp>
            <p:nvSpPr>
              <p:cNvPr id="100" name="TextBox 99"/>
              <p:cNvSpPr txBox="1">
                <a:spLocks/>
              </p:cNvSpPr>
              <p:nvPr/>
            </p:nvSpPr>
            <p:spPr>
              <a:xfrm>
                <a:off x="3275856" y="5767372"/>
                <a:ext cx="252372" cy="253916"/>
              </a:xfrm>
              <a:prstGeom prst="rect">
                <a:avLst/>
              </a:prstGeom>
              <a:solidFill>
                <a:schemeClr val="accent1"/>
              </a:solidFill>
              <a:ln w="19050">
                <a:solidFill>
                  <a:schemeClr val="bg1"/>
                </a:solidFill>
              </a:ln>
            </p:spPr>
            <p:txBody>
              <a:bodyPr wrap="square" rtlCol="0" anchor="ctr" anchorCtr="0">
                <a:spAutoFit/>
              </a:bodyPr>
              <a:lstStyle/>
              <a:p>
                <a:pPr algn="ctr" defTabSz="914400" fontAlgn="auto">
                  <a:spcBef>
                    <a:spcPts val="0"/>
                  </a:spcBef>
                  <a:spcAft>
                    <a:spcPts val="0"/>
                  </a:spcAft>
                </a:pPr>
                <a:r>
                  <a:rPr lang="en-GB" sz="1050" b="1" dirty="0" smtClean="0">
                    <a:solidFill>
                      <a:prstClr val="white"/>
                    </a:solidFill>
                    <a:latin typeface="Calibri"/>
                    <a:ea typeface="+mn-ea"/>
                  </a:rPr>
                  <a:t>1</a:t>
                </a:r>
              </a:p>
            </p:txBody>
          </p:sp>
          <p:sp>
            <p:nvSpPr>
              <p:cNvPr id="3" name="Rectangle 2"/>
              <p:cNvSpPr/>
              <p:nvPr/>
            </p:nvSpPr>
            <p:spPr>
              <a:xfrm>
                <a:off x="3204176" y="5697272"/>
                <a:ext cx="1007784" cy="4320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endParaRPr>
              </a:p>
            </p:txBody>
          </p:sp>
        </p:grpSp>
      </p:grpSp>
    </p:spTree>
    <p:extLst>
      <p:ext uri="{BB962C8B-B14F-4D97-AF65-F5344CB8AC3E}">
        <p14:creationId xmlns:p14="http://schemas.microsoft.com/office/powerpoint/2010/main" val="3035735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0" y="333375"/>
            <a:ext cx="8596313" cy="1143000"/>
          </a:xfrm>
        </p:spPr>
        <p:txBody>
          <a:bodyPr vert="horz" lIns="91440" tIns="45720" rIns="91440" bIns="45720" rtlCol="0" anchor="ctr">
            <a:normAutofit fontScale="90000"/>
          </a:bodyPr>
          <a:lstStyle/>
          <a:p>
            <a:r>
              <a:rPr lang="en-GB" sz="4000" b="1" smtClean="0">
                <a:solidFill>
                  <a:schemeClr val="accent2"/>
                </a:solidFill>
              </a:rPr>
              <a:t/>
            </a:r>
            <a:br>
              <a:rPr lang="en-GB" sz="4000" b="1" smtClean="0">
                <a:solidFill>
                  <a:schemeClr val="accent2"/>
                </a:solidFill>
              </a:rPr>
            </a:br>
            <a:r>
              <a:rPr lang="en-GB" sz="4000" b="1" smtClean="0">
                <a:solidFill>
                  <a:schemeClr val="accent2"/>
                </a:solidFill>
              </a:rPr>
              <a:t>LUF1 </a:t>
            </a:r>
            <a:r>
              <a:rPr lang="en-GB" sz="4000" b="1" dirty="0" smtClean="0">
                <a:solidFill>
                  <a:schemeClr val="accent2"/>
                </a:solidFill>
              </a:rPr>
              <a:t>– Provision of work</a:t>
            </a:r>
            <a:endParaRPr lang="en-GB" sz="4000" b="1" dirty="0">
              <a:solidFill>
                <a:schemeClr val="accent2"/>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77" t="15161" r="31212" b="32789"/>
          <a:stretch/>
        </p:blipFill>
        <p:spPr bwMode="auto">
          <a:xfrm>
            <a:off x="323527" y="1484784"/>
            <a:ext cx="554584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53" t="69132" r="49996" b="7800"/>
          <a:stretch/>
        </p:blipFill>
        <p:spPr bwMode="auto">
          <a:xfrm>
            <a:off x="5869374" y="1484784"/>
            <a:ext cx="3019983" cy="266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342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O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ESPON Presentation</Template>
  <TotalTime>545</TotalTime>
  <Words>661</Words>
  <Application>Microsoft Office PowerPoint</Application>
  <PresentationFormat>Presentación en pantalla (4:3)</PresentationFormat>
  <Paragraphs>122</Paragraphs>
  <Slides>11</Slides>
  <Notes>1</Notes>
  <HiddenSlides>0</HiddenSlides>
  <MMClips>0</MMClips>
  <ScaleCrop>false</ScaleCrop>
  <HeadingPairs>
    <vt:vector size="4" baseType="variant">
      <vt:variant>
        <vt:lpstr>Tema</vt:lpstr>
      </vt:variant>
      <vt:variant>
        <vt:i4>3</vt:i4>
      </vt:variant>
      <vt:variant>
        <vt:lpstr>Títulos de diapositiva</vt:lpstr>
      </vt:variant>
      <vt:variant>
        <vt:i4>11</vt:i4>
      </vt:variant>
    </vt:vector>
  </HeadingPairs>
  <TitlesOfParts>
    <vt:vector size="14" baseType="lpstr">
      <vt:lpstr>ESPON Presentation</vt:lpstr>
      <vt:lpstr>Kontortema</vt:lpstr>
      <vt:lpstr>1_Kontortema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The LUFs method: aggregation scheme</vt:lpstr>
      <vt:lpstr> LUF1 – Provision of work</vt:lpstr>
      <vt:lpstr> LUF3 – Provision of food and bioenergy</vt:lpstr>
      <vt:lpstr>Presentación de PowerPoint</vt:lpstr>
    </vt:vector>
  </TitlesOfParts>
  <Company>UAB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renovi</dc:creator>
  <cp:lastModifiedBy>renovi</cp:lastModifiedBy>
  <cp:revision>18</cp:revision>
  <dcterms:created xsi:type="dcterms:W3CDTF">2011-11-27T19:16:06Z</dcterms:created>
  <dcterms:modified xsi:type="dcterms:W3CDTF">2011-11-30T11:49:01Z</dcterms:modified>
</cp:coreProperties>
</file>