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handoutMasterIdLst>
    <p:handoutMasterId r:id="rId26"/>
  </p:handoutMasterIdLst>
  <p:sldIdLst>
    <p:sldId id="257" r:id="rId2"/>
    <p:sldId id="276" r:id="rId3"/>
    <p:sldId id="277" r:id="rId4"/>
    <p:sldId id="278" r:id="rId5"/>
    <p:sldId id="299" r:id="rId6"/>
    <p:sldId id="304" r:id="rId7"/>
    <p:sldId id="303" r:id="rId8"/>
    <p:sldId id="280" r:id="rId9"/>
    <p:sldId id="282" r:id="rId10"/>
    <p:sldId id="305" r:id="rId11"/>
    <p:sldId id="295" r:id="rId12"/>
    <p:sldId id="307" r:id="rId13"/>
    <p:sldId id="281" r:id="rId14"/>
    <p:sldId id="294" r:id="rId15"/>
    <p:sldId id="308" r:id="rId16"/>
    <p:sldId id="309" r:id="rId17"/>
    <p:sldId id="311" r:id="rId18"/>
    <p:sldId id="287" r:id="rId19"/>
    <p:sldId id="288" r:id="rId20"/>
    <p:sldId id="289" r:id="rId21"/>
    <p:sldId id="290" r:id="rId22"/>
    <p:sldId id="291" r:id="rId23"/>
    <p:sldId id="312" r:id="rId24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4" autoAdjust="0"/>
    <p:restoredTop sz="93701" autoAdjust="0"/>
  </p:normalViewPr>
  <p:slideViewPr>
    <p:cSldViewPr>
      <p:cViewPr>
        <p:scale>
          <a:sx n="100" d="100"/>
          <a:sy n="100" d="100"/>
        </p:scale>
        <p:origin x="-162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43E7B-F73E-4076-9DC6-BCB6AED2334C}" type="datetimeFigureOut">
              <a:rPr lang="en-GB" smtClean="0"/>
              <a:pPr/>
              <a:t>07/06/2012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E4954-FC5A-43F3-92C2-7A768F6BDD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12262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726A985-3D5D-40E5-8925-E5150DDBCA49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77923B4-DD9B-41ED-BF15-CC14D44871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74329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14130-2F43-4877-BE85-3EDEF61ACA88}" type="datetimeFigureOut">
              <a:rPr lang="en-US"/>
              <a:pPr>
                <a:defRPr/>
              </a:pPr>
              <a:t>6/7/2012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EBCC8-B467-48A7-A9C4-855B7C8F3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1BECC-AF9E-43A1-A2DF-A67689EA7DAF}" type="datetimeFigureOut">
              <a:rPr lang="en-US"/>
              <a:pPr>
                <a:defRPr/>
              </a:pPr>
              <a:t>6/7/2012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ECC43-F1F4-4831-A211-1558139EF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949EC-E3A9-4AE8-BD52-B470FF66253C}" type="datetimeFigureOut">
              <a:rPr lang="en-US"/>
              <a:pPr>
                <a:defRPr/>
              </a:pPr>
              <a:t>6/7/2012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BAA66-4223-4F3B-AB64-27BB79157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4356A-1208-4583-BF01-825CCD15876D}" type="datetimeFigureOut">
              <a:rPr lang="en-US"/>
              <a:pPr>
                <a:defRPr/>
              </a:pPr>
              <a:t>6/7/2012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F41D9-1E42-40EE-A99E-F7F128C03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B5FAA-ECAE-454F-86B5-4413AECFA2A6}" type="datetimeFigureOut">
              <a:rPr lang="en-US"/>
              <a:pPr>
                <a:defRPr/>
              </a:pPr>
              <a:t>6/7/2012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5E499-DD1D-4D3B-95A6-4BD114F3F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6A23-2997-43CE-B970-72699230C507}" type="datetimeFigureOut">
              <a:rPr lang="en-US"/>
              <a:pPr>
                <a:defRPr/>
              </a:pPr>
              <a:t>6/7/2012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D6268-5469-4869-8A1C-0E7497629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FCD1F-C582-4714-9CE5-C50ACB0C552C}" type="datetimeFigureOut">
              <a:rPr lang="en-US"/>
              <a:pPr>
                <a:defRPr/>
              </a:pPr>
              <a:t>6/7/2012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6946C-6575-4732-BB20-6DB45921A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4F30B-1B92-4A06-96C6-44B8F754185F}" type="datetimeFigureOut">
              <a:rPr lang="en-US"/>
              <a:pPr>
                <a:defRPr/>
              </a:pPr>
              <a:t>6/7/2012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5E0E7-DD40-4176-AEB1-55A492922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328AA-4863-4FF7-BDB6-4930AA484FD7}" type="datetimeFigureOut">
              <a:rPr lang="en-US"/>
              <a:pPr>
                <a:defRPr/>
              </a:pPr>
              <a:t>6/7/2012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502F1-6892-4289-AD38-6EE65C723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5595B-8657-4C0A-B324-A2BADC087155}" type="datetimeFigureOut">
              <a:rPr lang="en-US"/>
              <a:pPr>
                <a:defRPr/>
              </a:pPr>
              <a:t>6/7/2012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4281D-EBB5-495A-AE0A-82F7F36FF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3C582-63A7-446C-8AD6-19C29B3AC03A}" type="datetimeFigureOut">
              <a:rPr lang="en-US"/>
              <a:pPr>
                <a:defRPr/>
              </a:pPr>
              <a:t>6/7/2012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D2A89-B66F-41C1-978A-19797BE98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5366154-73D3-483E-A3FE-0846BCC9CD3B}" type="datetimeFigureOut">
              <a:rPr lang="en-US"/>
              <a:pPr>
                <a:defRPr/>
              </a:pPr>
              <a:t>6/7/2012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A28C8BE-95C8-40CB-B2C5-8446011F1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pic>
        <p:nvPicPr>
          <p:cNvPr id="2052" name="Picture 3" descr="PowerPoint p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Placeholder 2"/>
          <p:cNvSpPr>
            <a:spLocks noGrp="1"/>
          </p:cNvSpPr>
          <p:nvPr/>
        </p:nvSpPr>
        <p:spPr bwMode="auto">
          <a:xfrm>
            <a:off x="323528" y="2564904"/>
            <a:ext cx="849694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GB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European Seas and Territorial Development</a:t>
            </a:r>
          </a:p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GB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Opportunities and Risks (</a:t>
            </a:r>
            <a:r>
              <a:rPr lang="en-GB" sz="2800" b="1" dirty="0" err="1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ESaTDOR</a:t>
            </a:r>
            <a:r>
              <a:rPr lang="en-GB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)</a:t>
            </a:r>
          </a:p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endParaRPr lang="en-GB" sz="2400" b="1" dirty="0" smtClean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sp>
        <p:nvSpPr>
          <p:cNvPr id="2054" name="Text Placeholder 1"/>
          <p:cNvSpPr>
            <a:spLocks noGrp="1"/>
          </p:cNvSpPr>
          <p:nvPr/>
        </p:nvSpPr>
        <p:spPr bwMode="auto">
          <a:xfrm>
            <a:off x="609600" y="3789040"/>
            <a:ext cx="7924800" cy="200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3200" dirty="0" smtClean="0">
                <a:latin typeface="Calibri" pitchFamily="34" charset="0"/>
                <a:ea typeface="ＭＳ Ｐゴシック" pitchFamily="48" charset="-128"/>
              </a:rPr>
              <a:t> Dave Shaw and Lynne McGowan</a:t>
            </a:r>
          </a:p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3200" dirty="0" smtClean="0">
                <a:latin typeface="Calibri" pitchFamily="34" charset="0"/>
                <a:ea typeface="ＭＳ Ｐゴシック" pitchFamily="48" charset="-128"/>
              </a:rPr>
              <a:t>Liverpool University, UK</a:t>
            </a:r>
            <a:endParaRPr lang="en-US" sz="3200" dirty="0">
              <a:latin typeface="Calibri" pitchFamily="34" charset="0"/>
              <a:ea typeface="ＭＳ Ｐゴシック" pitchFamily="4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MAPPING AVAILABLE DATA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sp>
        <p:nvSpPr>
          <p:cNvPr id="5" name="Text Placeholder 9"/>
          <p:cNvSpPr txBox="1">
            <a:spLocks/>
          </p:cNvSpPr>
          <p:nvPr/>
        </p:nvSpPr>
        <p:spPr bwMode="auto">
          <a:xfrm>
            <a:off x="395536" y="1412776"/>
            <a:ext cx="3888432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b="1" dirty="0" smtClean="0">
                <a:latin typeface="+mn-lt"/>
              </a:rPr>
              <a:t>Change in goods transport 2004-08</a:t>
            </a:r>
            <a:endParaRPr kumimoji="0" lang="en-GB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72816"/>
            <a:ext cx="3263270" cy="468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72816"/>
            <a:ext cx="344732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Placeholder 9"/>
          <p:cNvSpPr txBox="1">
            <a:spLocks/>
          </p:cNvSpPr>
          <p:nvPr/>
        </p:nvSpPr>
        <p:spPr bwMode="auto">
          <a:xfrm>
            <a:off x="4788024" y="1412776"/>
            <a:ext cx="3888432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b="1" noProof="0" dirty="0" smtClean="0">
                <a:latin typeface="+mn-lt"/>
              </a:rPr>
              <a:t>Container traffic: imports and exports</a:t>
            </a:r>
            <a:endParaRPr kumimoji="0" lang="en-GB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9"/>
          <p:cNvSpPr txBox="1">
            <a:spLocks/>
          </p:cNvSpPr>
          <p:nvPr/>
        </p:nvSpPr>
        <p:spPr bwMode="auto">
          <a:xfrm>
            <a:off x="611560" y="1412776"/>
            <a:ext cx="345573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2000" b="1" dirty="0" smtClean="0">
                <a:latin typeface="+mn-lt"/>
              </a:rPr>
              <a:t>Cruise ports: start/end points and excursions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11"/>
          <p:cNvSpPr txBox="1">
            <a:spLocks/>
          </p:cNvSpPr>
          <p:nvPr/>
        </p:nvSpPr>
        <p:spPr bwMode="auto">
          <a:xfrm>
            <a:off x="4788024" y="1628800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2000" b="1" dirty="0" smtClean="0">
                <a:latin typeface="+mn-lt"/>
              </a:rPr>
              <a:t>Change in ferry passenger numbers, 2004-08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060848"/>
            <a:ext cx="3739661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/>
          <a:srcRect l="4922" t="11524" r="3204" b="3111"/>
          <a:stretch>
            <a:fillRect/>
          </a:stretch>
        </p:blipFill>
        <p:spPr bwMode="auto">
          <a:xfrm>
            <a:off x="4355976" y="2420888"/>
            <a:ext cx="433488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MAPPING AVAILABLE DATA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MAPPING AVAILABLE DATA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sp>
        <p:nvSpPr>
          <p:cNvPr id="5" name="Text Placeholder 9"/>
          <p:cNvSpPr txBox="1">
            <a:spLocks/>
          </p:cNvSpPr>
          <p:nvPr/>
        </p:nvSpPr>
        <p:spPr bwMode="auto">
          <a:xfrm>
            <a:off x="684213" y="1535113"/>
            <a:ext cx="381317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83568" y="1844824"/>
          <a:ext cx="3240360" cy="4573132"/>
        </p:xfrm>
        <a:graphic>
          <a:graphicData uri="http://schemas.openxmlformats.org/presentationml/2006/ole">
            <p:oleObj spid="_x0000_s58370" name="Acrobat Document" r:id="rId4" imgW="5676190" imgH="8009524" progId="AcroExch.Document.7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076056" y="1844824"/>
          <a:ext cx="3214407" cy="4536504"/>
        </p:xfrm>
        <a:graphic>
          <a:graphicData uri="http://schemas.openxmlformats.org/presentationml/2006/ole">
            <p:oleObj spid="_x0000_s58371" name="Acrobat Document" r:id="rId5" imgW="5676190" imgH="8009524" progId="AcroExch.Document.7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9552" y="14847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Existing Wind Energy Capacity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92080" y="14847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Wave Power Potential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148478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Employment (fisheries)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60032" y="148478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Employment (shipbuilding)</a:t>
            </a:r>
            <a:endParaRPr lang="en-GB" b="1" dirty="0"/>
          </a:p>
        </p:txBody>
      </p:sp>
      <p:sp>
        <p:nvSpPr>
          <p:cNvPr id="9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MAPPING AVAILABLE DATA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11560" y="1844825"/>
          <a:ext cx="3214407" cy="4536504"/>
        </p:xfrm>
        <a:graphic>
          <a:graphicData uri="http://schemas.openxmlformats.org/presentationml/2006/ole">
            <p:oleObj spid="_x0000_s31745" name="Acrobat Document" r:id="rId4" imgW="5676190" imgH="8009524" progId="AcroExch.Document.7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860032" y="1844824"/>
          <a:ext cx="3195003" cy="4509120"/>
        </p:xfrm>
        <a:graphic>
          <a:graphicData uri="http://schemas.openxmlformats.org/presentationml/2006/ole">
            <p:oleObj spid="_x0000_s31746" name="Acrobat Document" r:id="rId5" imgW="5676190" imgH="8009524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9"/>
          <p:cNvSpPr txBox="1">
            <a:spLocks/>
          </p:cNvSpPr>
          <p:nvPr/>
        </p:nvSpPr>
        <p:spPr bwMode="auto">
          <a:xfrm>
            <a:off x="4860032" y="1484784"/>
            <a:ext cx="4104456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2000" b="1" dirty="0" smtClean="0">
                <a:latin typeface="+mn-lt"/>
              </a:rPr>
              <a:t>Increase in Sea Surface Temperature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11"/>
          <p:cNvSpPr txBox="1">
            <a:spLocks/>
          </p:cNvSpPr>
          <p:nvPr/>
        </p:nvSpPr>
        <p:spPr bwMode="auto">
          <a:xfrm>
            <a:off x="611560" y="1412776"/>
            <a:ext cx="3312368" cy="4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GB" sz="2000" b="1" dirty="0" smtClean="0">
                <a:latin typeface="+mn-lt"/>
              </a:rPr>
              <a:t>Invasive Species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364088" y="1916832"/>
          <a:ext cx="3112362" cy="4392488"/>
        </p:xfrm>
        <a:graphic>
          <a:graphicData uri="http://schemas.openxmlformats.org/presentationml/2006/ole">
            <p:oleObj spid="_x0000_s30726" name="Acrobat Document" r:id="rId4" imgW="5676190" imgH="8009524" progId="AcroExch.Document.7">
              <p:embed/>
            </p:oleObj>
          </a:graphicData>
        </a:graphic>
      </p:graphicFrame>
      <p:sp>
        <p:nvSpPr>
          <p:cNvPr id="8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MAPPING AVAILABLE DATA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55576" y="1916832"/>
          <a:ext cx="3096344" cy="4369881"/>
        </p:xfrm>
        <a:graphic>
          <a:graphicData uri="http://schemas.openxmlformats.org/presentationml/2006/ole">
            <p:oleObj spid="_x0000_s30727" name="Acrobat Document" r:id="rId5" imgW="5676190" imgH="8009524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TOWARDS A MARITIME TYPOLOGY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6580" r="17291" b="3333"/>
          <a:stretch>
            <a:fillRect/>
          </a:stretch>
        </p:blipFill>
        <p:spPr bwMode="auto">
          <a:xfrm>
            <a:off x="899592" y="1484784"/>
            <a:ext cx="3312368" cy="456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47664" y="609329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ESPON GEOSPECS</a:t>
            </a:r>
            <a:endParaRPr lang="en-GB" sz="1400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3210" y="1484785"/>
            <a:ext cx="3519127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60032" y="594928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ESPON – Territorial Impacts of European Fisheries Policy (Project 2.1.5)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/>
        </p:nvSpPr>
        <p:spPr bwMode="auto">
          <a:xfrm>
            <a:off x="609600" y="9906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A RUDIMENTARY MARITIME TYPOLOGY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350" t="10782" r="2177" b="20488"/>
          <a:stretch>
            <a:fillRect/>
          </a:stretch>
        </p:blipFill>
        <p:spPr bwMode="auto">
          <a:xfrm>
            <a:off x="971600" y="1700808"/>
            <a:ext cx="4335463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Atlantic Typology resized small.gif"/>
          <p:cNvPicPr>
            <a:picLocks noChangeAspect="1"/>
          </p:cNvPicPr>
          <p:nvPr/>
        </p:nvPicPr>
        <p:blipFill>
          <a:blip r:embed="rId4" cstate="print"/>
          <a:srcRect l="4276" t="79118" r="66766" b="1469"/>
          <a:stretch>
            <a:fillRect/>
          </a:stretch>
        </p:blipFill>
        <p:spPr bwMode="auto">
          <a:xfrm>
            <a:off x="5740400" y="2665413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GB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TOWARDS A MORE SYSTEMATIC TYPOLOGY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624" y="1772816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Three sets of indicators, representing wide range of maritime sectors and interests:</a:t>
            </a:r>
          </a:p>
          <a:p>
            <a:endParaRPr lang="en-GB" sz="2000" dirty="0" smtClean="0"/>
          </a:p>
          <a:p>
            <a:r>
              <a:rPr lang="en-GB" sz="2000" dirty="0" smtClean="0"/>
              <a:t>1. Employment (land-based)</a:t>
            </a:r>
          </a:p>
          <a:p>
            <a:endParaRPr lang="en-GB" sz="2000" dirty="0" smtClean="0"/>
          </a:p>
          <a:p>
            <a:r>
              <a:rPr lang="en-GB" sz="2000" dirty="0" smtClean="0"/>
              <a:t>2. Connectivity and flows (land-sea interaction)</a:t>
            </a:r>
          </a:p>
          <a:p>
            <a:endParaRPr lang="en-GB" sz="2000" dirty="0" smtClean="0"/>
          </a:p>
          <a:p>
            <a:r>
              <a:rPr lang="en-GB" sz="2000" dirty="0" smtClean="0"/>
              <a:t>3. Environmental pressures (sea-based)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251520" y="838200"/>
            <a:ext cx="864096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COMPOSITE MAP 1: </a:t>
            </a:r>
            <a:r>
              <a:rPr lang="en-GB" sz="2800" b="1" dirty="0" smtClean="0">
                <a:solidFill>
                  <a:srgbClr val="002060"/>
                </a:solidFill>
              </a:rPr>
              <a:t>ECONOMIC SIGNIFICANCE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3568" y="1556792"/>
          <a:ext cx="3092925" cy="4365057"/>
        </p:xfrm>
        <a:graphic>
          <a:graphicData uri="http://schemas.openxmlformats.org/presentationml/2006/ole">
            <p:oleObj spid="_x0000_s1030" name="Acrobat Document" r:id="rId4" imgW="5676190" imgH="8009524" progId="AcroExch.Document.7">
              <p:embed/>
            </p:oleObj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1465" r="3304" b="22956"/>
          <a:stretch>
            <a:fillRect/>
          </a:stretch>
        </p:blipFill>
        <p:spPr bwMode="auto">
          <a:xfrm>
            <a:off x="3995936" y="2348880"/>
            <a:ext cx="46805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COMPOSITE MAP 2: FLOWS 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pic>
        <p:nvPicPr>
          <p:cNvPr id="5" name="Picture 4" descr="typ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556792"/>
            <a:ext cx="3414055" cy="4824536"/>
          </a:xfrm>
          <a:prstGeom prst="rect">
            <a:avLst/>
          </a:prstGeom>
        </p:spPr>
      </p:pic>
      <p:pic>
        <p:nvPicPr>
          <p:cNvPr id="7" name="Picture 6" descr="flowscr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708920"/>
            <a:ext cx="3662148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STEPPING INTO THE WATER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838200" y="1676400"/>
            <a:ext cx="746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dirty="0" smtClean="0"/>
              <a:t>ESPON (DG </a:t>
            </a:r>
            <a:r>
              <a:rPr lang="en-GB" sz="2000" dirty="0" err="1" smtClean="0"/>
              <a:t>Regio</a:t>
            </a:r>
            <a:r>
              <a:rPr lang="en-GB" sz="2000" dirty="0" smtClean="0"/>
              <a:t>): promoting territorial cohesion through research into spatial patterns and potentialities across Europe</a:t>
            </a:r>
          </a:p>
          <a:p>
            <a:pPr marL="457200" indent="-457200"/>
            <a:endParaRPr lang="en-GB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000" dirty="0" smtClean="0"/>
              <a:t>Traditionally focused on land as the locus of spatiality:  the sea perceived as a hindrance to cohesion?</a:t>
            </a:r>
          </a:p>
          <a:p>
            <a:pPr marL="457200" indent="-457200"/>
            <a:endParaRPr lang="en-GB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000" dirty="0" smtClean="0"/>
              <a:t>Growing awareness of territorial dimensions of European seas, following EU maritime policy</a:t>
            </a:r>
          </a:p>
          <a:p>
            <a:pPr marL="457200" indent="-457200"/>
            <a:endParaRPr lang="en-GB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000" dirty="0" smtClean="0"/>
              <a:t>Taking the territorial beyond the terrestrial</a:t>
            </a:r>
          </a:p>
          <a:p>
            <a:pPr marL="457200" indent="-457200"/>
            <a:endParaRPr lang="en-GB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000" dirty="0" smtClean="0"/>
              <a:t>Hence first ESPON project to consider marine space as integral to European territory: </a:t>
            </a:r>
            <a:r>
              <a:rPr lang="en-GB" sz="2000" dirty="0" err="1" smtClean="0"/>
              <a:t>ESaTDOR</a:t>
            </a:r>
            <a:endParaRPr lang="en-GB" sz="2000" dirty="0" smtClean="0"/>
          </a:p>
          <a:p>
            <a:pPr indent="-457200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0" y="836712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4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COMPOSITE MAP 3: ENVIRONMENTAL PRESSURES </a:t>
            </a:r>
            <a:endParaRPr lang="en-US" sz="24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19765" y="1508125"/>
          <a:ext cx="3218146" cy="4541781"/>
        </p:xfrm>
        <a:graphic>
          <a:graphicData uri="http://schemas.openxmlformats.org/presentationml/2006/ole">
            <p:oleObj spid="_x0000_s2054" name="Acrobat Document" r:id="rId4" imgW="5676190" imgH="8009524" progId="AcroExch.Document.7">
              <p:embed/>
            </p:oleObj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9018"/>
          <a:stretch>
            <a:fillRect/>
          </a:stretch>
        </p:blipFill>
        <p:spPr bwMode="auto">
          <a:xfrm>
            <a:off x="4167740" y="2482015"/>
            <a:ext cx="414237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MARITIME SCENARIO BUILDING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539552" y="1676400"/>
            <a:ext cx="784887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dirty="0" smtClean="0"/>
              <a:t>To create spatially explicit policy scenarios for the sustainable development of European maritime/coastal regions</a:t>
            </a:r>
          </a:p>
          <a:p>
            <a:pPr marL="457200" indent="-457200"/>
            <a:endParaRPr lang="en-GB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000" dirty="0" smtClean="0"/>
              <a:t>Identification of future scenarios for the sustainable development of different maritime/coastal regions</a:t>
            </a:r>
          </a:p>
          <a:p>
            <a:pPr marL="457200" indent="-457200"/>
            <a:endParaRPr lang="en-GB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000" dirty="0" smtClean="0"/>
              <a:t>Based on thematic development trajectories and how they present new opportunities</a:t>
            </a:r>
          </a:p>
          <a:p>
            <a:pPr marL="457200" indent="-457200"/>
            <a:endParaRPr lang="en-GB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000" dirty="0" smtClean="0"/>
              <a:t>Will identify opportunities for new forms of integrated planning and development between inland and coastal regions of Europe and with wider non EU areas.</a:t>
            </a:r>
          </a:p>
          <a:p>
            <a:pPr marL="457200" indent="-457200"/>
            <a:endParaRPr lang="en-GB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000" dirty="0" smtClean="0"/>
              <a:t>To be undertaken through EU-level expert / stakeholder workshop </a:t>
            </a:r>
          </a:p>
          <a:p>
            <a:pPr indent="-457200" algn="just"/>
            <a:endParaRPr lang="en-US" sz="2000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EXTENDING SCENARIOS TO THE SEA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395536" y="1556792"/>
            <a:ext cx="835292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457200"/>
            <a:r>
              <a:rPr lang="en-GB" sz="1600" dirty="0" smtClean="0"/>
              <a:t>Building on associated ESPON project (Territorial Scenarios and Visions for Europe 2050)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67544" y="1916832"/>
          <a:ext cx="8136904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3240360"/>
                <a:gridCol w="34563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Scenario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Terrestrial</a:t>
                      </a:r>
                      <a:r>
                        <a:rPr lang="en-GB" baseline="0" dirty="0" smtClean="0"/>
                        <a:t>  Focus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Maritime Application?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Europe of </a:t>
                      </a:r>
                      <a:r>
                        <a:rPr lang="en-GB" sz="1600" b="1" dirty="0" smtClean="0"/>
                        <a:t>FLOWS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Enhanced connections, based on movement of people, goods, information;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transport and energy corridors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GB" sz="1600" dirty="0" smtClean="0"/>
                        <a:t>Intensification of maritime traffic</a:t>
                      </a:r>
                      <a:r>
                        <a:rPr lang="en-GB" sz="1600" baseline="0" dirty="0" smtClean="0"/>
                        <a:t> and opening of new routes; g</a:t>
                      </a:r>
                      <a:r>
                        <a:rPr lang="en-GB" sz="1600" dirty="0" smtClean="0"/>
                        <a:t>rowth of cable and pipeline</a:t>
                      </a:r>
                      <a:r>
                        <a:rPr lang="en-GB" sz="1600" baseline="0" dirty="0" smtClean="0"/>
                        <a:t> networks and offshore grids</a:t>
                      </a:r>
                      <a:endParaRPr lang="en-GB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Europe of </a:t>
                      </a:r>
                      <a:r>
                        <a:rPr lang="en-GB" sz="1600" b="1" dirty="0" smtClean="0"/>
                        <a:t>CITIES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National and regional capitals as drivers of economic growth;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preservation of open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GB" sz="1600" dirty="0" smtClean="0"/>
                        <a:t>Maximisation of major resource use; increasing attractiveness of coastal cities and surrounding natural</a:t>
                      </a:r>
                      <a:r>
                        <a:rPr lang="en-GB" sz="1600" baseline="0" dirty="0" smtClean="0"/>
                        <a:t> and </a:t>
                      </a:r>
                      <a:r>
                        <a:rPr lang="en-GB" sz="1600" dirty="0" smtClean="0"/>
                        <a:t>cultural heritage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Europe </a:t>
                      </a:r>
                      <a:r>
                        <a:rPr lang="en-GB" sz="1600" b="0" dirty="0" smtClean="0"/>
                        <a:t>of</a:t>
                      </a:r>
                      <a:r>
                        <a:rPr lang="en-GB" sz="1600" b="1" dirty="0" smtClean="0"/>
                        <a:t> BALANCED REGIONS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457200"/>
                      <a:r>
                        <a:rPr lang="en-GB" sz="1600" dirty="0" smtClean="0"/>
                        <a:t>Specific regional strengths; reduction of social and economic disparities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Marine resource exploitation differentiated according to regional / local potentials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indent="-457200"/>
                      <a:r>
                        <a:rPr lang="en-GB" sz="1600" dirty="0" smtClean="0"/>
                        <a:t>Europe of </a:t>
                      </a:r>
                      <a:r>
                        <a:rPr lang="en-GB" sz="1600" b="1" dirty="0" smtClean="0"/>
                        <a:t>SELF-SUFFICIENT TOWNS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Environmental</a:t>
                      </a:r>
                      <a:r>
                        <a:rPr lang="en-GB" sz="1600" baseline="0" dirty="0" smtClean="0"/>
                        <a:t> sustainability; </a:t>
                      </a:r>
                      <a:r>
                        <a:rPr lang="en-GB" sz="1600" dirty="0" smtClean="0"/>
                        <a:t> adapting to low carbon futures, emphasis on endogenous resources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GB" sz="1600" dirty="0" smtClean="0"/>
                        <a:t>Small scale developments to meet local resource needs; improving environmental standards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Estador’s</a:t>
            </a:r>
            <a:r>
              <a:rPr lang="en-GB" dirty="0" smtClean="0"/>
              <a:t> Relevance to CSF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err="1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ESaTDOR</a:t>
            </a:r>
            <a:r>
              <a:rPr lang="en-US" sz="2800" b="1" dirty="0" err="1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’S</a:t>
            </a: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 RELEVANCE TO THE CSF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68" y="1628800"/>
            <a:ext cx="78488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Anticipated Policy </a:t>
            </a:r>
            <a:r>
              <a:rPr lang="en-GB" dirty="0" smtClean="0"/>
              <a:t>Recommendations and Outcomes:</a:t>
            </a:r>
          </a:p>
          <a:p>
            <a:endParaRPr lang="en-GB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en-GB" dirty="0" smtClean="0"/>
              <a:t>Consistency and effectiveness of coastal and maritime data </a:t>
            </a:r>
            <a:r>
              <a:rPr lang="en-GB" dirty="0" smtClean="0"/>
              <a:t>collection – enabling spatially targeted funding.</a:t>
            </a:r>
          </a:p>
          <a:p>
            <a:pPr marL="180975" indent="-180975"/>
            <a:endParaRPr lang="en-GB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en-GB" dirty="0" smtClean="0"/>
              <a:t>Mapping </a:t>
            </a:r>
            <a:r>
              <a:rPr lang="en-GB" dirty="0" smtClean="0"/>
              <a:t>areas of environmental and economic pressures and resilience to facilitate sustainable blue growth </a:t>
            </a:r>
          </a:p>
          <a:p>
            <a:pPr marL="180975" indent="-180975"/>
            <a:endParaRPr lang="en-GB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en-GB" dirty="0" smtClean="0"/>
              <a:t>Innovative ways of understanding land sea </a:t>
            </a:r>
            <a:r>
              <a:rPr lang="en-GB" dirty="0" smtClean="0"/>
              <a:t>interactions and identifying different levels of accessibility in coastal/maritime regions in order to strengthen or develop new transport networks.</a:t>
            </a:r>
          </a:p>
          <a:p>
            <a:pPr marL="180975" indent="-180975"/>
            <a:endParaRPr lang="en-GB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en-GB" dirty="0" smtClean="0"/>
              <a:t>Suggestions and encouragement for more effective governance </a:t>
            </a:r>
            <a:r>
              <a:rPr lang="en-GB" dirty="0" smtClean="0"/>
              <a:t>arrangements, including cross-border cooperation at sea basin and sub-sea levels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467544" y="836712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EU TERRITORIAL AGENDA 2020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838200" y="1844824"/>
            <a:ext cx="726219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457200" algn="just"/>
            <a:r>
              <a:rPr lang="en-GB" sz="2000" dirty="0" smtClean="0"/>
              <a:t>Europe 2020 emphasises need for social, economic and territorial cohesion:</a:t>
            </a:r>
          </a:p>
          <a:p>
            <a:pPr indent="-457200"/>
            <a:endParaRPr lang="en-GB" sz="2000" dirty="0" smtClean="0"/>
          </a:p>
          <a:p>
            <a:pPr indent="-457200" algn="just"/>
            <a:r>
              <a:rPr lang="en-GB" sz="2000" dirty="0" smtClean="0">
                <a:solidFill>
                  <a:srgbClr val="002060"/>
                </a:solidFill>
              </a:rPr>
              <a:t>“Maritime activities are essential for territorial cohesion in Europe… The Marine Strategy Framework Directive and EU Integrated Maritime Policy call for coordinated actions from Member States on </a:t>
            </a:r>
            <a:r>
              <a:rPr lang="en-GB" sz="2000" b="1" dirty="0" smtClean="0">
                <a:solidFill>
                  <a:srgbClr val="002060"/>
                </a:solidFill>
              </a:rPr>
              <a:t>Maritime Spatial Planning</a:t>
            </a:r>
            <a:r>
              <a:rPr lang="en-GB" sz="2000" dirty="0" smtClean="0">
                <a:solidFill>
                  <a:srgbClr val="002060"/>
                </a:solidFill>
              </a:rPr>
              <a:t>. Such planning should be integrated into the existing planning systems to enable </a:t>
            </a:r>
            <a:r>
              <a:rPr lang="en-GB" sz="2000" b="1" dirty="0" smtClean="0">
                <a:solidFill>
                  <a:srgbClr val="002060"/>
                </a:solidFill>
              </a:rPr>
              <a:t>harmonious</a:t>
            </a:r>
            <a:r>
              <a:rPr lang="en-GB" sz="2000" dirty="0" smtClean="0">
                <a:solidFill>
                  <a:srgbClr val="002060"/>
                </a:solidFill>
              </a:rPr>
              <a:t> and </a:t>
            </a:r>
            <a:r>
              <a:rPr lang="en-GB" sz="2000" b="1" dirty="0" smtClean="0">
                <a:solidFill>
                  <a:srgbClr val="002060"/>
                </a:solidFill>
              </a:rPr>
              <a:t>sustainable development </a:t>
            </a:r>
            <a:r>
              <a:rPr lang="en-GB" sz="2000" dirty="0" smtClean="0">
                <a:solidFill>
                  <a:srgbClr val="002060"/>
                </a:solidFill>
              </a:rPr>
              <a:t>of a </a:t>
            </a:r>
            <a:r>
              <a:rPr lang="en-GB" sz="2000" b="1" dirty="0" smtClean="0">
                <a:solidFill>
                  <a:srgbClr val="002060"/>
                </a:solidFill>
              </a:rPr>
              <a:t>land-sea continuum</a:t>
            </a:r>
            <a:r>
              <a:rPr lang="en-GB" sz="2000" dirty="0" smtClean="0">
                <a:solidFill>
                  <a:srgbClr val="002060"/>
                </a:solidFill>
              </a:rPr>
              <a:t>.”</a:t>
            </a:r>
          </a:p>
          <a:p>
            <a:pPr indent="-457200"/>
            <a:endParaRPr lang="en-GB" sz="2000" dirty="0" smtClean="0"/>
          </a:p>
          <a:p>
            <a:pPr indent="-457200" algn="r"/>
            <a:r>
              <a:rPr lang="en-GB" dirty="0" smtClean="0"/>
              <a:t>(Informal Ministerial Meeting of Ministers responsible for</a:t>
            </a:r>
          </a:p>
          <a:p>
            <a:pPr indent="-457200" algn="r"/>
            <a:r>
              <a:rPr lang="en-GB" dirty="0" smtClean="0"/>
              <a:t>Spatial Planning and Territorial Development, 2011, para55) </a:t>
            </a:r>
          </a:p>
          <a:p>
            <a:pPr indent="-457200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TERRESTRIAL / MARINE TERRITORIES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 cstate="print"/>
          <a:srcRect t="6002"/>
          <a:stretch>
            <a:fillRect/>
          </a:stretch>
        </p:blipFill>
        <p:spPr bwMode="auto">
          <a:xfrm>
            <a:off x="1043608" y="1484784"/>
            <a:ext cx="6827520" cy="493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err="1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ESaTDOR</a:t>
            </a: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 in the Context of the CSF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700808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400" b="1" dirty="0" smtClean="0"/>
              <a:t>Investment in TEN-Ts</a:t>
            </a:r>
            <a:r>
              <a:rPr lang="en-GB" sz="2400" i="1" dirty="0" smtClean="0"/>
              <a:t> – </a:t>
            </a:r>
            <a:r>
              <a:rPr lang="en-GB" sz="2400" dirty="0" smtClean="0"/>
              <a:t>identifying key routes which should be included in TENs and Motorways of the Sea</a:t>
            </a:r>
          </a:p>
          <a:p>
            <a:pPr marL="285750" indent="-285750"/>
            <a:endParaRPr lang="en-GB" sz="2400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2400" b="1" dirty="0"/>
              <a:t>R</a:t>
            </a:r>
            <a:r>
              <a:rPr lang="en-GB" sz="2400" b="1" dirty="0" smtClean="0"/>
              <a:t>emoval </a:t>
            </a:r>
            <a:r>
              <a:rPr lang="en-GB" sz="2400" b="1" dirty="0"/>
              <a:t>of bottlenecks in inland </a:t>
            </a:r>
            <a:r>
              <a:rPr lang="en-GB" sz="2400" b="1" dirty="0" smtClean="0"/>
              <a:t>waterways- </a:t>
            </a:r>
            <a:r>
              <a:rPr lang="en-GB" sz="2400" dirty="0" smtClean="0"/>
              <a:t>land sea interface</a:t>
            </a:r>
            <a:endParaRPr lang="en-GB" sz="2400" b="1" dirty="0" smtClean="0"/>
          </a:p>
          <a:p>
            <a:pPr marL="285750" indent="-285750"/>
            <a:endParaRPr lang="en-GB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2400" b="1" dirty="0" smtClean="0"/>
              <a:t>Encouraging resource-efficient modes of transport </a:t>
            </a:r>
            <a:r>
              <a:rPr lang="en-GB" sz="2400" dirty="0" smtClean="0"/>
              <a:t>– innovation in shipping technology, potential for modal switch from road to sea</a:t>
            </a:r>
          </a:p>
          <a:p>
            <a:pPr marL="285750" indent="-285750"/>
            <a:endParaRPr lang="en-GB" sz="2400" b="1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en-GB" sz="2400" dirty="0" smtClean="0"/>
              <a:t>Identifying vulnerable infrastructure with </a:t>
            </a:r>
            <a:r>
              <a:rPr lang="en-GB" sz="2400" dirty="0"/>
              <a:t>regard to natural and man-made risks and climate </a:t>
            </a:r>
            <a:r>
              <a:rPr lang="en-GB" sz="2400" dirty="0" smtClean="0"/>
              <a:t>change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err="1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ESaTDOR</a:t>
            </a: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 in the Context of the CSF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700808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400" b="1" dirty="0" smtClean="0"/>
              <a:t>Developing ports as </a:t>
            </a:r>
            <a:r>
              <a:rPr lang="en-GB" sz="2400" b="1" dirty="0"/>
              <a:t>efficient entry and exit points </a:t>
            </a:r>
            <a:r>
              <a:rPr lang="en-GB" sz="2400" dirty="0" smtClean="0"/>
              <a:t>improving access and hinterland connections</a:t>
            </a:r>
          </a:p>
          <a:p>
            <a:pPr marL="285750" indent="-285750"/>
            <a:endParaRPr lang="en-GB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2400" b="1" dirty="0" smtClean="0"/>
              <a:t>Developing inland waterways for freight networks</a:t>
            </a:r>
          </a:p>
          <a:p>
            <a:pPr marL="285750" indent="-285750"/>
            <a:endParaRPr lang="en-GB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2400" b="1" dirty="0" smtClean="0"/>
              <a:t>More efficient logistics chains </a:t>
            </a:r>
            <a:r>
              <a:rPr lang="en-GB" sz="2400" dirty="0" smtClean="0"/>
              <a:t>(including for fisheries and other maritime industries)</a:t>
            </a:r>
          </a:p>
          <a:p>
            <a:pPr marL="285750" indent="-285750"/>
            <a:endParaRPr lang="en-GB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2400" b="1" dirty="0" smtClean="0"/>
              <a:t>Development of marine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467544" y="90872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DG MARE’S “BLUE GROWTH” INITIATIVE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683568" y="1700808"/>
            <a:ext cx="770485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8288" indent="-268288">
              <a:buFont typeface="Arial" pitchFamily="34" charset="0"/>
              <a:buChar char="•"/>
            </a:pPr>
            <a:r>
              <a:rPr lang="en-GB" sz="2200" dirty="0" smtClean="0"/>
              <a:t>The ‘Blue Growth’ initiative aims to elaborate the maritime dimension of the Europe 2020 strategy.</a:t>
            </a:r>
            <a:endParaRPr lang="en-GB" sz="1000" dirty="0" smtClean="0"/>
          </a:p>
          <a:p>
            <a:pPr marL="268288" indent="-268288">
              <a:buFont typeface="Arial" pitchFamily="34" charset="0"/>
              <a:buChar char="•"/>
            </a:pPr>
            <a:r>
              <a:rPr lang="en-GB" sz="2200" dirty="0" smtClean="0"/>
              <a:t>"smart, sustainable  and inclusive  economic and employment growth from the oceans, seas and coasts".</a:t>
            </a:r>
          </a:p>
          <a:p>
            <a:pPr marL="268288" indent="-268288">
              <a:buFont typeface="Arial" pitchFamily="34" charset="0"/>
              <a:buChar char="•"/>
            </a:pPr>
            <a:r>
              <a:rPr lang="en-GB" sz="2200" dirty="0" smtClean="0"/>
              <a:t>A long term strategy to support growth in the maritime sector as a whole</a:t>
            </a:r>
          </a:p>
          <a:p>
            <a:pPr marL="268288" indent="-268288" algn="just">
              <a:buFont typeface="Arial" pitchFamily="34" charset="0"/>
              <a:buChar char="•"/>
            </a:pPr>
            <a:r>
              <a:rPr lang="en-GB" sz="2200" dirty="0" smtClean="0"/>
              <a:t>All the sectoral and cross-sectoral economic activities related to the oceans, seas and coasts</a:t>
            </a:r>
          </a:p>
          <a:p>
            <a:pPr marL="268288" indent="-268288" algn="just">
              <a:buFont typeface="Arial" pitchFamily="34" charset="0"/>
              <a:buChar char="•"/>
            </a:pPr>
            <a:r>
              <a:rPr lang="en-GB" sz="2200" dirty="0" smtClean="0"/>
              <a:t>Focus on emerging, existing and potential activities such as short sea shipping, coastal tourism, offshore wind energy, desalination, marine biotech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CHALLENGES TO DATA COLLECTION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838200" y="1676400"/>
            <a:ext cx="746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457200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7200" y="1797050"/>
            <a:ext cx="368275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>
              <a:buFont typeface="Arial" pitchFamily="34" charset="0"/>
              <a:buChar char="•"/>
              <a:defRPr/>
            </a:pPr>
            <a:r>
              <a:rPr lang="en-US" dirty="0"/>
              <a:t>Lack of availability and consistency of marine </a:t>
            </a:r>
            <a:r>
              <a:rPr lang="en-US" dirty="0" smtClean="0"/>
              <a:t>data</a:t>
            </a:r>
          </a:p>
          <a:p>
            <a:pPr marL="174625" indent="-174625">
              <a:defRPr/>
            </a:pPr>
            <a:r>
              <a:rPr lang="en-US" dirty="0" smtClean="0"/>
              <a:t> </a:t>
            </a:r>
            <a:endParaRPr lang="en-US" dirty="0"/>
          </a:p>
          <a:p>
            <a:pPr marL="174625" indent="-174625">
              <a:buFont typeface="Arial" pitchFamily="34" charset="0"/>
              <a:buChar char="•"/>
              <a:defRPr/>
            </a:pPr>
            <a:r>
              <a:rPr lang="en-US" dirty="0"/>
              <a:t>Inconsistency in maritime </a:t>
            </a:r>
            <a:r>
              <a:rPr lang="en-US" dirty="0" smtClean="0"/>
              <a:t>boundaries</a:t>
            </a:r>
          </a:p>
          <a:p>
            <a:pPr marL="174625" indent="-174625">
              <a:defRPr/>
            </a:pPr>
            <a:endParaRPr lang="en-US" dirty="0"/>
          </a:p>
          <a:p>
            <a:pPr marL="174625" indent="-174625">
              <a:buFont typeface="Arial" pitchFamily="34" charset="0"/>
              <a:buChar char="•"/>
              <a:defRPr/>
            </a:pPr>
            <a:r>
              <a:rPr lang="en-US" dirty="0"/>
              <a:t>Varying scale of land sea </a:t>
            </a:r>
            <a:r>
              <a:rPr lang="en-US" dirty="0" smtClean="0"/>
              <a:t>interactions</a:t>
            </a:r>
          </a:p>
          <a:p>
            <a:pPr marL="174625" indent="-174625">
              <a:defRPr/>
            </a:pPr>
            <a:endParaRPr lang="en-US" dirty="0"/>
          </a:p>
          <a:p>
            <a:pPr marL="174625" indent="-174625">
              <a:buFont typeface="Arial" pitchFamily="34" charset="0"/>
              <a:buChar char="•"/>
              <a:defRPr/>
            </a:pPr>
            <a:r>
              <a:rPr lang="en-US" dirty="0"/>
              <a:t>Difficulty in disaggregating data sets  between land and sea and between sea </a:t>
            </a:r>
            <a:r>
              <a:rPr lang="en-US" dirty="0" smtClean="0"/>
              <a:t>areas</a:t>
            </a:r>
          </a:p>
          <a:p>
            <a:pPr marL="174625" indent="-174625">
              <a:defRPr/>
            </a:pPr>
            <a:endParaRPr lang="en-US" dirty="0"/>
          </a:p>
          <a:p>
            <a:pPr marL="174625" indent="-174625">
              <a:buFont typeface="Arial" pitchFamily="34" charset="0"/>
              <a:buChar char="•"/>
              <a:defRPr/>
            </a:pPr>
            <a:r>
              <a:rPr lang="en-US" dirty="0"/>
              <a:t>Lack of established protocol for sub-sea mapping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6" name="Picture 4" descr="ESPON_MAP_Template_AB1.tif"/>
          <p:cNvPicPr>
            <a:picLocks noChangeAspect="1"/>
          </p:cNvPicPr>
          <p:nvPr/>
        </p:nvPicPr>
        <p:blipFill>
          <a:blip r:embed="rId3" cstate="print"/>
          <a:srcRect t="7874"/>
          <a:stretch>
            <a:fillRect/>
          </a:stretch>
        </p:blipFill>
        <p:spPr bwMode="auto">
          <a:xfrm>
            <a:off x="4355976" y="1628800"/>
            <a:ext cx="3978275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PowerPoint p2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Placeholder 2"/>
          <p:cNvSpPr>
            <a:spLocks noGrp="1"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457200">
              <a:spcBef>
                <a:spcPct val="20000"/>
              </a:spcBef>
              <a:buFont typeface="Arial" charset="0"/>
              <a:buNone/>
            </a:pPr>
            <a:r>
              <a:rPr lang="en-US" sz="2800" b="1" dirty="0" smtClean="0">
                <a:solidFill>
                  <a:srgbClr val="002060"/>
                </a:solidFill>
                <a:ea typeface="ＭＳ Ｐゴシック" pitchFamily="48" charset="-128"/>
                <a:cs typeface="Arial" charset="0"/>
              </a:rPr>
              <a:t>MAPPING AVAILABLE DATA</a:t>
            </a:r>
            <a:endParaRPr lang="en-US" sz="2800" b="1" dirty="0">
              <a:solidFill>
                <a:srgbClr val="002060"/>
              </a:solidFill>
              <a:ea typeface="ＭＳ Ｐゴシック" pitchFamily="48" charset="-128"/>
              <a:cs typeface="Arial" charset="0"/>
            </a:endParaRPr>
          </a:p>
        </p:txBody>
      </p:sp>
      <p:sp>
        <p:nvSpPr>
          <p:cNvPr id="6" name="Text Placeholder 11"/>
          <p:cNvSpPr txBox="1">
            <a:spLocks/>
          </p:cNvSpPr>
          <p:nvPr/>
        </p:nvSpPr>
        <p:spPr bwMode="auto">
          <a:xfrm>
            <a:off x="971600" y="1412776"/>
            <a:ext cx="201622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2000" b="1" dirty="0" smtClean="0">
                <a:latin typeface="+mn-lt"/>
              </a:rPr>
              <a:t>S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hipping lanes</a:t>
            </a:r>
            <a:endParaRPr lang="en-GB" sz="200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 l="25419" t="8310" r="23742" b="1348"/>
          <a:stretch>
            <a:fillRect/>
          </a:stretch>
        </p:blipFill>
        <p:spPr bwMode="auto">
          <a:xfrm>
            <a:off x="539552" y="1772816"/>
            <a:ext cx="3384376" cy="462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772816"/>
            <a:ext cx="3334609" cy="46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724128" y="141277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Main ports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PG_powerpoint_Applied_Research_ May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TPG_powerpoint_Applied_Research_ May 2010</Template>
  <TotalTime>3473</TotalTime>
  <Words>897</Words>
  <Application>Microsoft Office PowerPoint</Application>
  <PresentationFormat>On-screen Show (4:3)</PresentationFormat>
  <Paragraphs>125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TPG_powerpoint_Applied_Research_ May 2010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Estador’s Relevance to CSF</vt:lpstr>
    </vt:vector>
  </TitlesOfParts>
  <Company>The University of Liverpool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suekidd</dc:creator>
  <cp:lastModifiedBy>cd0u10a1</cp:lastModifiedBy>
  <cp:revision>356</cp:revision>
  <dcterms:created xsi:type="dcterms:W3CDTF">2011-01-11T10:40:44Z</dcterms:created>
  <dcterms:modified xsi:type="dcterms:W3CDTF">2012-06-07T11:24:53Z</dcterms:modified>
</cp:coreProperties>
</file>