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ppt" ContentType="application/vnd.ms-powerpoi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7"/>
  </p:notesMasterIdLst>
  <p:handoutMasterIdLst>
    <p:handoutMasterId r:id="rId18"/>
  </p:handoutMasterIdLst>
  <p:sldIdLst>
    <p:sldId id="261" r:id="rId2"/>
    <p:sldId id="423" r:id="rId3"/>
    <p:sldId id="424" r:id="rId4"/>
    <p:sldId id="425" r:id="rId5"/>
    <p:sldId id="426" r:id="rId6"/>
    <p:sldId id="427" r:id="rId7"/>
    <p:sldId id="428" r:id="rId8"/>
    <p:sldId id="429" r:id="rId9"/>
    <p:sldId id="430" r:id="rId10"/>
    <p:sldId id="431" r:id="rId11"/>
    <p:sldId id="432" r:id="rId12"/>
    <p:sldId id="433" r:id="rId13"/>
    <p:sldId id="434" r:id="rId14"/>
    <p:sldId id="435" r:id="rId15"/>
    <p:sldId id="436" r:id="rId16"/>
  </p:sldIdLst>
  <p:sldSz cx="9144000" cy="6858000" type="screen4x3"/>
  <p:notesSz cx="6797675" cy="9926638"/>
  <p:defaultTextStyle>
    <a:defPPr>
      <a:defRPr lang="da-DK"/>
    </a:defPPr>
    <a:lvl1pPr algn="l" rtl="0" eaLnBrk="0" fontAlgn="base" hangingPunct="0">
      <a:lnSpc>
        <a:spcPct val="90000"/>
      </a:lnSpc>
      <a:spcBef>
        <a:spcPct val="0"/>
      </a:spcBef>
      <a:spcAft>
        <a:spcPct val="0"/>
      </a:spcAft>
      <a:defRPr sz="1600" kern="1200">
        <a:solidFill>
          <a:schemeClr val="tx1"/>
        </a:solidFill>
        <a:latin typeface="Tahoma" pitchFamily="34" charset="0"/>
        <a:ea typeface="ＭＳ Ｐゴシック" pitchFamily="34" charset="-128"/>
        <a:cs typeface="+mn-cs"/>
      </a:defRPr>
    </a:lvl1pPr>
    <a:lvl2pPr marL="457200" algn="l" rtl="0" eaLnBrk="0" fontAlgn="base" hangingPunct="0">
      <a:lnSpc>
        <a:spcPct val="90000"/>
      </a:lnSpc>
      <a:spcBef>
        <a:spcPct val="0"/>
      </a:spcBef>
      <a:spcAft>
        <a:spcPct val="0"/>
      </a:spcAft>
      <a:defRPr sz="1600" kern="1200">
        <a:solidFill>
          <a:schemeClr val="tx1"/>
        </a:solidFill>
        <a:latin typeface="Tahoma" pitchFamily="34" charset="0"/>
        <a:ea typeface="ＭＳ Ｐゴシック" pitchFamily="34" charset="-128"/>
        <a:cs typeface="+mn-cs"/>
      </a:defRPr>
    </a:lvl2pPr>
    <a:lvl3pPr marL="914400" algn="l" rtl="0" eaLnBrk="0" fontAlgn="base" hangingPunct="0">
      <a:lnSpc>
        <a:spcPct val="90000"/>
      </a:lnSpc>
      <a:spcBef>
        <a:spcPct val="0"/>
      </a:spcBef>
      <a:spcAft>
        <a:spcPct val="0"/>
      </a:spcAft>
      <a:defRPr sz="1600" kern="1200">
        <a:solidFill>
          <a:schemeClr val="tx1"/>
        </a:solidFill>
        <a:latin typeface="Tahoma" pitchFamily="34" charset="0"/>
        <a:ea typeface="ＭＳ Ｐゴシック" pitchFamily="34" charset="-128"/>
        <a:cs typeface="+mn-cs"/>
      </a:defRPr>
    </a:lvl3pPr>
    <a:lvl4pPr marL="1371600" algn="l" rtl="0" eaLnBrk="0" fontAlgn="base" hangingPunct="0">
      <a:lnSpc>
        <a:spcPct val="90000"/>
      </a:lnSpc>
      <a:spcBef>
        <a:spcPct val="0"/>
      </a:spcBef>
      <a:spcAft>
        <a:spcPct val="0"/>
      </a:spcAft>
      <a:defRPr sz="1600" kern="1200">
        <a:solidFill>
          <a:schemeClr val="tx1"/>
        </a:solidFill>
        <a:latin typeface="Tahoma" pitchFamily="34" charset="0"/>
        <a:ea typeface="ＭＳ Ｐゴシック" pitchFamily="34" charset="-128"/>
        <a:cs typeface="+mn-cs"/>
      </a:defRPr>
    </a:lvl4pPr>
    <a:lvl5pPr marL="1828800" algn="l" rtl="0" eaLnBrk="0" fontAlgn="base" hangingPunct="0">
      <a:lnSpc>
        <a:spcPct val="90000"/>
      </a:lnSpc>
      <a:spcBef>
        <a:spcPct val="0"/>
      </a:spcBef>
      <a:spcAft>
        <a:spcPct val="0"/>
      </a:spcAft>
      <a:defRPr sz="16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16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16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16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1600" kern="1200">
        <a:solidFill>
          <a:schemeClr val="tx1"/>
        </a:solidFill>
        <a:latin typeface="Tahom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192185"/>
    <a:srgbClr val="DDDDDD"/>
    <a:srgbClr val="CC0000"/>
    <a:srgbClr val="FFCC00"/>
    <a:srgbClr val="FFFFFF"/>
    <a:srgbClr val="408DB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2" autoAdjust="0"/>
    <p:restoredTop sz="94643" autoAdjust="0"/>
  </p:normalViewPr>
  <p:slideViewPr>
    <p:cSldViewPr>
      <p:cViewPr varScale="1">
        <p:scale>
          <a:sx n="70" d="100"/>
          <a:sy n="70" d="100"/>
        </p:scale>
        <p:origin x="-10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610" y="-96"/>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2946400" cy="496888"/>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lvl1pPr>
              <a:lnSpc>
                <a:spcPct val="100000"/>
              </a:lnSpc>
              <a:defRPr sz="1200">
                <a:latin typeface="Times New Roman" pitchFamily="-108" charset="0"/>
                <a:ea typeface="ＭＳ Ｐゴシック" pitchFamily="-108" charset="-128"/>
              </a:defRPr>
            </a:lvl1pPr>
          </a:lstStyle>
          <a:p>
            <a:pPr>
              <a:defRPr/>
            </a:pPr>
            <a:endParaRPr lang="fr-FR"/>
          </a:p>
        </p:txBody>
      </p:sp>
      <p:sp>
        <p:nvSpPr>
          <p:cNvPr id="3075" name="Rectangle 3"/>
          <p:cNvSpPr>
            <a:spLocks noGrp="1" noChangeArrowheads="1"/>
          </p:cNvSpPr>
          <p:nvPr>
            <p:ph type="dt" sz="quarter" idx="1"/>
          </p:nvPr>
        </p:nvSpPr>
        <p:spPr bwMode="auto">
          <a:xfrm>
            <a:off x="3851275" y="-1588"/>
            <a:ext cx="2946400" cy="496888"/>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lvl1pPr algn="r">
              <a:lnSpc>
                <a:spcPct val="100000"/>
              </a:lnSpc>
              <a:defRPr sz="1200">
                <a:latin typeface="Times New Roman" pitchFamily="-108" charset="0"/>
                <a:ea typeface="ＭＳ Ｐゴシック" pitchFamily="-108" charset="-128"/>
              </a:defRPr>
            </a:lvl1pPr>
          </a:lstStyle>
          <a:p>
            <a:pPr>
              <a:defRPr/>
            </a:pPr>
            <a:endParaRPr lang="fr-FR"/>
          </a:p>
        </p:txBody>
      </p:sp>
      <p:sp>
        <p:nvSpPr>
          <p:cNvPr id="307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2075" tIns="46037" rIns="92075" bIns="46037" numCol="1" anchor="b" anchorCtr="0" compatLnSpc="1">
            <a:prstTxWarp prst="textNoShape">
              <a:avLst/>
            </a:prstTxWarp>
          </a:bodyPr>
          <a:lstStyle>
            <a:lvl1pPr>
              <a:lnSpc>
                <a:spcPct val="100000"/>
              </a:lnSpc>
              <a:defRPr sz="1200">
                <a:latin typeface="Times New Roman" pitchFamily="-108" charset="0"/>
                <a:ea typeface="ＭＳ Ｐゴシック" pitchFamily="-108" charset="-128"/>
              </a:defRPr>
            </a:lvl1pPr>
          </a:lstStyle>
          <a:p>
            <a:pPr>
              <a:defRPr/>
            </a:pPr>
            <a:endParaRPr lang="fr-FR"/>
          </a:p>
        </p:txBody>
      </p:sp>
      <p:sp>
        <p:nvSpPr>
          <p:cNvPr id="3077"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2075" tIns="46037" rIns="92075" bIns="46037" numCol="1" anchor="b" anchorCtr="0" compatLnSpc="1">
            <a:prstTxWarp prst="textNoShape">
              <a:avLst/>
            </a:prstTxWarp>
          </a:bodyPr>
          <a:lstStyle>
            <a:lvl1pPr algn="r">
              <a:lnSpc>
                <a:spcPct val="100000"/>
              </a:lnSpc>
              <a:defRPr sz="1200">
                <a:latin typeface="Times New Roman" pitchFamily="-108" charset="0"/>
                <a:ea typeface="ＭＳ Ｐゴシック" pitchFamily="-108" charset="-128"/>
              </a:defRPr>
            </a:lvl1pPr>
          </a:lstStyle>
          <a:p>
            <a:pPr>
              <a:defRPr/>
            </a:pPr>
            <a:fld id="{407B87B6-0153-4F5B-B195-7F8D5F68137E}" type="slidenum">
              <a:rPr lang="da-DK"/>
              <a:pPr>
                <a:defRPr/>
              </a:pPr>
              <a:t>‹N°›</a:t>
            </a:fld>
            <a:endParaRPr lang="da-DK"/>
          </a:p>
        </p:txBody>
      </p:sp>
    </p:spTree>
    <p:extLst>
      <p:ext uri="{BB962C8B-B14F-4D97-AF65-F5344CB8AC3E}">
        <p14:creationId xmlns:p14="http://schemas.microsoft.com/office/powerpoint/2010/main" xmlns="" val="2200524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925513" y="-1588"/>
            <a:ext cx="2946400" cy="496888"/>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lvl1pPr>
              <a:lnSpc>
                <a:spcPct val="100000"/>
              </a:lnSpc>
              <a:defRPr sz="1200">
                <a:latin typeface="Times New Roman" pitchFamily="-108" charset="0"/>
                <a:ea typeface="ＭＳ Ｐゴシック" pitchFamily="-108" charset="-128"/>
              </a:defRPr>
            </a:lvl1pPr>
          </a:lstStyle>
          <a:p>
            <a:pPr>
              <a:defRPr/>
            </a:pPr>
            <a:endParaRPr lang="fr-FR"/>
          </a:p>
        </p:txBody>
      </p:sp>
      <p:sp>
        <p:nvSpPr>
          <p:cNvPr id="2051" name="Rectangle 3"/>
          <p:cNvSpPr>
            <a:spLocks noGrp="1" noChangeArrowheads="1"/>
          </p:cNvSpPr>
          <p:nvPr>
            <p:ph type="dt" idx="1"/>
          </p:nvPr>
        </p:nvSpPr>
        <p:spPr bwMode="auto">
          <a:xfrm>
            <a:off x="3851275" y="-1588"/>
            <a:ext cx="2946400" cy="496888"/>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lvl1pPr algn="r">
              <a:lnSpc>
                <a:spcPct val="100000"/>
              </a:lnSpc>
              <a:defRPr sz="1200">
                <a:latin typeface="Times New Roman" pitchFamily="-108" charset="0"/>
                <a:ea typeface="ＭＳ Ｐゴシック" pitchFamily="-108" charset="-128"/>
              </a:defRPr>
            </a:lvl1pPr>
          </a:lstStyle>
          <a:p>
            <a:pPr>
              <a:defRPr/>
            </a:pPr>
            <a:endParaRPr lang="fr-FR"/>
          </a:p>
        </p:txBody>
      </p:sp>
      <p:sp>
        <p:nvSpPr>
          <p:cNvPr id="40964" name="Rectangle 4"/>
          <p:cNvSpPr>
            <a:spLocks noGrp="1" noRot="1" noChangeAspect="1" noChangeArrowheads="1" noTextEdit="1"/>
          </p:cNvSpPr>
          <p:nvPr>
            <p:ph type="sldImg" idx="2"/>
          </p:nvPr>
        </p:nvSpPr>
        <p:spPr bwMode="auto">
          <a:xfrm>
            <a:off x="917575" y="744538"/>
            <a:ext cx="4962525" cy="3721100"/>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p>
        </p:txBody>
      </p:sp>
      <p:sp>
        <p:nvSpPr>
          <p:cNvPr id="2054"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075" tIns="46037" rIns="92075" bIns="46037" numCol="1" anchor="b" anchorCtr="0" compatLnSpc="1">
            <a:prstTxWarp prst="textNoShape">
              <a:avLst/>
            </a:prstTxWarp>
          </a:bodyPr>
          <a:lstStyle>
            <a:lvl1pPr>
              <a:lnSpc>
                <a:spcPct val="100000"/>
              </a:lnSpc>
              <a:defRPr sz="1200">
                <a:latin typeface="Times New Roman" pitchFamily="-108" charset="0"/>
                <a:ea typeface="ＭＳ Ｐゴシック" pitchFamily="-108" charset="-128"/>
              </a:defRPr>
            </a:lvl1pPr>
          </a:lstStyle>
          <a:p>
            <a:pPr>
              <a:defRPr/>
            </a:pPr>
            <a:endParaRPr lang="fr-FR"/>
          </a:p>
        </p:txBody>
      </p:sp>
      <p:sp>
        <p:nvSpPr>
          <p:cNvPr id="2055"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2075" tIns="46037" rIns="92075" bIns="46037" numCol="1" anchor="b" anchorCtr="0" compatLnSpc="1">
            <a:prstTxWarp prst="textNoShape">
              <a:avLst/>
            </a:prstTxWarp>
          </a:bodyPr>
          <a:lstStyle>
            <a:lvl1pPr algn="r">
              <a:lnSpc>
                <a:spcPct val="100000"/>
              </a:lnSpc>
              <a:defRPr sz="1200">
                <a:latin typeface="Times New Roman" pitchFamily="-108" charset="0"/>
                <a:ea typeface="ＭＳ Ｐゴシック" pitchFamily="-108" charset="-128"/>
              </a:defRPr>
            </a:lvl1pPr>
          </a:lstStyle>
          <a:p>
            <a:pPr>
              <a:defRPr/>
            </a:pPr>
            <a:fld id="{7E8814E9-7E42-442C-AB67-65DDAD24F68E}" type="slidenum">
              <a:rPr lang="da-DK"/>
              <a:pPr>
                <a:defRPr/>
              </a:pPr>
              <a:t>‹N°›</a:t>
            </a:fld>
            <a:endParaRPr lang="da-DK"/>
          </a:p>
        </p:txBody>
      </p:sp>
    </p:spTree>
    <p:extLst>
      <p:ext uri="{BB962C8B-B14F-4D97-AF65-F5344CB8AC3E}">
        <p14:creationId xmlns:p14="http://schemas.microsoft.com/office/powerpoint/2010/main" xmlns="" val="3313804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fr-FR" smtClean="0">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r>
              <a:rPr lang="fr-FR" smtClean="0"/>
              <a:t>Placer qqpart l’importance des metadonnées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r>
              <a:rPr lang="fr-FR" smtClean="0"/>
              <a:t>Placer qqpart l’importance des metadonnées</a:t>
            </a:r>
          </a:p>
          <a:p>
            <a:r>
              <a:rPr lang="fr-FR" smtClean="0"/>
              <a:t>Peut-on ajouter dans le nom des bases FUA_IGEAT et FUR_???</a:t>
            </a:r>
          </a:p>
          <a:p>
            <a:r>
              <a:rPr lang="fr-FR" smtClean="0"/>
              <a:t>The limit corresponds to…?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p:spPr>
        <p:txBody>
          <a:bodyPr/>
          <a:lstStyle/>
          <a:p>
            <a:endParaRPr lang="fr-FR" smtClean="0"/>
          </a:p>
        </p:txBody>
      </p:sp>
      <p:sp>
        <p:nvSpPr>
          <p:cNvPr id="27652" name="Espace réservé du numéro de diapositive 3"/>
          <p:cNvSpPr>
            <a:spLocks noGrp="1"/>
          </p:cNvSpPr>
          <p:nvPr>
            <p:ph type="sldNum" sz="quarter" idx="5"/>
          </p:nvPr>
        </p:nvSpPr>
        <p:spPr>
          <a:noFill/>
        </p:spPr>
        <p:txBody>
          <a:bodyPr/>
          <a:lstStyle/>
          <a:p>
            <a:fld id="{761F69F7-22BE-43DB-8938-DDC8D79369E7}" type="slidenum">
              <a:rPr lang="fr-FR" smtClean="0"/>
              <a:pPr/>
              <a:t>6</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a:ln/>
        </p:spPr>
        <p:txBody>
          <a:bodyPr/>
          <a:lstStyle/>
          <a:p>
            <a:r>
              <a:rPr lang="fr-FR" smtClean="0"/>
              <a:t>Il existe une grande diversité d’approches descendantes en Europe, pour les comprendre on regarde les spécifications. Cette méthode d’intégration est très éclairante. En effet, le résultat montre qu’au final les bases reposent sur des logiques très semblables (construction des cœurs, agrégations autour des cœurs). Peu de choses varient d’une base à une autre.</a:t>
            </a:r>
          </a:p>
          <a:p>
            <a:endParaRPr lang="fr-FR" smtClean="0"/>
          </a:p>
        </p:txBody>
      </p:sp>
      <p:sp>
        <p:nvSpPr>
          <p:cNvPr id="28676" name="Espace réservé du numéro de diapositive 3"/>
          <p:cNvSpPr>
            <a:spLocks noGrp="1"/>
          </p:cNvSpPr>
          <p:nvPr>
            <p:ph type="sldNum" sz="quarter" idx="5"/>
          </p:nvPr>
        </p:nvSpPr>
        <p:spPr>
          <a:noFill/>
        </p:spPr>
        <p:txBody>
          <a:bodyPr/>
          <a:lstStyle/>
          <a:p>
            <a:fld id="{3E773B47-1985-4E4B-AC0D-6BE1746A5793}" type="slidenum">
              <a:rPr lang="fr-FR" smtClean="0"/>
              <a:pPr/>
              <a:t>8</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p:spPr>
        <p:txBody>
          <a:bodyPr/>
          <a:lstStyle/>
          <a:p>
            <a:r>
              <a:rPr lang="fr-FR" smtClean="0"/>
              <a:t>Illustration du lien et ouvrir sur les données en local</a:t>
            </a:r>
          </a:p>
        </p:txBody>
      </p:sp>
      <p:sp>
        <p:nvSpPr>
          <p:cNvPr id="29700" name="Espace réservé du numéro de diapositive 3"/>
          <p:cNvSpPr>
            <a:spLocks noGrp="1"/>
          </p:cNvSpPr>
          <p:nvPr>
            <p:ph type="sldNum" sz="quarter" idx="5"/>
          </p:nvPr>
        </p:nvSpPr>
        <p:spPr>
          <a:noFill/>
        </p:spPr>
        <p:txBody>
          <a:bodyPr/>
          <a:lstStyle/>
          <a:p>
            <a:fld id="{82F7AE4D-CDF9-45A4-8F0E-2810FC865D89}" type="slidenum">
              <a:rPr lang="fr-FR" smtClean="0"/>
              <a:pPr/>
              <a:t>9</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p:spPr>
        <p:txBody>
          <a:bodyPr/>
          <a:lstStyle/>
          <a:p>
            <a:r>
              <a:rPr lang="fr-FR" smtClean="0"/>
              <a:t>Ici résultats sont les mêmes sur les auréoles mais si on s’était intéressé aux zones intra urbaines on aurait vraisemblement plus d’écarts, d’hétérogénité</a:t>
            </a:r>
          </a:p>
        </p:txBody>
      </p:sp>
      <p:sp>
        <p:nvSpPr>
          <p:cNvPr id="30724" name="Espace réservé du numéro de diapositive 3"/>
          <p:cNvSpPr>
            <a:spLocks noGrp="1"/>
          </p:cNvSpPr>
          <p:nvPr>
            <p:ph type="sldNum" sz="quarter" idx="5"/>
          </p:nvPr>
        </p:nvSpPr>
        <p:spPr>
          <a:noFill/>
        </p:spPr>
        <p:txBody>
          <a:bodyPr/>
          <a:lstStyle/>
          <a:p>
            <a:fld id="{B759B0E4-A9F6-455E-B971-16328689159D}" type="slidenum">
              <a:rPr lang="fr-FR" smtClean="0"/>
              <a:pPr/>
              <a:t>10</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17575" y="744538"/>
            <a:ext cx="4964113" cy="3722687"/>
          </a:xfrm>
          <a:ln/>
        </p:spPr>
      </p:sp>
      <p:sp>
        <p:nvSpPr>
          <p:cNvPr id="43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ca-ES"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Pr_sentation_Microsoft_Office_PowerPoint_97-20031.ppt"/></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42875" y="0"/>
          <a:ext cx="9001125" cy="2474913"/>
        </p:xfrm>
        <a:graphic>
          <a:graphicData uri="http://schemas.openxmlformats.org/presentationml/2006/ole">
            <p:oleObj spid="_x0000_s61512" name="CorelDRAW" r:id="rId3" imgW="37542960" imgH="10225440" progId="">
              <p:embed/>
            </p:oleObj>
          </a:graphicData>
        </a:graphic>
      </p:graphicFrame>
      <p:sp>
        <p:nvSpPr>
          <p:cNvPr id="5" name="Rectangle 75"/>
          <p:cNvSpPr>
            <a:spLocks noChangeArrowheads="1"/>
          </p:cNvSpPr>
          <p:nvPr userDrawn="1"/>
        </p:nvSpPr>
        <p:spPr bwMode="auto">
          <a:xfrm>
            <a:off x="0" y="3417888"/>
            <a:ext cx="9144000" cy="3311525"/>
          </a:xfrm>
          <a:prstGeom prst="rect">
            <a:avLst/>
          </a:prstGeom>
          <a:solidFill>
            <a:schemeClr val="folHlink"/>
          </a:solidFill>
          <a:ln w="9525">
            <a:noFill/>
            <a:miter lim="800000"/>
            <a:headEnd/>
            <a:tailEnd/>
          </a:ln>
          <a:effectLst/>
        </p:spPr>
        <p:txBody>
          <a:bodyPr wrap="none" anchor="ctr"/>
          <a:lstStyle/>
          <a:p>
            <a:pPr>
              <a:defRPr/>
            </a:pPr>
            <a:endParaRPr lang="fr-FR" sz="4400">
              <a:latin typeface="Tahoma" pitchFamily="-108" charset="0"/>
              <a:ea typeface="ＭＳ Ｐゴシック" pitchFamily="-108" charset="-128"/>
            </a:endParaRPr>
          </a:p>
        </p:txBody>
      </p:sp>
      <p:sp>
        <p:nvSpPr>
          <p:cNvPr id="6" name="Rectangle 88"/>
          <p:cNvSpPr>
            <a:spLocks noChangeArrowheads="1"/>
          </p:cNvSpPr>
          <p:nvPr userDrawn="1"/>
        </p:nvSpPr>
        <p:spPr bwMode="auto">
          <a:xfrm>
            <a:off x="0" y="0"/>
            <a:ext cx="12700" cy="12700"/>
          </a:xfrm>
          <a:prstGeom prst="rect">
            <a:avLst/>
          </a:prstGeom>
          <a:solidFill>
            <a:srgbClr val="FFFFFF"/>
          </a:solidFill>
          <a:ln w="9525">
            <a:noFill/>
            <a:miter lim="800000"/>
            <a:headEnd/>
            <a:tailEnd/>
          </a:ln>
        </p:spPr>
        <p:txBody>
          <a:bodyPr/>
          <a:lstStyle/>
          <a:p>
            <a:pPr>
              <a:defRPr/>
            </a:pPr>
            <a:endParaRPr lang="fr-FR" sz="4400">
              <a:latin typeface="Tahoma" pitchFamily="-108" charset="0"/>
              <a:ea typeface="ＭＳ Ｐゴシック" pitchFamily="-108" charset="-128"/>
            </a:endParaRPr>
          </a:p>
        </p:txBody>
      </p:sp>
      <p:sp>
        <p:nvSpPr>
          <p:cNvPr id="7" name="Rectangle 89"/>
          <p:cNvSpPr>
            <a:spLocks noChangeArrowheads="1"/>
          </p:cNvSpPr>
          <p:nvPr userDrawn="1"/>
        </p:nvSpPr>
        <p:spPr bwMode="auto">
          <a:xfrm>
            <a:off x="0" y="0"/>
            <a:ext cx="12700" cy="12700"/>
          </a:xfrm>
          <a:prstGeom prst="rect">
            <a:avLst/>
          </a:prstGeom>
          <a:solidFill>
            <a:srgbClr val="FFFFFF"/>
          </a:solidFill>
          <a:ln w="9525">
            <a:noFill/>
            <a:miter lim="800000"/>
            <a:headEnd/>
            <a:tailEnd/>
          </a:ln>
        </p:spPr>
        <p:txBody>
          <a:bodyPr/>
          <a:lstStyle/>
          <a:p>
            <a:pPr>
              <a:defRPr/>
            </a:pPr>
            <a:endParaRPr lang="fr-FR" sz="4400">
              <a:latin typeface="Tahoma" pitchFamily="-108" charset="0"/>
              <a:ea typeface="ＭＳ Ｐゴシック" pitchFamily="-108" charset="-128"/>
            </a:endParaRPr>
          </a:p>
        </p:txBody>
      </p:sp>
      <p:sp>
        <p:nvSpPr>
          <p:cNvPr id="8" name="Rectangle 90"/>
          <p:cNvSpPr>
            <a:spLocks noChangeArrowheads="1"/>
          </p:cNvSpPr>
          <p:nvPr userDrawn="1"/>
        </p:nvSpPr>
        <p:spPr bwMode="auto">
          <a:xfrm>
            <a:off x="0" y="0"/>
            <a:ext cx="12700" cy="12700"/>
          </a:xfrm>
          <a:prstGeom prst="rect">
            <a:avLst/>
          </a:prstGeom>
          <a:solidFill>
            <a:srgbClr val="FFFFFF"/>
          </a:solidFill>
          <a:ln w="9525">
            <a:noFill/>
            <a:miter lim="800000"/>
            <a:headEnd/>
            <a:tailEnd/>
          </a:ln>
        </p:spPr>
        <p:txBody>
          <a:bodyPr/>
          <a:lstStyle/>
          <a:p>
            <a:pPr>
              <a:defRPr/>
            </a:pPr>
            <a:endParaRPr lang="fr-FR" sz="4400">
              <a:latin typeface="Tahoma" pitchFamily="-108" charset="0"/>
              <a:ea typeface="ＭＳ Ｐゴシック" pitchFamily="-108" charset="-128"/>
            </a:endParaRPr>
          </a:p>
        </p:txBody>
      </p:sp>
      <p:sp>
        <p:nvSpPr>
          <p:cNvPr id="9" name="Rectangle 91"/>
          <p:cNvSpPr>
            <a:spLocks noChangeArrowheads="1"/>
          </p:cNvSpPr>
          <p:nvPr userDrawn="1"/>
        </p:nvSpPr>
        <p:spPr bwMode="auto">
          <a:xfrm>
            <a:off x="0" y="0"/>
            <a:ext cx="12700" cy="12700"/>
          </a:xfrm>
          <a:prstGeom prst="rect">
            <a:avLst/>
          </a:prstGeom>
          <a:solidFill>
            <a:srgbClr val="FFFFFF"/>
          </a:solidFill>
          <a:ln w="9525">
            <a:noFill/>
            <a:miter lim="800000"/>
            <a:headEnd/>
            <a:tailEnd/>
          </a:ln>
        </p:spPr>
        <p:txBody>
          <a:bodyPr/>
          <a:lstStyle/>
          <a:p>
            <a:pPr>
              <a:defRPr/>
            </a:pPr>
            <a:endParaRPr lang="fr-FR" sz="4400">
              <a:latin typeface="Tahoma" pitchFamily="-108" charset="0"/>
              <a:ea typeface="ＭＳ Ｐゴシック" pitchFamily="-108" charset="-128"/>
            </a:endParaRPr>
          </a:p>
        </p:txBody>
      </p:sp>
      <p:sp>
        <p:nvSpPr>
          <p:cNvPr id="10" name="Rectangle 119"/>
          <p:cNvSpPr>
            <a:spLocks noChangeArrowheads="1"/>
          </p:cNvSpPr>
          <p:nvPr userDrawn="1"/>
        </p:nvSpPr>
        <p:spPr bwMode="auto">
          <a:xfrm>
            <a:off x="8816975" y="0"/>
            <a:ext cx="360363" cy="6858000"/>
          </a:xfrm>
          <a:prstGeom prst="rect">
            <a:avLst/>
          </a:prstGeom>
          <a:solidFill>
            <a:srgbClr val="192185"/>
          </a:solidFill>
          <a:ln w="9525">
            <a:noFill/>
            <a:miter lim="800000"/>
            <a:headEnd/>
            <a:tailEnd/>
          </a:ln>
          <a:effectLst/>
        </p:spPr>
        <p:txBody>
          <a:bodyPr wrap="none" anchor="ctr"/>
          <a:lstStyle/>
          <a:p>
            <a:pPr>
              <a:defRPr/>
            </a:pPr>
            <a:endParaRPr lang="fr-FR" sz="4400">
              <a:latin typeface="Tahoma" pitchFamily="-108" charset="0"/>
              <a:ea typeface="ＭＳ Ｐゴシック" pitchFamily="-108" charset="-128"/>
            </a:endParaRPr>
          </a:p>
        </p:txBody>
      </p:sp>
      <p:sp>
        <p:nvSpPr>
          <p:cNvPr id="11" name="Rectangle 120"/>
          <p:cNvSpPr>
            <a:spLocks noChangeArrowheads="1"/>
          </p:cNvSpPr>
          <p:nvPr userDrawn="1"/>
        </p:nvSpPr>
        <p:spPr bwMode="auto">
          <a:xfrm>
            <a:off x="0" y="0"/>
            <a:ext cx="360363" cy="6858000"/>
          </a:xfrm>
          <a:prstGeom prst="rect">
            <a:avLst/>
          </a:prstGeom>
          <a:solidFill>
            <a:srgbClr val="192185"/>
          </a:solidFill>
          <a:ln w="9525">
            <a:noFill/>
            <a:miter lim="800000"/>
            <a:headEnd/>
            <a:tailEnd/>
          </a:ln>
          <a:effectLst/>
        </p:spPr>
        <p:txBody>
          <a:bodyPr wrap="none" anchor="ctr"/>
          <a:lstStyle/>
          <a:p>
            <a:pPr algn="ctr">
              <a:defRPr/>
            </a:pPr>
            <a:r>
              <a:rPr lang="da-DK" sz="4400">
                <a:latin typeface="Tahoma" pitchFamily="-108" charset="0"/>
                <a:ea typeface="ＭＳ Ｐゴシック" pitchFamily="-108" charset="-128"/>
              </a:rPr>
              <a:t> </a:t>
            </a:r>
          </a:p>
        </p:txBody>
      </p:sp>
      <p:graphicFrame>
        <p:nvGraphicFramePr>
          <p:cNvPr id="12" name="Base" hidden="1"/>
          <p:cNvGraphicFramePr>
            <a:graphicFrameLocks/>
          </p:cNvGraphicFramePr>
          <p:nvPr/>
        </p:nvGraphicFramePr>
        <p:xfrm>
          <a:off x="1524000" y="1397000"/>
          <a:ext cx="6096000" cy="4064000"/>
        </p:xfrm>
        <a:graphic>
          <a:graphicData uri="http://schemas.openxmlformats.org/presentationml/2006/ole">
            <p:oleObj spid="_x0000_s61513" r:id="rId4" imgW="0" imgH="0" progId="PowerPoint.Show.8">
              <p:embed/>
            </p:oleObj>
          </a:graphicData>
        </a:graphic>
      </p:graphicFrame>
      <p:pic>
        <p:nvPicPr>
          <p:cNvPr id="13" name="Picture 125" descr="sentence_pptespon2013_t"/>
          <p:cNvPicPr>
            <a:picLocks noChangeAspect="1" noChangeArrowheads="1"/>
          </p:cNvPicPr>
          <p:nvPr userDrawn="1"/>
        </p:nvPicPr>
        <p:blipFill>
          <a:blip r:embed="rId5"/>
          <a:srcRect/>
          <a:stretch>
            <a:fillRect/>
          </a:stretch>
        </p:blipFill>
        <p:spPr bwMode="auto">
          <a:xfrm>
            <a:off x="1908175" y="6221413"/>
            <a:ext cx="5316538" cy="520700"/>
          </a:xfrm>
          <a:prstGeom prst="rect">
            <a:avLst/>
          </a:prstGeom>
          <a:noFill/>
          <a:ln w="9525">
            <a:noFill/>
            <a:miter lim="800000"/>
            <a:headEnd/>
            <a:tailEnd/>
          </a:ln>
        </p:spPr>
      </p:pic>
      <p:sp>
        <p:nvSpPr>
          <p:cNvPr id="29781" name="Rectangle 85"/>
          <p:cNvSpPr>
            <a:spLocks noGrp="1" noChangeArrowheads="1"/>
          </p:cNvSpPr>
          <p:nvPr>
            <p:ph type="ctrTitle"/>
          </p:nvPr>
        </p:nvSpPr>
        <p:spPr>
          <a:xfrm>
            <a:off x="719138" y="2554288"/>
            <a:ext cx="7620000" cy="685800"/>
          </a:xfrm>
        </p:spPr>
        <p:txBody>
          <a:bodyPr/>
          <a:lstStyle>
            <a:lvl1pPr>
              <a:lnSpc>
                <a:spcPct val="80000"/>
              </a:lnSpc>
              <a:defRPr sz="2500"/>
            </a:lvl1pPr>
          </a:lstStyle>
          <a:p>
            <a:r>
              <a:rPr lang="da-DK"/>
              <a:t>Click to edit Master title style</a:t>
            </a:r>
          </a:p>
        </p:txBody>
      </p:sp>
      <p:sp>
        <p:nvSpPr>
          <p:cNvPr id="29782" name="Rectangle 86"/>
          <p:cNvSpPr>
            <a:spLocks noGrp="1" noChangeArrowheads="1"/>
          </p:cNvSpPr>
          <p:nvPr>
            <p:ph type="subTitle" idx="1"/>
          </p:nvPr>
        </p:nvSpPr>
        <p:spPr>
          <a:xfrm>
            <a:off x="719138" y="3525838"/>
            <a:ext cx="7620000" cy="685800"/>
          </a:xfrm>
        </p:spPr>
        <p:txBody>
          <a:bodyPr/>
          <a:lstStyle>
            <a:lvl1pPr marL="0" indent="0">
              <a:buFont typeface="Times" pitchFamily="-108" charset="0"/>
              <a:buNone/>
              <a:defRPr sz="1800">
                <a:solidFill>
                  <a:schemeClr val="accent1"/>
                </a:solidFill>
              </a:defRPr>
            </a:lvl1pPr>
          </a:lstStyle>
          <a:p>
            <a:r>
              <a:rPr lang="da-DK"/>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24625" y="898525"/>
            <a:ext cx="1933575" cy="580707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719138" y="898525"/>
            <a:ext cx="5653087" cy="58070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719138" y="898525"/>
            <a:ext cx="7739062" cy="636588"/>
          </a:xfrm>
        </p:spPr>
        <p:txBody>
          <a:bodyPr/>
          <a:lstStyle/>
          <a:p>
            <a:r>
              <a:rPr lang="fr-FR" smtClean="0"/>
              <a:t>Cliquez et modifiez le titre</a:t>
            </a:r>
            <a:endParaRPr lang="fr-FR"/>
          </a:p>
        </p:txBody>
      </p:sp>
      <p:sp>
        <p:nvSpPr>
          <p:cNvPr id="3" name="Espace réservé du contenu 2"/>
          <p:cNvSpPr>
            <a:spLocks noGrp="1"/>
          </p:cNvSpPr>
          <p:nvPr>
            <p:ph sz="quarter" idx="1"/>
          </p:nvPr>
        </p:nvSpPr>
        <p:spPr>
          <a:xfrm>
            <a:off x="719138" y="1654175"/>
            <a:ext cx="3792537" cy="244951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64075" y="1654175"/>
            <a:ext cx="3794125" cy="244951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719138" y="4256088"/>
            <a:ext cx="3792537" cy="24495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64075" y="4256088"/>
            <a:ext cx="3794125" cy="24495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719138" y="898525"/>
            <a:ext cx="7739062" cy="636588"/>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719138" y="1654175"/>
            <a:ext cx="3792537" cy="5051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64075" y="1654175"/>
            <a:ext cx="3794125" cy="5051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719138" y="898525"/>
            <a:ext cx="7739062" cy="636588"/>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719138" y="1654175"/>
            <a:ext cx="3792537" cy="5051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64075" y="1654175"/>
            <a:ext cx="3794125" cy="5051425"/>
          </a:xfrm>
        </p:spPr>
        <p:txBody>
          <a:bodyPr/>
          <a:lstStyle/>
          <a:p>
            <a:pPr lvl="0"/>
            <a:endParaRPr lang="fr-F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19138" y="1654175"/>
            <a:ext cx="3792537" cy="5051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64075" y="1654175"/>
            <a:ext cx="3794125" cy="5051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001125" cy="871538"/>
        </p:xfrm>
        <a:graphic>
          <a:graphicData uri="http://schemas.openxmlformats.org/presentationml/2006/ole">
            <p:oleObj spid="_x0000_s1061" name="CorelDRAW" r:id="rId17" imgW="37542960" imgH="3557880" progId="">
              <p:embed/>
            </p:oleObj>
          </a:graphicData>
        </a:graphic>
      </p:graphicFrame>
      <p:sp>
        <p:nvSpPr>
          <p:cNvPr id="18439" name="Rectangle 7"/>
          <p:cNvSpPr>
            <a:spLocks noChangeArrowheads="1"/>
          </p:cNvSpPr>
          <p:nvPr/>
        </p:nvSpPr>
        <p:spPr bwMode="auto">
          <a:xfrm>
            <a:off x="-12700" y="-12700"/>
            <a:ext cx="12700" cy="12700"/>
          </a:xfrm>
          <a:prstGeom prst="rect">
            <a:avLst/>
          </a:prstGeom>
          <a:solidFill>
            <a:srgbClr val="FFFFFF"/>
          </a:solidFill>
          <a:ln w="9525">
            <a:noFill/>
            <a:miter lim="800000"/>
            <a:headEnd/>
            <a:tailEnd/>
          </a:ln>
        </p:spPr>
        <p:txBody>
          <a:bodyPr/>
          <a:lstStyle/>
          <a:p>
            <a:pPr>
              <a:defRPr/>
            </a:pPr>
            <a:endParaRPr lang="fr-FR" sz="4400">
              <a:latin typeface="Tahoma" pitchFamily="-108" charset="0"/>
              <a:ea typeface="ＭＳ Ｐゴシック" pitchFamily="-108" charset="-128"/>
            </a:endParaRPr>
          </a:p>
        </p:txBody>
      </p:sp>
      <p:sp>
        <p:nvSpPr>
          <p:cNvPr id="18440" name="Rectangle 8"/>
          <p:cNvSpPr>
            <a:spLocks noChangeArrowheads="1"/>
          </p:cNvSpPr>
          <p:nvPr/>
        </p:nvSpPr>
        <p:spPr bwMode="auto">
          <a:xfrm>
            <a:off x="-12700" y="-12700"/>
            <a:ext cx="12700" cy="12700"/>
          </a:xfrm>
          <a:prstGeom prst="rect">
            <a:avLst/>
          </a:prstGeom>
          <a:solidFill>
            <a:srgbClr val="FFFFFF"/>
          </a:solidFill>
          <a:ln w="9525">
            <a:noFill/>
            <a:miter lim="800000"/>
            <a:headEnd/>
            <a:tailEnd/>
          </a:ln>
        </p:spPr>
        <p:txBody>
          <a:bodyPr/>
          <a:lstStyle/>
          <a:p>
            <a:pPr>
              <a:defRPr/>
            </a:pPr>
            <a:endParaRPr lang="fr-FR" sz="4400">
              <a:latin typeface="Tahoma" pitchFamily="-108" charset="0"/>
              <a:ea typeface="ＭＳ Ｐゴシック" pitchFamily="-108" charset="-128"/>
            </a:endParaRPr>
          </a:p>
        </p:txBody>
      </p:sp>
      <p:sp>
        <p:nvSpPr>
          <p:cNvPr id="18443" name="Rectangle 11"/>
          <p:cNvSpPr>
            <a:spLocks noChangeArrowheads="1"/>
          </p:cNvSpPr>
          <p:nvPr/>
        </p:nvSpPr>
        <p:spPr bwMode="auto">
          <a:xfrm>
            <a:off x="-12700" y="-12700"/>
            <a:ext cx="12700" cy="12700"/>
          </a:xfrm>
          <a:prstGeom prst="rect">
            <a:avLst/>
          </a:prstGeom>
          <a:solidFill>
            <a:srgbClr val="FFFFFF"/>
          </a:solidFill>
          <a:ln w="9525">
            <a:noFill/>
            <a:miter lim="800000"/>
            <a:headEnd/>
            <a:tailEnd/>
          </a:ln>
        </p:spPr>
        <p:txBody>
          <a:bodyPr/>
          <a:lstStyle/>
          <a:p>
            <a:pPr>
              <a:defRPr/>
            </a:pPr>
            <a:endParaRPr lang="fr-FR" sz="4400">
              <a:latin typeface="Tahoma" pitchFamily="-108" charset="0"/>
              <a:ea typeface="ＭＳ Ｐゴシック" pitchFamily="-108" charset="-128"/>
            </a:endParaRPr>
          </a:p>
        </p:txBody>
      </p:sp>
      <p:sp>
        <p:nvSpPr>
          <p:cNvPr id="18444" name="Rectangle 12"/>
          <p:cNvSpPr>
            <a:spLocks noChangeArrowheads="1"/>
          </p:cNvSpPr>
          <p:nvPr/>
        </p:nvSpPr>
        <p:spPr bwMode="auto">
          <a:xfrm>
            <a:off x="-12700" y="-12700"/>
            <a:ext cx="12700" cy="12700"/>
          </a:xfrm>
          <a:prstGeom prst="rect">
            <a:avLst/>
          </a:prstGeom>
          <a:solidFill>
            <a:srgbClr val="FFFFFF"/>
          </a:solidFill>
          <a:ln w="9525">
            <a:noFill/>
            <a:miter lim="800000"/>
            <a:headEnd/>
            <a:tailEnd/>
          </a:ln>
        </p:spPr>
        <p:txBody>
          <a:bodyPr/>
          <a:lstStyle/>
          <a:p>
            <a:pPr>
              <a:defRPr/>
            </a:pPr>
            <a:endParaRPr lang="fr-FR" sz="4400">
              <a:latin typeface="Tahoma" pitchFamily="-108" charset="0"/>
              <a:ea typeface="ＭＳ Ｐゴシック" pitchFamily="-108" charset="-128"/>
            </a:endParaRPr>
          </a:p>
        </p:txBody>
      </p:sp>
      <p:sp>
        <p:nvSpPr>
          <p:cNvPr id="18484" name="Rectangle 52"/>
          <p:cNvSpPr>
            <a:spLocks noChangeArrowheads="1"/>
          </p:cNvSpPr>
          <p:nvPr userDrawn="1"/>
        </p:nvSpPr>
        <p:spPr bwMode="auto">
          <a:xfrm>
            <a:off x="0" y="1546225"/>
            <a:ext cx="9144000" cy="5181600"/>
          </a:xfrm>
          <a:prstGeom prst="rect">
            <a:avLst/>
          </a:prstGeom>
          <a:solidFill>
            <a:schemeClr val="folHlink"/>
          </a:solidFill>
          <a:ln w="9525">
            <a:noFill/>
            <a:miter lim="800000"/>
            <a:headEnd/>
            <a:tailEnd/>
          </a:ln>
          <a:effectLst/>
        </p:spPr>
        <p:txBody>
          <a:bodyPr wrap="none" anchor="ctr"/>
          <a:lstStyle/>
          <a:p>
            <a:pPr>
              <a:defRPr/>
            </a:pPr>
            <a:endParaRPr lang="fr-FR" sz="4400">
              <a:latin typeface="Tahoma" pitchFamily="-108" charset="0"/>
              <a:ea typeface="ＭＳ Ｐゴシック" pitchFamily="-108" charset="-128"/>
            </a:endParaRPr>
          </a:p>
        </p:txBody>
      </p:sp>
      <p:sp>
        <p:nvSpPr>
          <p:cNvPr id="1033" name="Rectangle 53"/>
          <p:cNvSpPr>
            <a:spLocks noGrp="1" noChangeArrowheads="1"/>
          </p:cNvSpPr>
          <p:nvPr>
            <p:ph type="title"/>
          </p:nvPr>
        </p:nvSpPr>
        <p:spPr bwMode="auto">
          <a:xfrm>
            <a:off x="719138" y="898525"/>
            <a:ext cx="7739062" cy="636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title style</a:t>
            </a:r>
          </a:p>
        </p:txBody>
      </p:sp>
      <p:sp>
        <p:nvSpPr>
          <p:cNvPr id="1034" name="Rectangle 54"/>
          <p:cNvSpPr>
            <a:spLocks noGrp="1" noChangeArrowheads="1"/>
          </p:cNvSpPr>
          <p:nvPr>
            <p:ph type="body" idx="1"/>
          </p:nvPr>
        </p:nvSpPr>
        <p:spPr bwMode="auto">
          <a:xfrm>
            <a:off x="719138" y="1654175"/>
            <a:ext cx="7739062" cy="5051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18524" name="Rectangle 92"/>
          <p:cNvSpPr>
            <a:spLocks noChangeArrowheads="1"/>
          </p:cNvSpPr>
          <p:nvPr userDrawn="1"/>
        </p:nvSpPr>
        <p:spPr bwMode="auto">
          <a:xfrm>
            <a:off x="8783638" y="0"/>
            <a:ext cx="360362" cy="6858000"/>
          </a:xfrm>
          <a:prstGeom prst="rect">
            <a:avLst/>
          </a:prstGeom>
          <a:solidFill>
            <a:srgbClr val="192185"/>
          </a:solidFill>
          <a:ln w="9525">
            <a:noFill/>
            <a:miter lim="800000"/>
            <a:headEnd/>
            <a:tailEnd/>
          </a:ln>
          <a:effectLst/>
        </p:spPr>
        <p:txBody>
          <a:bodyPr wrap="none" anchor="ctr"/>
          <a:lstStyle/>
          <a:p>
            <a:pPr>
              <a:defRPr/>
            </a:pPr>
            <a:endParaRPr lang="fr-FR" sz="4400">
              <a:latin typeface="Tahoma" pitchFamily="-108" charset="0"/>
              <a:ea typeface="ＭＳ Ｐゴシック" pitchFamily="-108" charset="-128"/>
            </a:endParaRPr>
          </a:p>
        </p:txBody>
      </p:sp>
      <p:sp>
        <p:nvSpPr>
          <p:cNvPr id="18525" name="Rectangle 93"/>
          <p:cNvSpPr>
            <a:spLocks noChangeArrowheads="1"/>
          </p:cNvSpPr>
          <p:nvPr userDrawn="1"/>
        </p:nvSpPr>
        <p:spPr bwMode="auto">
          <a:xfrm>
            <a:off x="0" y="0"/>
            <a:ext cx="360363" cy="6858000"/>
          </a:xfrm>
          <a:prstGeom prst="rect">
            <a:avLst/>
          </a:prstGeom>
          <a:solidFill>
            <a:srgbClr val="192185"/>
          </a:solidFill>
          <a:ln w="9525">
            <a:noFill/>
            <a:miter lim="800000"/>
            <a:headEnd/>
            <a:tailEnd/>
          </a:ln>
          <a:effectLst/>
        </p:spPr>
        <p:txBody>
          <a:bodyPr wrap="none" anchor="ctr"/>
          <a:lstStyle/>
          <a:p>
            <a:pPr>
              <a:defRPr/>
            </a:pPr>
            <a:endParaRPr lang="fr-FR" sz="4400">
              <a:latin typeface="Tahoma" pitchFamily="-108" charset="0"/>
              <a:ea typeface="ＭＳ Ｐゴシック" pitchFamily="-108" charset="-128"/>
            </a:endParaRPr>
          </a:p>
        </p:txBody>
      </p:sp>
    </p:spTree>
  </p:cSld>
  <p:clrMap bg1="lt1" tx1="dk1" bg2="lt2" tx2="dk2" accent1="accent1" accent2="accent2" accent3="accent3" accent4="accent4" accent5="accent5" accent6="accent6" hlink="hlink" folHlink="folHlink"/>
  <p:sldLayoutIdLst>
    <p:sldLayoutId id="2147483752"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txStyles>
    <p:titleStyle>
      <a:lvl1pPr algn="l" rtl="0" eaLnBrk="0" fontAlgn="base" hangingPunct="0">
        <a:spcBef>
          <a:spcPct val="0"/>
        </a:spcBef>
        <a:spcAft>
          <a:spcPct val="0"/>
        </a:spcAft>
        <a:defRPr sz="4400">
          <a:solidFill>
            <a:schemeClr val="tx1"/>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4400">
          <a:solidFill>
            <a:schemeClr val="tx1"/>
          </a:solidFill>
          <a:latin typeface="Verdana"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4400">
          <a:solidFill>
            <a:schemeClr val="tx1"/>
          </a:solidFill>
          <a:latin typeface="Verdana"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4400">
          <a:solidFill>
            <a:schemeClr val="tx1"/>
          </a:solidFill>
          <a:latin typeface="Verdana"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4400">
          <a:solidFill>
            <a:schemeClr val="tx1"/>
          </a:solidFill>
          <a:latin typeface="Verdana" pitchFamily="-108" charset="0"/>
          <a:ea typeface="ＭＳ Ｐゴシック" pitchFamily="-108" charset="-128"/>
          <a:cs typeface="ＭＳ Ｐゴシック" pitchFamily="-108" charset="-128"/>
        </a:defRPr>
      </a:lvl5pPr>
      <a:lvl6pPr marL="457200" algn="l" rtl="0" eaLnBrk="0" fontAlgn="base" hangingPunct="0">
        <a:spcBef>
          <a:spcPct val="0"/>
        </a:spcBef>
        <a:spcAft>
          <a:spcPct val="0"/>
        </a:spcAft>
        <a:defRPr>
          <a:solidFill>
            <a:schemeClr val="tx1"/>
          </a:solidFill>
          <a:latin typeface="Verdana" pitchFamily="-108" charset="0"/>
        </a:defRPr>
      </a:lvl6pPr>
      <a:lvl7pPr marL="914400" algn="l" rtl="0" eaLnBrk="0" fontAlgn="base" hangingPunct="0">
        <a:spcBef>
          <a:spcPct val="0"/>
        </a:spcBef>
        <a:spcAft>
          <a:spcPct val="0"/>
        </a:spcAft>
        <a:defRPr>
          <a:solidFill>
            <a:schemeClr val="tx1"/>
          </a:solidFill>
          <a:latin typeface="Verdana" pitchFamily="-108" charset="0"/>
        </a:defRPr>
      </a:lvl7pPr>
      <a:lvl8pPr marL="1371600" algn="l" rtl="0" eaLnBrk="0" fontAlgn="base" hangingPunct="0">
        <a:spcBef>
          <a:spcPct val="0"/>
        </a:spcBef>
        <a:spcAft>
          <a:spcPct val="0"/>
        </a:spcAft>
        <a:defRPr>
          <a:solidFill>
            <a:schemeClr val="tx1"/>
          </a:solidFill>
          <a:latin typeface="Verdana" pitchFamily="-108" charset="0"/>
        </a:defRPr>
      </a:lvl8pPr>
      <a:lvl9pPr marL="1828800" algn="l" rtl="0" eaLnBrk="0" fontAlgn="base" hangingPunct="0">
        <a:spcBef>
          <a:spcPct val="0"/>
        </a:spcBef>
        <a:spcAft>
          <a:spcPct val="0"/>
        </a:spcAft>
        <a:defRPr>
          <a:solidFill>
            <a:schemeClr val="tx1"/>
          </a:solidFill>
          <a:latin typeface="Verdana" pitchFamily="-108" charset="0"/>
        </a:defRPr>
      </a:lvl9pPr>
    </p:titleStyle>
    <p:bodyStyle>
      <a:lvl1pPr marL="342900" indent="-342900" algn="l" rtl="0" eaLnBrk="0" fontAlgn="base" hangingPunct="0">
        <a:spcBef>
          <a:spcPct val="20000"/>
        </a:spcBef>
        <a:spcAft>
          <a:spcPct val="0"/>
        </a:spcAft>
        <a:buFont typeface="Times" pitchFamily="18" charset="0"/>
        <a:buChar char="•"/>
        <a:defRPr sz="1600">
          <a:solidFill>
            <a:schemeClr val="tx1"/>
          </a:solidFill>
          <a:latin typeface="+mn-lt"/>
          <a:ea typeface="ＭＳ Ｐゴシック" pitchFamily="-108" charset="-128"/>
          <a:cs typeface="ＭＳ Ｐゴシック" pitchFamily="-108" charset="-128"/>
        </a:defRPr>
      </a:lvl1pPr>
      <a:lvl2pPr marL="762000" indent="-304800" algn="l" rtl="0" eaLnBrk="0" fontAlgn="base" hangingPunct="0">
        <a:spcBef>
          <a:spcPct val="20000"/>
        </a:spcBef>
        <a:spcAft>
          <a:spcPct val="0"/>
        </a:spcAft>
        <a:buChar char="–"/>
        <a:defRPr sz="1600">
          <a:solidFill>
            <a:schemeClr val="tx1"/>
          </a:solidFill>
          <a:latin typeface="+mn-lt"/>
          <a:ea typeface="ＭＳ Ｐゴシック" pitchFamily="-108" charset="-128"/>
        </a:defRPr>
      </a:lvl2pPr>
      <a:lvl3pPr marL="1219200" indent="-304800" algn="l" rtl="0" eaLnBrk="0" fontAlgn="base" hangingPunct="0">
        <a:spcBef>
          <a:spcPct val="20000"/>
        </a:spcBef>
        <a:spcAft>
          <a:spcPct val="0"/>
        </a:spcAft>
        <a:buChar char="•"/>
        <a:defRPr sz="1600">
          <a:solidFill>
            <a:schemeClr val="tx1"/>
          </a:solidFill>
          <a:latin typeface="+mn-lt"/>
          <a:ea typeface="ＭＳ Ｐゴシック" pitchFamily="-108" charset="-128"/>
        </a:defRPr>
      </a:lvl3pPr>
      <a:lvl4pPr marL="1676400" indent="-304800" algn="l" rtl="0" eaLnBrk="0" fontAlgn="base" hangingPunct="0">
        <a:spcBef>
          <a:spcPct val="20000"/>
        </a:spcBef>
        <a:spcAft>
          <a:spcPct val="0"/>
        </a:spcAft>
        <a:buChar char="–"/>
        <a:defRPr sz="1600">
          <a:solidFill>
            <a:schemeClr val="tx1"/>
          </a:solidFill>
          <a:latin typeface="+mn-lt"/>
          <a:ea typeface="ＭＳ Ｐゴシック" pitchFamily="-108" charset="-128"/>
        </a:defRPr>
      </a:lvl4pPr>
      <a:lvl5pPr marL="2133600" indent="-304800" algn="l" rtl="0" eaLnBrk="0" fontAlgn="base" hangingPunct="0">
        <a:spcBef>
          <a:spcPct val="20000"/>
        </a:spcBef>
        <a:spcAft>
          <a:spcPct val="0"/>
        </a:spcAft>
        <a:buChar char="»"/>
        <a:defRPr sz="1600">
          <a:solidFill>
            <a:schemeClr val="tx1"/>
          </a:solidFill>
          <a:latin typeface="+mn-lt"/>
          <a:ea typeface="ＭＳ Ｐゴシック" pitchFamily="-108" charset="-128"/>
        </a:defRPr>
      </a:lvl5pPr>
      <a:lvl6pPr marL="2590800" indent="-304800" algn="l" rtl="0" eaLnBrk="0" fontAlgn="base" hangingPunct="0">
        <a:spcBef>
          <a:spcPct val="20000"/>
        </a:spcBef>
        <a:spcAft>
          <a:spcPct val="0"/>
        </a:spcAft>
        <a:buChar char="»"/>
        <a:defRPr sz="1600">
          <a:solidFill>
            <a:schemeClr val="tx1"/>
          </a:solidFill>
          <a:latin typeface="+mn-lt"/>
          <a:ea typeface="ＭＳ Ｐゴシック" pitchFamily="-108" charset="-128"/>
        </a:defRPr>
      </a:lvl6pPr>
      <a:lvl7pPr marL="3048000" indent="-304800" algn="l" rtl="0" eaLnBrk="0" fontAlgn="base" hangingPunct="0">
        <a:spcBef>
          <a:spcPct val="20000"/>
        </a:spcBef>
        <a:spcAft>
          <a:spcPct val="0"/>
        </a:spcAft>
        <a:buChar char="»"/>
        <a:defRPr sz="1600">
          <a:solidFill>
            <a:schemeClr val="tx1"/>
          </a:solidFill>
          <a:latin typeface="+mn-lt"/>
          <a:ea typeface="ＭＳ Ｐゴシック" pitchFamily="-108" charset="-128"/>
        </a:defRPr>
      </a:lvl7pPr>
      <a:lvl8pPr marL="3505200" indent="-304800" algn="l" rtl="0" eaLnBrk="0" fontAlgn="base" hangingPunct="0">
        <a:spcBef>
          <a:spcPct val="20000"/>
        </a:spcBef>
        <a:spcAft>
          <a:spcPct val="0"/>
        </a:spcAft>
        <a:buChar char="»"/>
        <a:defRPr sz="1600">
          <a:solidFill>
            <a:schemeClr val="tx1"/>
          </a:solidFill>
          <a:latin typeface="+mn-lt"/>
          <a:ea typeface="ＭＳ Ｐゴシック" pitchFamily="-108" charset="-128"/>
        </a:defRPr>
      </a:lvl8pPr>
      <a:lvl9pPr marL="3962400" indent="-304800" algn="l" rtl="0" eaLnBrk="0" fontAlgn="base" hangingPunct="0">
        <a:spcBef>
          <a:spcPct val="20000"/>
        </a:spcBef>
        <a:spcAft>
          <a:spcPct val="0"/>
        </a:spcAft>
        <a:buChar char="»"/>
        <a:defRPr sz="1600">
          <a:solidFill>
            <a:schemeClr val="tx1"/>
          </a:solidFill>
          <a:latin typeface="+mn-lt"/>
          <a:ea typeface="ＭＳ Ｐゴシック" pitchFamily="-108"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2635242"/>
            <a:ext cx="8064500" cy="650882"/>
          </a:xfrm>
        </p:spPr>
        <p:txBody>
          <a:bodyPr/>
          <a:lstStyle/>
          <a:p>
            <a:pPr algn="ctr"/>
            <a:r>
              <a:rPr lang="ca-ES" sz="2400" dirty="0" smtClean="0"/>
              <a:t>Urban delineations and </a:t>
            </a:r>
            <a:r>
              <a:rPr lang="ca-ES" sz="2400" dirty="0" smtClean="0"/>
              <a:t>data bases in Europe, </a:t>
            </a:r>
            <a:r>
              <a:rPr lang="ca-ES" sz="2400" dirty="0" smtClean="0"/>
              <a:t>ESPON Data Base M4D</a:t>
            </a:r>
            <a:endParaRPr lang="da-DK" sz="2400" dirty="0" smtClean="0">
              <a:ea typeface="ＭＳ Ｐゴシック" pitchFamily="34" charset="-128"/>
            </a:endParaRPr>
          </a:p>
        </p:txBody>
      </p:sp>
      <p:sp>
        <p:nvSpPr>
          <p:cNvPr id="4100" name="Rectangle 3"/>
          <p:cNvSpPr>
            <a:spLocks noChangeArrowheads="1"/>
          </p:cNvSpPr>
          <p:nvPr/>
        </p:nvSpPr>
        <p:spPr bwMode="auto">
          <a:xfrm>
            <a:off x="684213" y="3429000"/>
            <a:ext cx="7620000" cy="2664272"/>
          </a:xfrm>
          <a:prstGeom prst="rect">
            <a:avLst/>
          </a:prstGeom>
          <a:noFill/>
          <a:ln w="9525">
            <a:noFill/>
            <a:miter lim="800000"/>
            <a:headEnd/>
            <a:tailEnd/>
          </a:ln>
        </p:spPr>
        <p:txBody>
          <a:bodyPr lIns="0" tIns="0" rIns="0" bIns="0"/>
          <a:lstStyle/>
          <a:p>
            <a:pPr algn="ctr">
              <a:lnSpc>
                <a:spcPct val="100000"/>
              </a:lnSpc>
              <a:spcBef>
                <a:spcPct val="20000"/>
              </a:spcBef>
            </a:pPr>
            <a:endParaRPr lang="da-DK" dirty="0" smtClean="0">
              <a:latin typeface="Verdana" pitchFamily="34" charset="0"/>
            </a:endParaRPr>
          </a:p>
          <a:p>
            <a:pPr algn="ctr">
              <a:lnSpc>
                <a:spcPct val="100000"/>
              </a:lnSpc>
              <a:spcBef>
                <a:spcPct val="20000"/>
              </a:spcBef>
            </a:pPr>
            <a:endParaRPr lang="da-DK" dirty="0">
              <a:latin typeface="Verdana" pitchFamily="34" charset="0"/>
            </a:endParaRPr>
          </a:p>
          <a:p>
            <a:pPr algn="ctr">
              <a:lnSpc>
                <a:spcPct val="100000"/>
              </a:lnSpc>
              <a:spcBef>
                <a:spcPct val="20000"/>
              </a:spcBef>
            </a:pPr>
            <a:endParaRPr lang="da-DK" dirty="0" smtClean="0">
              <a:latin typeface="Verdana" pitchFamily="34" charset="0"/>
            </a:endParaRPr>
          </a:p>
          <a:p>
            <a:pPr algn="ctr">
              <a:lnSpc>
                <a:spcPct val="100000"/>
              </a:lnSpc>
              <a:spcBef>
                <a:spcPct val="20000"/>
              </a:spcBef>
            </a:pPr>
            <a:endParaRPr lang="da-DK" dirty="0">
              <a:latin typeface="Verdana" pitchFamily="34" charset="0"/>
            </a:endParaRPr>
          </a:p>
          <a:p>
            <a:pPr algn="r" eaLnBrk="1" hangingPunct="1">
              <a:lnSpc>
                <a:spcPct val="80000"/>
              </a:lnSpc>
              <a:defRPr/>
            </a:pPr>
            <a:r>
              <a:rPr lang="fr-FR" b="1" dirty="0" err="1" smtClean="0">
                <a:latin typeface="Arial" pitchFamily="34" charset="0"/>
              </a:rPr>
              <a:t>A.Bretagnolle</a:t>
            </a:r>
            <a:r>
              <a:rPr lang="fr-FR" baseline="30000" dirty="0" err="1" smtClean="0">
                <a:latin typeface="Arial" pitchFamily="34" charset="0"/>
              </a:rPr>
              <a:t>1</a:t>
            </a:r>
            <a:r>
              <a:rPr lang="fr-FR" b="1" dirty="0" smtClean="0">
                <a:latin typeface="Arial" pitchFamily="34" charset="0"/>
              </a:rPr>
              <a:t>, M.Guérois</a:t>
            </a:r>
            <a:r>
              <a:rPr lang="fr-FR" baseline="30000" dirty="0" smtClean="0">
                <a:latin typeface="Arial" pitchFamily="34" charset="0"/>
              </a:rPr>
              <a:t>1</a:t>
            </a:r>
            <a:r>
              <a:rPr lang="fr-FR" b="1" dirty="0" smtClean="0">
                <a:latin typeface="Arial" pitchFamily="34" charset="0"/>
              </a:rPr>
              <a:t>, H. Mathian</a:t>
            </a:r>
            <a:r>
              <a:rPr lang="fr-FR" baseline="30000" dirty="0" smtClean="0">
                <a:latin typeface="Arial" pitchFamily="34" charset="0"/>
              </a:rPr>
              <a:t>1</a:t>
            </a:r>
            <a:r>
              <a:rPr lang="fr-FR" b="1" dirty="0" smtClean="0">
                <a:latin typeface="Arial" pitchFamily="34" charset="0"/>
              </a:rPr>
              <a:t>, </a:t>
            </a:r>
            <a:r>
              <a:rPr lang="fr-FR" b="1" dirty="0" err="1" smtClean="0">
                <a:latin typeface="Arial" pitchFamily="34" charset="0"/>
              </a:rPr>
              <a:t>A.Pavard</a:t>
            </a:r>
            <a:r>
              <a:rPr lang="fr-FR" baseline="30000" dirty="0" err="1" smtClean="0">
                <a:latin typeface="Arial" pitchFamily="34" charset="0"/>
              </a:rPr>
              <a:t>1</a:t>
            </a:r>
            <a:endParaRPr lang="fr-FR" baseline="30000" dirty="0" smtClean="0">
              <a:latin typeface="Arial" pitchFamily="34" charset="0"/>
            </a:endParaRPr>
          </a:p>
          <a:p>
            <a:pPr marL="381000" indent="-381000" algn="r" eaLnBrk="1" hangingPunct="1">
              <a:lnSpc>
                <a:spcPct val="80000"/>
              </a:lnSpc>
              <a:defRPr/>
            </a:pPr>
            <a:endParaRPr lang="fr-FR" sz="1400" baseline="30000" dirty="0" smtClean="0">
              <a:latin typeface="Arial" pitchFamily="34" charset="0"/>
            </a:endParaRPr>
          </a:p>
          <a:p>
            <a:pPr marL="381000" indent="-381000" algn="r" eaLnBrk="1" hangingPunct="1">
              <a:lnSpc>
                <a:spcPct val="80000"/>
              </a:lnSpc>
              <a:defRPr/>
            </a:pPr>
            <a:r>
              <a:rPr lang="fr-FR" sz="1400" baseline="30000" dirty="0" smtClean="0">
                <a:latin typeface="Arial" pitchFamily="34" charset="0"/>
              </a:rPr>
              <a:t>1</a:t>
            </a:r>
            <a:r>
              <a:rPr lang="fr-FR" sz="1400" dirty="0" smtClean="0">
                <a:latin typeface="Arial" pitchFamily="34" charset="0"/>
              </a:rPr>
              <a:t>UMR Géographie-cités, Universités Paris 1 et Paris 7</a:t>
            </a:r>
            <a:endParaRPr lang="da-DK" sz="1800" b="1" dirty="0" smtClean="0">
              <a:solidFill>
                <a:srgbClr val="CC0000"/>
              </a:solidFill>
              <a:latin typeface="Verdana" pitchFamily="34" charset="0"/>
            </a:endParaRPr>
          </a:p>
          <a:p>
            <a:pPr algn="ctr">
              <a:lnSpc>
                <a:spcPct val="100000"/>
              </a:lnSpc>
              <a:spcBef>
                <a:spcPct val="20000"/>
              </a:spcBef>
            </a:pPr>
            <a:endParaRPr lang="da-DK" sz="1800" b="1" dirty="0">
              <a:solidFill>
                <a:srgbClr val="CC0000"/>
              </a:solidFill>
              <a:latin typeface="Verdana" pitchFamily="34" charset="0"/>
            </a:endParaRPr>
          </a:p>
          <a:p>
            <a:pPr algn="ctr"/>
            <a:r>
              <a:rPr lang="da-DK" sz="1400" dirty="0" smtClean="0">
                <a:latin typeface="Verdana" pitchFamily="34" charset="0"/>
              </a:rPr>
              <a:t>Aalborg, ESPON Open Seminar 13 June 2012, </a:t>
            </a:r>
            <a:r>
              <a:rPr lang="en-US" sz="1400" dirty="0" smtClean="0">
                <a:latin typeface="Verdana" pitchFamily="34" charset="0"/>
              </a:rPr>
              <a:t>Development of urban regions in Europe: </a:t>
            </a:r>
          </a:p>
          <a:p>
            <a:pPr algn="ctr"/>
            <a:r>
              <a:rPr lang="en-US" sz="1400" dirty="0" smtClean="0">
                <a:latin typeface="Verdana" pitchFamily="34" charset="0"/>
              </a:rPr>
              <a:t>Key drivers and perspectives</a:t>
            </a:r>
            <a:endParaRPr lang="da-DK" sz="1400" dirty="0">
              <a:latin typeface="Verdana" pitchFamily="34" charset="0"/>
            </a:endParaRPr>
          </a:p>
          <a:p>
            <a:pPr algn="ctr">
              <a:lnSpc>
                <a:spcPct val="100000"/>
              </a:lnSpc>
              <a:spcBef>
                <a:spcPct val="20000"/>
              </a:spcBef>
            </a:pPr>
            <a:endParaRPr lang="da-DK" sz="1800" b="1" dirty="0" smtClean="0">
              <a:solidFill>
                <a:srgbClr val="CC0000"/>
              </a:solidFill>
              <a:latin typeface="Verdana" pitchFamily="34" charset="0"/>
            </a:endParaRPr>
          </a:p>
          <a:p>
            <a:pPr algn="ctr">
              <a:lnSpc>
                <a:spcPct val="100000"/>
              </a:lnSpc>
              <a:spcBef>
                <a:spcPct val="20000"/>
              </a:spcBef>
            </a:pPr>
            <a:endParaRPr lang="da-DK" sz="1800" b="1" dirty="0">
              <a:solidFill>
                <a:srgbClr val="CC0000"/>
              </a:solidFill>
              <a:latin typeface="Verdana" pitchFamily="34" charset="0"/>
            </a:endParaRPr>
          </a:p>
          <a:p>
            <a:pPr algn="ctr">
              <a:lnSpc>
                <a:spcPct val="100000"/>
              </a:lnSpc>
              <a:spcBef>
                <a:spcPct val="20000"/>
              </a:spcBef>
            </a:pPr>
            <a:endParaRPr lang="da-DK" sz="1800" b="1" dirty="0" smtClean="0">
              <a:solidFill>
                <a:srgbClr val="CC0000"/>
              </a:solidFill>
              <a:latin typeface="Verdana" pitchFamily="34" charset="0"/>
            </a:endParaRPr>
          </a:p>
          <a:p>
            <a:pPr algn="ctr">
              <a:lnSpc>
                <a:spcPct val="100000"/>
              </a:lnSpc>
              <a:spcBef>
                <a:spcPct val="20000"/>
              </a:spcBef>
            </a:pPr>
            <a:endParaRPr lang="da-DK" sz="1800" b="1" dirty="0">
              <a:solidFill>
                <a:srgbClr val="CC0000"/>
              </a:solidFill>
              <a:latin typeface="Verdana" pitchFamily="34" charset="0"/>
            </a:endParaRPr>
          </a:p>
          <a:p>
            <a:pPr algn="ctr">
              <a:lnSpc>
                <a:spcPct val="100000"/>
              </a:lnSpc>
              <a:spcBef>
                <a:spcPct val="20000"/>
              </a:spcBef>
            </a:pPr>
            <a:endParaRPr lang="da-DK" sz="1800" b="1" dirty="0" smtClean="0">
              <a:solidFill>
                <a:srgbClr val="CC0000"/>
              </a:solidFill>
              <a:latin typeface="Verdana" pitchFamily="34" charset="0"/>
            </a:endParaRPr>
          </a:p>
          <a:p>
            <a:pPr algn="ctr">
              <a:lnSpc>
                <a:spcPct val="100000"/>
              </a:lnSpc>
              <a:spcBef>
                <a:spcPct val="20000"/>
              </a:spcBef>
            </a:pPr>
            <a:endParaRPr lang="da-DK" sz="1800" dirty="0">
              <a:solidFill>
                <a:srgbClr val="CC0000"/>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p:cNvPicPr>
            <a:picLocks noChangeAspect="1" noChangeArrowheads="1"/>
          </p:cNvPicPr>
          <p:nvPr/>
        </p:nvPicPr>
        <p:blipFill>
          <a:blip r:embed="rId3"/>
          <a:srcRect/>
          <a:stretch>
            <a:fillRect/>
          </a:stretch>
        </p:blipFill>
        <p:spPr bwMode="auto">
          <a:xfrm>
            <a:off x="2857500" y="71438"/>
            <a:ext cx="6286500" cy="6153150"/>
          </a:xfrm>
          <a:prstGeom prst="rect">
            <a:avLst/>
          </a:prstGeom>
          <a:noFill/>
          <a:ln w="9525">
            <a:noFill/>
            <a:miter lim="800000"/>
            <a:headEnd/>
            <a:tailEnd/>
          </a:ln>
        </p:spPr>
      </p:pic>
      <p:pic>
        <p:nvPicPr>
          <p:cNvPr id="21509" name="Image 2" descr="1- Reference_scale.png"/>
          <p:cNvPicPr>
            <a:picLocks noChangeAspect="1"/>
          </p:cNvPicPr>
          <p:nvPr/>
        </p:nvPicPr>
        <p:blipFill>
          <a:blip r:embed="rId4"/>
          <a:srcRect l="31250" t="4301" r="2344"/>
          <a:stretch>
            <a:fillRect/>
          </a:stretch>
        </p:blipFill>
        <p:spPr bwMode="auto">
          <a:xfrm>
            <a:off x="3071813" y="571500"/>
            <a:ext cx="6072187" cy="6215063"/>
          </a:xfrm>
          <a:prstGeom prst="rect">
            <a:avLst/>
          </a:prstGeom>
          <a:solidFill>
            <a:schemeClr val="bg1"/>
          </a:solidFill>
          <a:ln w="9525">
            <a:noFill/>
            <a:miter lim="800000"/>
            <a:headEnd/>
            <a:tailEnd/>
          </a:ln>
        </p:spPr>
      </p:pic>
      <p:sp>
        <p:nvSpPr>
          <p:cNvPr id="21510" name="ZoneTexte 11"/>
          <p:cNvSpPr txBox="1">
            <a:spLocks noChangeArrowheads="1"/>
          </p:cNvSpPr>
          <p:nvPr/>
        </p:nvSpPr>
        <p:spPr bwMode="auto">
          <a:xfrm>
            <a:off x="357175" y="3076575"/>
            <a:ext cx="2357437" cy="923925"/>
          </a:xfrm>
          <a:prstGeom prst="rect">
            <a:avLst/>
          </a:prstGeom>
          <a:noFill/>
          <a:ln w="9525">
            <a:noFill/>
            <a:miter lim="800000"/>
            <a:headEnd/>
            <a:tailEnd/>
          </a:ln>
        </p:spPr>
        <p:txBody>
          <a:bodyPr>
            <a:spAutoFit/>
          </a:bodyPr>
          <a:lstStyle/>
          <a:p>
            <a:r>
              <a:rPr lang="fr-FR" dirty="0"/>
              <a:t>Local </a:t>
            </a:r>
            <a:r>
              <a:rPr lang="fr-FR" dirty="0" err="1"/>
              <a:t>scale</a:t>
            </a:r>
            <a:r>
              <a:rPr lang="fr-FR" dirty="0"/>
              <a:t>: </a:t>
            </a:r>
            <a:r>
              <a:rPr lang="fr-FR" dirty="0" err="1"/>
              <a:t>grid</a:t>
            </a:r>
            <a:r>
              <a:rPr lang="fr-FR" dirty="0"/>
              <a:t> </a:t>
            </a:r>
            <a:r>
              <a:rPr lang="fr-FR" dirty="0" err="1"/>
              <a:t>is</a:t>
            </a:r>
            <a:r>
              <a:rPr lang="fr-FR" dirty="0"/>
              <a:t> </a:t>
            </a:r>
            <a:r>
              <a:rPr lang="fr-FR" dirty="0" err="1"/>
              <a:t>finer</a:t>
            </a:r>
            <a:r>
              <a:rPr lang="fr-FR" dirty="0"/>
              <a:t> and </a:t>
            </a:r>
            <a:r>
              <a:rPr lang="fr-FR" dirty="0" err="1"/>
              <a:t>much</a:t>
            </a:r>
            <a:r>
              <a:rPr lang="fr-FR" dirty="0"/>
              <a:t> more </a:t>
            </a:r>
            <a:r>
              <a:rPr lang="fr-FR" dirty="0" err="1"/>
              <a:t>accurate</a:t>
            </a:r>
            <a:endParaRPr lang="fr-FR" dirty="0"/>
          </a:p>
        </p:txBody>
      </p:sp>
      <p:sp>
        <p:nvSpPr>
          <p:cNvPr id="21511" name="ZoneTexte 12"/>
          <p:cNvSpPr txBox="1">
            <a:spLocks noChangeArrowheads="1"/>
          </p:cNvSpPr>
          <p:nvPr/>
        </p:nvSpPr>
        <p:spPr bwMode="auto">
          <a:xfrm>
            <a:off x="428612" y="5143512"/>
            <a:ext cx="2357438" cy="922337"/>
          </a:xfrm>
          <a:prstGeom prst="rect">
            <a:avLst/>
          </a:prstGeom>
          <a:noFill/>
          <a:ln w="9525">
            <a:noFill/>
            <a:miter lim="800000"/>
            <a:headEnd/>
            <a:tailEnd/>
          </a:ln>
        </p:spPr>
        <p:txBody>
          <a:bodyPr>
            <a:spAutoFit/>
          </a:bodyPr>
          <a:lstStyle/>
          <a:p>
            <a:r>
              <a:rPr lang="fr-FR" dirty="0" err="1"/>
              <a:t>Cost</a:t>
            </a:r>
            <a:r>
              <a:rPr lang="fr-FR" dirty="0"/>
              <a:t>-transportation zones: no real </a:t>
            </a:r>
            <a:r>
              <a:rPr lang="fr-FR" dirty="0" err="1"/>
              <a:t>differences</a:t>
            </a:r>
            <a:endParaRPr lang="fr-FR" dirty="0"/>
          </a:p>
        </p:txBody>
      </p:sp>
      <p:sp>
        <p:nvSpPr>
          <p:cNvPr id="8" name="Rectangle 7"/>
          <p:cNvSpPr/>
          <p:nvPr/>
        </p:nvSpPr>
        <p:spPr>
          <a:xfrm>
            <a:off x="-32" y="194863"/>
            <a:ext cx="2500330" cy="923330"/>
          </a:xfrm>
          <a:prstGeom prst="rect">
            <a:avLst/>
          </a:prstGeom>
          <a:solidFill>
            <a:schemeClr val="bg1"/>
          </a:solidFill>
        </p:spPr>
        <p:txBody>
          <a:bodyPr wrap="square">
            <a:spAutoFit/>
          </a:bodyPr>
          <a:lstStyle/>
          <a:p>
            <a:pPr>
              <a:defRPr/>
            </a:pPr>
            <a:r>
              <a:rPr lang="fr-FR" sz="2000" b="1" dirty="0" smtClean="0">
                <a:solidFill>
                  <a:srgbClr val="FF6600"/>
                </a:solidFill>
                <a:latin typeface="+mj-lt"/>
                <a:ea typeface="+mj-ea"/>
                <a:cs typeface="+mj-cs"/>
              </a:rPr>
              <a:t>3. How to </a:t>
            </a:r>
            <a:r>
              <a:rPr lang="fr-FR" sz="2000" b="1" dirty="0" err="1" smtClean="0">
                <a:solidFill>
                  <a:srgbClr val="FF6600"/>
                </a:solidFill>
                <a:latin typeface="+mj-lt"/>
                <a:ea typeface="+mj-ea"/>
                <a:cs typeface="+mj-cs"/>
              </a:rPr>
              <a:t>enrich</a:t>
            </a:r>
            <a:r>
              <a:rPr lang="fr-FR" sz="2000" b="1" dirty="0" smtClean="0">
                <a:solidFill>
                  <a:srgbClr val="FF6600"/>
                </a:solidFill>
                <a:latin typeface="+mj-lt"/>
                <a:ea typeface="+mj-ea"/>
                <a:cs typeface="+mj-cs"/>
              </a:rPr>
              <a:t> </a:t>
            </a:r>
            <a:r>
              <a:rPr lang="fr-FR" sz="2000" b="1" dirty="0" err="1" smtClean="0">
                <a:solidFill>
                  <a:srgbClr val="FF6600"/>
                </a:solidFill>
                <a:latin typeface="+mj-lt"/>
                <a:ea typeface="+mj-ea"/>
                <a:cs typeface="+mj-cs"/>
              </a:rPr>
              <a:t>urban</a:t>
            </a:r>
            <a:r>
              <a:rPr lang="fr-FR" sz="2000" b="1" dirty="0" smtClean="0">
                <a:solidFill>
                  <a:srgbClr val="FF6600"/>
                </a:solidFill>
                <a:latin typeface="+mj-lt"/>
                <a:ea typeface="+mj-ea"/>
                <a:cs typeface="+mj-cs"/>
              </a:rPr>
              <a:t> </a:t>
            </a:r>
            <a:r>
              <a:rPr lang="fr-FR" sz="2000" b="1" dirty="0" err="1" smtClean="0">
                <a:solidFill>
                  <a:srgbClr val="FF6600"/>
                </a:solidFill>
                <a:latin typeface="+mj-lt"/>
                <a:ea typeface="+mj-ea"/>
                <a:cs typeface="+mj-cs"/>
              </a:rPr>
              <a:t>databases</a:t>
            </a:r>
            <a:r>
              <a:rPr lang="fr-FR" sz="2000" b="1" dirty="0" smtClean="0">
                <a:solidFill>
                  <a:srgbClr val="FF6600"/>
                </a:solidFill>
                <a:latin typeface="+mj-lt"/>
                <a:ea typeface="+mj-ea"/>
                <a:cs typeface="+mj-cs"/>
              </a:rPr>
              <a:t>?</a:t>
            </a:r>
            <a:endParaRPr lang="fr-FR" sz="2000" b="1" dirty="0">
              <a:solidFill>
                <a:srgbClr val="FF6600"/>
              </a:solidFill>
              <a:latin typeface="+mj-lt"/>
              <a:ea typeface="+mj-ea"/>
              <a:cs typeface="+mj-cs"/>
            </a:endParaRPr>
          </a:p>
        </p:txBody>
      </p:sp>
      <p:sp>
        <p:nvSpPr>
          <p:cNvPr id="10" name="Titre 7"/>
          <p:cNvSpPr txBox="1">
            <a:spLocks/>
          </p:cNvSpPr>
          <p:nvPr/>
        </p:nvSpPr>
        <p:spPr bwMode="auto">
          <a:xfrm>
            <a:off x="285737" y="1758944"/>
            <a:ext cx="2428875" cy="884238"/>
          </a:xfrm>
          <a:prstGeom prst="rect">
            <a:avLst/>
          </a:prstGeom>
          <a:noFill/>
          <a:ln w="9525">
            <a:noFill/>
            <a:miter lim="800000"/>
            <a:headEnd/>
            <a:tailEnd/>
          </a:ln>
        </p:spPr>
        <p:txBody>
          <a:bodyPr anchor="b"/>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FF6600"/>
                </a:solidFill>
                <a:effectLst/>
                <a:uLnTx/>
                <a:uFillTx/>
                <a:latin typeface="Calibri"/>
                <a:ea typeface="+mj-ea"/>
                <a:cs typeface="+mj-cs"/>
              </a:rPr>
              <a:t>« </a:t>
            </a:r>
            <a:r>
              <a:rPr kumimoji="0" lang="fr-FR" sz="2000" b="1" i="0" u="none" strike="noStrike" kern="0" cap="none" spc="0" normalizeH="0" baseline="0" noProof="0" dirty="0" err="1">
                <a:ln>
                  <a:noFill/>
                </a:ln>
                <a:solidFill>
                  <a:srgbClr val="FF6600"/>
                </a:solidFill>
                <a:effectLst/>
                <a:uLnTx/>
                <a:uFillTx/>
                <a:latin typeface="Calibri"/>
                <a:ea typeface="+mj-ea"/>
                <a:cs typeface="+mj-cs"/>
              </a:rPr>
              <a:t>Which</a:t>
            </a:r>
            <a:r>
              <a:rPr kumimoji="0" lang="fr-FR" sz="2000" b="1" i="0" u="none" strike="noStrike" kern="0" cap="none" spc="0" normalizeH="0" baseline="0" noProof="0" dirty="0">
                <a:ln>
                  <a:noFill/>
                </a:ln>
                <a:solidFill>
                  <a:srgbClr val="FF6600"/>
                </a:solidFill>
                <a:effectLst/>
                <a:uLnTx/>
                <a:uFillTx/>
                <a:latin typeface="Calibri"/>
                <a:ea typeface="+mj-ea"/>
                <a:cs typeface="+mj-cs"/>
              </a:rPr>
              <a:t> </a:t>
            </a:r>
            <a:r>
              <a:rPr kumimoji="0" lang="fr-FR" sz="2000" b="1" i="0" u="none" strike="noStrike" kern="0" cap="none" spc="0" normalizeH="0" baseline="0" noProof="0" dirty="0" err="1">
                <a:ln>
                  <a:noFill/>
                </a:ln>
                <a:solidFill>
                  <a:srgbClr val="FF6600"/>
                </a:solidFill>
                <a:effectLst/>
                <a:uLnTx/>
                <a:uFillTx/>
                <a:latin typeface="Calibri"/>
                <a:ea typeface="+mj-ea"/>
                <a:cs typeface="+mj-cs"/>
              </a:rPr>
              <a:t>reference</a:t>
            </a:r>
            <a:r>
              <a:rPr kumimoji="0" lang="fr-FR" sz="2000" b="1" i="0" u="none" strike="noStrike" kern="0" cap="none" spc="0" normalizeH="0" baseline="0" noProof="0" dirty="0">
                <a:ln>
                  <a:noFill/>
                </a:ln>
                <a:solidFill>
                  <a:srgbClr val="FF6600"/>
                </a:solidFill>
                <a:effectLst/>
                <a:uLnTx/>
                <a:uFillTx/>
                <a:latin typeface="Calibri"/>
                <a:ea typeface="+mj-ea"/>
                <a:cs typeface="+mj-cs"/>
              </a:rPr>
              <a:t> </a:t>
            </a:r>
            <a:r>
              <a:rPr kumimoji="0" lang="fr-FR" sz="2000" b="1" i="0" u="none" strike="noStrike" kern="0" cap="none" spc="0" normalizeH="0" baseline="0" noProof="0" dirty="0" err="1">
                <a:ln>
                  <a:noFill/>
                </a:ln>
                <a:solidFill>
                  <a:srgbClr val="FF6600"/>
                </a:solidFill>
                <a:effectLst/>
                <a:uLnTx/>
                <a:uFillTx/>
                <a:latin typeface="Calibri"/>
                <a:ea typeface="+mj-ea"/>
                <a:cs typeface="+mj-cs"/>
              </a:rPr>
              <a:t>level</a:t>
            </a:r>
            <a:r>
              <a:rPr kumimoji="0" lang="fr-FR" sz="2000" b="1" i="0" u="none" strike="noStrike" kern="0" cap="none" spc="0" normalizeH="0" baseline="0" noProof="0" dirty="0">
                <a:ln>
                  <a:noFill/>
                </a:ln>
                <a:solidFill>
                  <a:srgbClr val="FF6600"/>
                </a:solidFill>
                <a:effectLst/>
                <a:uLnTx/>
                <a:uFillTx/>
                <a:latin typeface="Calibri"/>
                <a:ea typeface="+mj-ea"/>
                <a:cs typeface="+mj-cs"/>
              </a:rPr>
              <a:t> » </a:t>
            </a:r>
            <a:r>
              <a:rPr kumimoji="0" lang="fr-FR" sz="2000" b="1" i="0" u="none" strike="noStrike" kern="0" cap="none" spc="0" normalizeH="0" baseline="0" noProof="0" dirty="0" err="1">
                <a:ln>
                  <a:noFill/>
                </a:ln>
                <a:solidFill>
                  <a:srgbClr val="FF6600"/>
                </a:solidFill>
                <a:effectLst/>
                <a:uLnTx/>
                <a:uFillTx/>
                <a:latin typeface="Calibri"/>
                <a:ea typeface="+mj-ea"/>
                <a:cs typeface="+mj-cs"/>
              </a:rPr>
              <a:t>depends</a:t>
            </a:r>
            <a:r>
              <a:rPr kumimoji="0" lang="fr-FR" sz="2000" b="1" i="0" u="none" strike="noStrike" kern="0" cap="none" spc="0" normalizeH="0" baseline="0" noProof="0" dirty="0">
                <a:ln>
                  <a:noFill/>
                </a:ln>
                <a:solidFill>
                  <a:srgbClr val="FF6600"/>
                </a:solidFill>
                <a:effectLst/>
                <a:uLnTx/>
                <a:uFillTx/>
                <a:latin typeface="Calibri"/>
                <a:ea typeface="+mj-ea"/>
                <a:cs typeface="+mj-cs"/>
              </a:rPr>
              <a:t> </a:t>
            </a:r>
            <a:r>
              <a:rPr kumimoji="0" lang="fr-FR" sz="2000" b="1" i="0" u="none" strike="noStrike" kern="0" cap="none" spc="0" normalizeH="0" baseline="0" noProof="0" dirty="0" err="1">
                <a:ln>
                  <a:noFill/>
                </a:ln>
                <a:solidFill>
                  <a:srgbClr val="FF6600"/>
                </a:solidFill>
                <a:effectLst/>
                <a:uLnTx/>
                <a:uFillTx/>
                <a:latin typeface="Calibri"/>
                <a:ea typeface="+mj-ea"/>
                <a:cs typeface="+mj-cs"/>
              </a:rPr>
              <a:t>also</a:t>
            </a:r>
            <a:r>
              <a:rPr kumimoji="0" lang="fr-FR" sz="2000" b="1" i="0" u="none" strike="noStrike" kern="0" cap="none" spc="0" normalizeH="0" baseline="0" noProof="0" dirty="0">
                <a:ln>
                  <a:noFill/>
                </a:ln>
                <a:solidFill>
                  <a:srgbClr val="FF6600"/>
                </a:solidFill>
                <a:effectLst/>
                <a:uLnTx/>
                <a:uFillTx/>
                <a:latin typeface="Calibri"/>
                <a:ea typeface="+mj-ea"/>
                <a:cs typeface="+mj-cs"/>
              </a:rPr>
              <a:t> on the </a:t>
            </a:r>
            <a:r>
              <a:rPr kumimoji="0" lang="fr-FR" sz="2000" b="1" i="0" u="none" strike="noStrike" kern="0" cap="none" spc="0" normalizeH="0" baseline="0" noProof="0" dirty="0" err="1">
                <a:ln>
                  <a:noFill/>
                </a:ln>
                <a:solidFill>
                  <a:srgbClr val="FF6600"/>
                </a:solidFill>
                <a:effectLst/>
                <a:uLnTx/>
                <a:uFillTx/>
                <a:latin typeface="Calibri"/>
                <a:ea typeface="+mj-ea"/>
                <a:cs typeface="+mj-cs"/>
              </a:rPr>
              <a:t>scale</a:t>
            </a:r>
            <a:r>
              <a:rPr kumimoji="0" lang="fr-FR" sz="2000" b="1" i="0" u="none" strike="noStrike" kern="0" cap="none" spc="0" normalizeH="0" baseline="0" noProof="0" dirty="0">
                <a:ln>
                  <a:noFill/>
                </a:ln>
                <a:solidFill>
                  <a:srgbClr val="FF6600"/>
                </a:solidFill>
                <a:effectLst/>
                <a:uLnTx/>
                <a:uFillTx/>
                <a:latin typeface="Calibri"/>
                <a:ea typeface="+mj-ea"/>
                <a:cs typeface="+mj-cs"/>
              </a:rPr>
              <a:t> of the </a:t>
            </a:r>
            <a:r>
              <a:rPr kumimoji="0" lang="fr-FR" sz="2000" b="1" i="0" u="none" strike="noStrike" kern="0" cap="none" spc="0" normalizeH="0" baseline="0" noProof="0" dirty="0" err="1">
                <a:ln>
                  <a:noFill/>
                </a:ln>
                <a:solidFill>
                  <a:srgbClr val="FF6600"/>
                </a:solidFill>
                <a:effectLst/>
                <a:uLnTx/>
                <a:uFillTx/>
                <a:latin typeface="Calibri"/>
                <a:ea typeface="+mj-ea"/>
                <a:cs typeface="+mj-cs"/>
              </a:rPr>
              <a:t>study</a:t>
            </a:r>
            <a:endParaRPr kumimoji="0" lang="fr-FR" sz="1600" b="1" i="1" u="none" strike="noStrike" kern="0" cap="none" spc="0" normalizeH="0" baseline="0" noProof="0" dirty="0">
              <a:ln>
                <a:noFill/>
              </a:ln>
              <a:solidFill>
                <a:srgbClr val="FF6600"/>
              </a:solidFill>
              <a:effectLst/>
              <a:uLnTx/>
              <a:uFillTx/>
              <a:latin typeface="Calibri"/>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2708275"/>
            <a:ext cx="8064500" cy="442913"/>
          </a:xfrm>
        </p:spPr>
        <p:txBody>
          <a:bodyPr/>
          <a:lstStyle/>
          <a:p>
            <a:pPr algn="ctr"/>
            <a:r>
              <a:rPr lang="ca-ES" sz="2400" err="1"/>
              <a:t>The</a:t>
            </a:r>
            <a:r>
              <a:rPr lang="ca-ES" sz="2400"/>
              <a:t> ESPON </a:t>
            </a:r>
            <a:r>
              <a:rPr lang="ca-ES" sz="2400" smtClean="0"/>
              <a:t>Urban OLAP Cube: </a:t>
            </a:r>
            <a:r>
              <a:rPr lang="ca-ES" sz="2400"/>
              <a:t>a </a:t>
            </a:r>
            <a:r>
              <a:rPr lang="ca-ES" sz="2400" err="1"/>
              <a:t>tool</a:t>
            </a:r>
            <a:r>
              <a:rPr lang="ca-ES" sz="2400"/>
              <a:t> for </a:t>
            </a:r>
            <a:r>
              <a:rPr lang="ca-ES" sz="2400" err="1"/>
              <a:t>combining</a:t>
            </a:r>
            <a:r>
              <a:rPr lang="ca-ES" sz="2400"/>
              <a:t> </a:t>
            </a:r>
            <a:r>
              <a:rPr lang="ca-ES" sz="2400" err="1"/>
              <a:t>and</a:t>
            </a:r>
            <a:r>
              <a:rPr lang="ca-ES" sz="2400"/>
              <a:t> </a:t>
            </a:r>
            <a:r>
              <a:rPr lang="ca-ES" sz="2400" err="1"/>
              <a:t>analysing</a:t>
            </a:r>
            <a:r>
              <a:rPr lang="ca-ES" sz="2400"/>
              <a:t> </a:t>
            </a:r>
            <a:r>
              <a:rPr lang="ca-ES" sz="2400" err="1"/>
              <a:t>heterogeneous</a:t>
            </a:r>
            <a:r>
              <a:rPr lang="ca-ES" sz="2400"/>
              <a:t> </a:t>
            </a:r>
            <a:r>
              <a:rPr lang="ca-ES" sz="2400" smtClean="0"/>
              <a:t>urban data</a:t>
            </a:r>
            <a:endParaRPr lang="da-DK" sz="2400" smtClean="0">
              <a:ea typeface="ＭＳ Ｐゴシック" pitchFamily="34" charset="-128"/>
            </a:endParaRPr>
          </a:p>
        </p:txBody>
      </p:sp>
      <p:pic>
        <p:nvPicPr>
          <p:cNvPr id="4099" name="Picture 7"/>
          <p:cNvPicPr>
            <a:picLocks noChangeAspect="1" noChangeArrowheads="1"/>
          </p:cNvPicPr>
          <p:nvPr/>
        </p:nvPicPr>
        <p:blipFill>
          <a:blip r:embed="rId2"/>
          <a:srcRect/>
          <a:stretch>
            <a:fillRect/>
          </a:stretch>
        </p:blipFill>
        <p:spPr bwMode="auto">
          <a:xfrm>
            <a:off x="3769370" y="3573017"/>
            <a:ext cx="1449685" cy="950373"/>
          </a:xfrm>
          <a:prstGeom prst="rect">
            <a:avLst/>
          </a:prstGeom>
          <a:noFill/>
          <a:ln w="9525">
            <a:noFill/>
            <a:miter lim="800000"/>
            <a:headEnd/>
            <a:tailEnd/>
          </a:ln>
        </p:spPr>
      </p:pic>
      <p:sp>
        <p:nvSpPr>
          <p:cNvPr id="4100" name="Rectangle 3"/>
          <p:cNvSpPr>
            <a:spLocks noChangeArrowheads="1"/>
          </p:cNvSpPr>
          <p:nvPr/>
        </p:nvSpPr>
        <p:spPr bwMode="auto">
          <a:xfrm>
            <a:off x="684213" y="3573017"/>
            <a:ext cx="7620000" cy="2664272"/>
          </a:xfrm>
          <a:prstGeom prst="rect">
            <a:avLst/>
          </a:prstGeom>
          <a:noFill/>
          <a:ln w="9525">
            <a:noFill/>
            <a:miter lim="800000"/>
            <a:headEnd/>
            <a:tailEnd/>
          </a:ln>
        </p:spPr>
        <p:txBody>
          <a:bodyPr lIns="0" tIns="0" rIns="0" bIns="0"/>
          <a:lstStyle/>
          <a:p>
            <a:pPr algn="ctr">
              <a:lnSpc>
                <a:spcPct val="100000"/>
              </a:lnSpc>
              <a:spcBef>
                <a:spcPct val="20000"/>
              </a:spcBef>
            </a:pPr>
            <a:endParaRPr lang="da-DK" sz="1400" smtClean="0">
              <a:latin typeface="Verdana" pitchFamily="34" charset="0"/>
            </a:endParaRPr>
          </a:p>
          <a:p>
            <a:pPr algn="ctr">
              <a:lnSpc>
                <a:spcPct val="100000"/>
              </a:lnSpc>
              <a:spcBef>
                <a:spcPct val="20000"/>
              </a:spcBef>
            </a:pPr>
            <a:endParaRPr lang="da-DK" sz="1400">
              <a:latin typeface="Verdana" pitchFamily="34" charset="0"/>
            </a:endParaRPr>
          </a:p>
          <a:p>
            <a:pPr algn="ctr">
              <a:lnSpc>
                <a:spcPct val="100000"/>
              </a:lnSpc>
              <a:spcBef>
                <a:spcPct val="20000"/>
              </a:spcBef>
            </a:pPr>
            <a:endParaRPr lang="da-DK" sz="1400" smtClean="0">
              <a:latin typeface="Verdana" pitchFamily="34" charset="0"/>
            </a:endParaRPr>
          </a:p>
          <a:p>
            <a:pPr algn="ctr">
              <a:lnSpc>
                <a:spcPct val="100000"/>
              </a:lnSpc>
              <a:spcBef>
                <a:spcPct val="20000"/>
              </a:spcBef>
            </a:pPr>
            <a:endParaRPr lang="da-DK" sz="1400">
              <a:latin typeface="Verdana" pitchFamily="34" charset="0"/>
            </a:endParaRPr>
          </a:p>
          <a:p>
            <a:pPr algn="ctr">
              <a:lnSpc>
                <a:spcPct val="100000"/>
              </a:lnSpc>
              <a:spcBef>
                <a:spcPct val="20000"/>
              </a:spcBef>
            </a:pPr>
            <a:r>
              <a:rPr lang="da-DK" sz="1200" smtClean="0">
                <a:latin typeface="Verdana" pitchFamily="34" charset="0"/>
              </a:rPr>
              <a:t>Roger Milego (roger.milego@uab.cat)</a:t>
            </a:r>
          </a:p>
          <a:p>
            <a:pPr algn="ctr">
              <a:lnSpc>
                <a:spcPct val="100000"/>
              </a:lnSpc>
              <a:spcBef>
                <a:spcPct val="20000"/>
              </a:spcBef>
            </a:pPr>
            <a:endParaRPr lang="da-DK" b="1" smtClean="0">
              <a:solidFill>
                <a:srgbClr val="CC0000"/>
              </a:solidFill>
              <a:latin typeface="Verdana" pitchFamily="34" charset="0"/>
            </a:endParaRPr>
          </a:p>
          <a:p>
            <a:pPr algn="ctr">
              <a:lnSpc>
                <a:spcPct val="100000"/>
              </a:lnSpc>
              <a:spcBef>
                <a:spcPct val="20000"/>
              </a:spcBef>
            </a:pPr>
            <a:endParaRPr lang="da-DK" b="1">
              <a:solidFill>
                <a:srgbClr val="CC0000"/>
              </a:solidFill>
              <a:latin typeface="Verdana" pitchFamily="34" charset="0"/>
            </a:endParaRPr>
          </a:p>
          <a:p>
            <a:pPr algn="ctr">
              <a:lnSpc>
                <a:spcPct val="100000"/>
              </a:lnSpc>
              <a:spcBef>
                <a:spcPct val="20000"/>
              </a:spcBef>
            </a:pPr>
            <a:r>
              <a:rPr lang="da-DK" sz="1200" smtClean="0">
                <a:latin typeface="Verdana" pitchFamily="34" charset="0"/>
              </a:rPr>
              <a:t>Aalborg, ESPON Open Seminar 13-14 June </a:t>
            </a:r>
            <a:r>
              <a:rPr lang="da-DK" sz="1200">
                <a:latin typeface="Verdana" pitchFamily="34" charset="0"/>
              </a:rPr>
              <a:t>2012</a:t>
            </a:r>
          </a:p>
          <a:p>
            <a:pPr algn="ctr">
              <a:lnSpc>
                <a:spcPct val="100000"/>
              </a:lnSpc>
              <a:spcBef>
                <a:spcPct val="20000"/>
              </a:spcBef>
            </a:pPr>
            <a:endParaRPr lang="da-DK" b="1" smtClean="0">
              <a:solidFill>
                <a:srgbClr val="CC0000"/>
              </a:solidFill>
              <a:latin typeface="Verdana" pitchFamily="34" charset="0"/>
            </a:endParaRPr>
          </a:p>
          <a:p>
            <a:pPr algn="ctr">
              <a:lnSpc>
                <a:spcPct val="100000"/>
              </a:lnSpc>
              <a:spcBef>
                <a:spcPct val="20000"/>
              </a:spcBef>
            </a:pPr>
            <a:endParaRPr lang="da-DK" b="1">
              <a:solidFill>
                <a:srgbClr val="CC0000"/>
              </a:solidFill>
              <a:latin typeface="Verdana" pitchFamily="34" charset="0"/>
            </a:endParaRPr>
          </a:p>
          <a:p>
            <a:pPr algn="ctr">
              <a:lnSpc>
                <a:spcPct val="100000"/>
              </a:lnSpc>
              <a:spcBef>
                <a:spcPct val="20000"/>
              </a:spcBef>
            </a:pPr>
            <a:endParaRPr lang="da-DK" b="1" smtClean="0">
              <a:solidFill>
                <a:srgbClr val="CC0000"/>
              </a:solidFill>
              <a:latin typeface="Verdana" pitchFamily="34" charset="0"/>
            </a:endParaRPr>
          </a:p>
          <a:p>
            <a:pPr algn="ctr">
              <a:lnSpc>
                <a:spcPct val="100000"/>
              </a:lnSpc>
              <a:spcBef>
                <a:spcPct val="20000"/>
              </a:spcBef>
            </a:pPr>
            <a:endParaRPr lang="da-DK" b="1">
              <a:solidFill>
                <a:srgbClr val="CC0000"/>
              </a:solidFill>
              <a:latin typeface="Verdana" pitchFamily="34" charset="0"/>
            </a:endParaRPr>
          </a:p>
          <a:p>
            <a:pPr algn="ctr">
              <a:lnSpc>
                <a:spcPct val="100000"/>
              </a:lnSpc>
              <a:spcBef>
                <a:spcPct val="20000"/>
              </a:spcBef>
            </a:pPr>
            <a:endParaRPr lang="da-DK" b="1" smtClean="0">
              <a:solidFill>
                <a:srgbClr val="CC0000"/>
              </a:solidFill>
              <a:latin typeface="Verdana" pitchFamily="34" charset="0"/>
            </a:endParaRPr>
          </a:p>
          <a:p>
            <a:pPr algn="ctr">
              <a:lnSpc>
                <a:spcPct val="100000"/>
              </a:lnSpc>
              <a:spcBef>
                <a:spcPct val="20000"/>
              </a:spcBef>
            </a:pPr>
            <a:endParaRPr lang="da-DK">
              <a:solidFill>
                <a:srgbClr val="CC0000"/>
              </a:solidFill>
              <a:latin typeface="Verdana" pitchFamily="34" charset="0"/>
            </a:endParaRPr>
          </a:p>
        </p:txBody>
      </p:sp>
      <p:pic>
        <p:nvPicPr>
          <p:cNvPr id="9" name="Picture 7" descr="coctelera_acero_inox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23528" y="4188396"/>
            <a:ext cx="1328738" cy="1328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8" descr="cube_icon_pla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236296" y="4240783"/>
            <a:ext cx="1223963" cy="1223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19138" y="898525"/>
            <a:ext cx="7739062" cy="636588"/>
          </a:xfrm>
        </p:spPr>
        <p:txBody>
          <a:bodyPr/>
          <a:lstStyle/>
          <a:p>
            <a:pPr algn="ctr"/>
            <a:r>
              <a:rPr lang="es-ES" sz="4000" smtClean="0">
                <a:ea typeface="ＭＳ Ｐゴシック" pitchFamily="34" charset="-128"/>
              </a:rPr>
              <a:t>OLAP technology</a:t>
            </a:r>
            <a:endParaRPr lang="ca-ES" sz="2000" smtClean="0">
              <a:ea typeface="ＭＳ Ｐゴシック" pitchFamily="34" charset="-128"/>
            </a:endParaRPr>
          </a:p>
        </p:txBody>
      </p:sp>
      <p:sp>
        <p:nvSpPr>
          <p:cNvPr id="7" name="6 Forma libre"/>
          <p:cNvSpPr/>
          <p:nvPr/>
        </p:nvSpPr>
        <p:spPr bwMode="auto">
          <a:xfrm>
            <a:off x="1838036" y="1828800"/>
            <a:ext cx="5467928" cy="4111264"/>
          </a:xfrm>
          <a:custGeom>
            <a:avLst/>
            <a:gdLst>
              <a:gd name="connsiteX0" fmla="*/ 240146 w 5467928"/>
              <a:gd name="connsiteY0" fmla="*/ 0 h 4111264"/>
              <a:gd name="connsiteX1" fmla="*/ 193964 w 5467928"/>
              <a:gd name="connsiteY1" fmla="*/ 46182 h 4111264"/>
              <a:gd name="connsiteX2" fmla="*/ 175491 w 5467928"/>
              <a:gd name="connsiteY2" fmla="*/ 73891 h 4111264"/>
              <a:gd name="connsiteX3" fmla="*/ 147782 w 5467928"/>
              <a:gd name="connsiteY3" fmla="*/ 110836 h 4111264"/>
              <a:gd name="connsiteX4" fmla="*/ 120073 w 5467928"/>
              <a:gd name="connsiteY4" fmla="*/ 138545 h 4111264"/>
              <a:gd name="connsiteX5" fmla="*/ 101600 w 5467928"/>
              <a:gd name="connsiteY5" fmla="*/ 175491 h 4111264"/>
              <a:gd name="connsiteX6" fmla="*/ 73891 w 5467928"/>
              <a:gd name="connsiteY6" fmla="*/ 212436 h 4111264"/>
              <a:gd name="connsiteX7" fmla="*/ 64655 w 5467928"/>
              <a:gd name="connsiteY7" fmla="*/ 240145 h 4111264"/>
              <a:gd name="connsiteX8" fmla="*/ 36946 w 5467928"/>
              <a:gd name="connsiteY8" fmla="*/ 286327 h 4111264"/>
              <a:gd name="connsiteX9" fmla="*/ 27709 w 5467928"/>
              <a:gd name="connsiteY9" fmla="*/ 332509 h 4111264"/>
              <a:gd name="connsiteX10" fmla="*/ 9237 w 5467928"/>
              <a:gd name="connsiteY10" fmla="*/ 387927 h 4111264"/>
              <a:gd name="connsiteX11" fmla="*/ 0 w 5467928"/>
              <a:gd name="connsiteY11" fmla="*/ 471055 h 4111264"/>
              <a:gd name="connsiteX12" fmla="*/ 9237 w 5467928"/>
              <a:gd name="connsiteY12" fmla="*/ 895927 h 4111264"/>
              <a:gd name="connsiteX13" fmla="*/ 36946 w 5467928"/>
              <a:gd name="connsiteY13" fmla="*/ 988291 h 4111264"/>
              <a:gd name="connsiteX14" fmla="*/ 55419 w 5467928"/>
              <a:gd name="connsiteY14" fmla="*/ 1016000 h 4111264"/>
              <a:gd name="connsiteX15" fmla="*/ 120073 w 5467928"/>
              <a:gd name="connsiteY15" fmla="*/ 1126836 h 4111264"/>
              <a:gd name="connsiteX16" fmla="*/ 193964 w 5467928"/>
              <a:gd name="connsiteY16" fmla="*/ 1182255 h 4111264"/>
              <a:gd name="connsiteX17" fmla="*/ 314037 w 5467928"/>
              <a:gd name="connsiteY17" fmla="*/ 1228436 h 4111264"/>
              <a:gd name="connsiteX18" fmla="*/ 341746 w 5467928"/>
              <a:gd name="connsiteY18" fmla="*/ 1237673 h 4111264"/>
              <a:gd name="connsiteX19" fmla="*/ 526473 w 5467928"/>
              <a:gd name="connsiteY19" fmla="*/ 1256145 h 4111264"/>
              <a:gd name="connsiteX20" fmla="*/ 591128 w 5467928"/>
              <a:gd name="connsiteY20" fmla="*/ 1265382 h 4111264"/>
              <a:gd name="connsiteX21" fmla="*/ 1376219 w 5467928"/>
              <a:gd name="connsiteY21" fmla="*/ 1274618 h 4111264"/>
              <a:gd name="connsiteX22" fmla="*/ 1440873 w 5467928"/>
              <a:gd name="connsiteY22" fmla="*/ 1293091 h 4111264"/>
              <a:gd name="connsiteX23" fmla="*/ 1505528 w 5467928"/>
              <a:gd name="connsiteY23" fmla="*/ 1302327 h 4111264"/>
              <a:gd name="connsiteX24" fmla="*/ 1533237 w 5467928"/>
              <a:gd name="connsiteY24" fmla="*/ 1320800 h 4111264"/>
              <a:gd name="connsiteX25" fmla="*/ 1579419 w 5467928"/>
              <a:gd name="connsiteY25" fmla="*/ 1339273 h 4111264"/>
              <a:gd name="connsiteX26" fmla="*/ 1607128 w 5467928"/>
              <a:gd name="connsiteY26" fmla="*/ 1348509 h 4111264"/>
              <a:gd name="connsiteX27" fmla="*/ 1653309 w 5467928"/>
              <a:gd name="connsiteY27" fmla="*/ 1376218 h 4111264"/>
              <a:gd name="connsiteX28" fmla="*/ 1690255 w 5467928"/>
              <a:gd name="connsiteY28" fmla="*/ 1394691 h 4111264"/>
              <a:gd name="connsiteX29" fmla="*/ 1745673 w 5467928"/>
              <a:gd name="connsiteY29" fmla="*/ 1431636 h 4111264"/>
              <a:gd name="connsiteX30" fmla="*/ 1801091 w 5467928"/>
              <a:gd name="connsiteY30" fmla="*/ 1459345 h 4111264"/>
              <a:gd name="connsiteX31" fmla="*/ 1828800 w 5467928"/>
              <a:gd name="connsiteY31" fmla="*/ 1487055 h 4111264"/>
              <a:gd name="connsiteX32" fmla="*/ 1902691 w 5467928"/>
              <a:gd name="connsiteY32" fmla="*/ 1542473 h 4111264"/>
              <a:gd name="connsiteX33" fmla="*/ 1930400 w 5467928"/>
              <a:gd name="connsiteY33" fmla="*/ 1579418 h 4111264"/>
              <a:gd name="connsiteX34" fmla="*/ 1948873 w 5467928"/>
              <a:gd name="connsiteY34" fmla="*/ 2032000 h 4111264"/>
              <a:gd name="connsiteX35" fmla="*/ 1967346 w 5467928"/>
              <a:gd name="connsiteY35" fmla="*/ 2115127 h 4111264"/>
              <a:gd name="connsiteX36" fmla="*/ 1976582 w 5467928"/>
              <a:gd name="connsiteY36" fmla="*/ 2161309 h 4111264"/>
              <a:gd name="connsiteX37" fmla="*/ 1995055 w 5467928"/>
              <a:gd name="connsiteY37" fmla="*/ 2207491 h 4111264"/>
              <a:gd name="connsiteX38" fmla="*/ 2004291 w 5467928"/>
              <a:gd name="connsiteY38" fmla="*/ 2244436 h 4111264"/>
              <a:gd name="connsiteX39" fmla="*/ 2096655 w 5467928"/>
              <a:gd name="connsiteY39" fmla="*/ 2373745 h 4111264"/>
              <a:gd name="connsiteX40" fmla="*/ 2198255 w 5467928"/>
              <a:gd name="connsiteY40" fmla="*/ 2484582 h 4111264"/>
              <a:gd name="connsiteX41" fmla="*/ 2235200 w 5467928"/>
              <a:gd name="connsiteY41" fmla="*/ 2493818 h 4111264"/>
              <a:gd name="connsiteX42" fmla="*/ 2290619 w 5467928"/>
              <a:gd name="connsiteY42" fmla="*/ 2512291 h 4111264"/>
              <a:gd name="connsiteX43" fmla="*/ 2364509 w 5467928"/>
              <a:gd name="connsiteY43" fmla="*/ 2530764 h 4111264"/>
              <a:gd name="connsiteX44" fmla="*/ 2401455 w 5467928"/>
              <a:gd name="connsiteY44" fmla="*/ 2540000 h 4111264"/>
              <a:gd name="connsiteX45" fmla="*/ 2429164 w 5467928"/>
              <a:gd name="connsiteY45" fmla="*/ 2549236 h 4111264"/>
              <a:gd name="connsiteX46" fmla="*/ 2475346 w 5467928"/>
              <a:gd name="connsiteY46" fmla="*/ 2558473 h 4111264"/>
              <a:gd name="connsiteX47" fmla="*/ 2521528 w 5467928"/>
              <a:gd name="connsiteY47" fmla="*/ 2576945 h 4111264"/>
              <a:gd name="connsiteX48" fmla="*/ 2558473 w 5467928"/>
              <a:gd name="connsiteY48" fmla="*/ 2586182 h 4111264"/>
              <a:gd name="connsiteX49" fmla="*/ 2604655 w 5467928"/>
              <a:gd name="connsiteY49" fmla="*/ 2604655 h 4111264"/>
              <a:gd name="connsiteX50" fmla="*/ 2706255 w 5467928"/>
              <a:gd name="connsiteY50" fmla="*/ 2613891 h 4111264"/>
              <a:gd name="connsiteX51" fmla="*/ 2918691 w 5467928"/>
              <a:gd name="connsiteY51" fmla="*/ 2632364 h 4111264"/>
              <a:gd name="connsiteX52" fmla="*/ 2964873 w 5467928"/>
              <a:gd name="connsiteY52" fmla="*/ 2641600 h 4111264"/>
              <a:gd name="connsiteX53" fmla="*/ 3029528 w 5467928"/>
              <a:gd name="connsiteY53" fmla="*/ 2650836 h 4111264"/>
              <a:gd name="connsiteX54" fmla="*/ 3075709 w 5467928"/>
              <a:gd name="connsiteY54" fmla="*/ 2660073 h 4111264"/>
              <a:gd name="connsiteX55" fmla="*/ 3131128 w 5467928"/>
              <a:gd name="connsiteY55" fmla="*/ 2669309 h 4111264"/>
              <a:gd name="connsiteX56" fmla="*/ 3195782 w 5467928"/>
              <a:gd name="connsiteY56" fmla="*/ 2678545 h 4111264"/>
              <a:gd name="connsiteX57" fmla="*/ 3288146 w 5467928"/>
              <a:gd name="connsiteY57" fmla="*/ 2697018 h 4111264"/>
              <a:gd name="connsiteX58" fmla="*/ 3417455 w 5467928"/>
              <a:gd name="connsiteY58" fmla="*/ 2715491 h 4111264"/>
              <a:gd name="connsiteX59" fmla="*/ 3592946 w 5467928"/>
              <a:gd name="connsiteY59" fmla="*/ 2770909 h 4111264"/>
              <a:gd name="connsiteX60" fmla="*/ 3676073 w 5467928"/>
              <a:gd name="connsiteY60" fmla="*/ 2798618 h 4111264"/>
              <a:gd name="connsiteX61" fmla="*/ 3703782 w 5467928"/>
              <a:gd name="connsiteY61" fmla="*/ 2817091 h 4111264"/>
              <a:gd name="connsiteX62" fmla="*/ 3768437 w 5467928"/>
              <a:gd name="connsiteY62" fmla="*/ 2844800 h 4111264"/>
              <a:gd name="connsiteX63" fmla="*/ 3833091 w 5467928"/>
              <a:gd name="connsiteY63" fmla="*/ 2881745 h 4111264"/>
              <a:gd name="connsiteX64" fmla="*/ 3897746 w 5467928"/>
              <a:gd name="connsiteY64" fmla="*/ 2946400 h 4111264"/>
              <a:gd name="connsiteX65" fmla="*/ 3999346 w 5467928"/>
              <a:gd name="connsiteY65" fmla="*/ 3057236 h 4111264"/>
              <a:gd name="connsiteX66" fmla="*/ 4036291 w 5467928"/>
              <a:gd name="connsiteY66" fmla="*/ 3140364 h 4111264"/>
              <a:gd name="connsiteX67" fmla="*/ 4054764 w 5467928"/>
              <a:gd name="connsiteY67" fmla="*/ 3177309 h 4111264"/>
              <a:gd name="connsiteX68" fmla="*/ 4110182 w 5467928"/>
              <a:gd name="connsiteY68" fmla="*/ 3251200 h 4111264"/>
              <a:gd name="connsiteX69" fmla="*/ 4165600 w 5467928"/>
              <a:gd name="connsiteY69" fmla="*/ 3334327 h 4111264"/>
              <a:gd name="connsiteX70" fmla="*/ 4294909 w 5467928"/>
              <a:gd name="connsiteY70" fmla="*/ 3445164 h 4111264"/>
              <a:gd name="connsiteX71" fmla="*/ 4414982 w 5467928"/>
              <a:gd name="connsiteY71" fmla="*/ 3546764 h 4111264"/>
              <a:gd name="connsiteX72" fmla="*/ 4479637 w 5467928"/>
              <a:gd name="connsiteY72" fmla="*/ 3592945 h 4111264"/>
              <a:gd name="connsiteX73" fmla="*/ 4507346 w 5467928"/>
              <a:gd name="connsiteY73" fmla="*/ 3629891 h 4111264"/>
              <a:gd name="connsiteX74" fmla="*/ 4553528 w 5467928"/>
              <a:gd name="connsiteY74" fmla="*/ 3676073 h 4111264"/>
              <a:gd name="connsiteX75" fmla="*/ 4636655 w 5467928"/>
              <a:gd name="connsiteY75" fmla="*/ 3740727 h 4111264"/>
              <a:gd name="connsiteX76" fmla="*/ 4682837 w 5467928"/>
              <a:gd name="connsiteY76" fmla="*/ 3777673 h 4111264"/>
              <a:gd name="connsiteX77" fmla="*/ 4756728 w 5467928"/>
              <a:gd name="connsiteY77" fmla="*/ 3851564 h 4111264"/>
              <a:gd name="connsiteX78" fmla="*/ 4793673 w 5467928"/>
              <a:gd name="connsiteY78" fmla="*/ 3879273 h 4111264"/>
              <a:gd name="connsiteX79" fmla="*/ 4839855 w 5467928"/>
              <a:gd name="connsiteY79" fmla="*/ 3925455 h 4111264"/>
              <a:gd name="connsiteX80" fmla="*/ 4959928 w 5467928"/>
              <a:gd name="connsiteY80" fmla="*/ 3999345 h 4111264"/>
              <a:gd name="connsiteX81" fmla="*/ 4996873 w 5467928"/>
              <a:gd name="connsiteY81" fmla="*/ 4027055 h 4111264"/>
              <a:gd name="connsiteX82" fmla="*/ 5052291 w 5467928"/>
              <a:gd name="connsiteY82" fmla="*/ 4045527 h 4111264"/>
              <a:gd name="connsiteX83" fmla="*/ 5107709 w 5467928"/>
              <a:gd name="connsiteY83" fmla="*/ 4073236 h 4111264"/>
              <a:gd name="connsiteX84" fmla="*/ 5246255 w 5467928"/>
              <a:gd name="connsiteY84" fmla="*/ 4100945 h 4111264"/>
              <a:gd name="connsiteX85" fmla="*/ 5292437 w 5467928"/>
              <a:gd name="connsiteY85" fmla="*/ 4110182 h 4111264"/>
              <a:gd name="connsiteX86" fmla="*/ 5467928 w 5467928"/>
              <a:gd name="connsiteY86" fmla="*/ 4110182 h 411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467928" h="4111264">
                <a:moveTo>
                  <a:pt x="240146" y="0"/>
                </a:moveTo>
                <a:cubicBezTo>
                  <a:pt x="224752" y="15394"/>
                  <a:pt x="208300" y="29798"/>
                  <a:pt x="193964" y="46182"/>
                </a:cubicBezTo>
                <a:cubicBezTo>
                  <a:pt x="186654" y="54536"/>
                  <a:pt x="181943" y="64858"/>
                  <a:pt x="175491" y="73891"/>
                </a:cubicBezTo>
                <a:cubicBezTo>
                  <a:pt x="166543" y="86417"/>
                  <a:pt x="157800" y="99148"/>
                  <a:pt x="147782" y="110836"/>
                </a:cubicBezTo>
                <a:cubicBezTo>
                  <a:pt x="139281" y="120754"/>
                  <a:pt x="127665" y="127916"/>
                  <a:pt x="120073" y="138545"/>
                </a:cubicBezTo>
                <a:cubicBezTo>
                  <a:pt x="112070" y="149749"/>
                  <a:pt x="108898" y="163815"/>
                  <a:pt x="101600" y="175491"/>
                </a:cubicBezTo>
                <a:cubicBezTo>
                  <a:pt x="93441" y="188545"/>
                  <a:pt x="83127" y="200121"/>
                  <a:pt x="73891" y="212436"/>
                </a:cubicBezTo>
                <a:cubicBezTo>
                  <a:pt x="70812" y="221672"/>
                  <a:pt x="69009" y="231437"/>
                  <a:pt x="64655" y="240145"/>
                </a:cubicBezTo>
                <a:cubicBezTo>
                  <a:pt x="56627" y="256202"/>
                  <a:pt x="43613" y="269659"/>
                  <a:pt x="36946" y="286327"/>
                </a:cubicBezTo>
                <a:cubicBezTo>
                  <a:pt x="31116" y="300903"/>
                  <a:pt x="31840" y="317363"/>
                  <a:pt x="27709" y="332509"/>
                </a:cubicBezTo>
                <a:cubicBezTo>
                  <a:pt x="22586" y="351295"/>
                  <a:pt x="9237" y="387927"/>
                  <a:pt x="9237" y="387927"/>
                </a:cubicBezTo>
                <a:cubicBezTo>
                  <a:pt x="6158" y="415636"/>
                  <a:pt x="0" y="443175"/>
                  <a:pt x="0" y="471055"/>
                </a:cubicBezTo>
                <a:cubicBezTo>
                  <a:pt x="0" y="612712"/>
                  <a:pt x="3575" y="754383"/>
                  <a:pt x="9237" y="895927"/>
                </a:cubicBezTo>
                <a:cubicBezTo>
                  <a:pt x="9786" y="909661"/>
                  <a:pt x="35027" y="985412"/>
                  <a:pt x="36946" y="988291"/>
                </a:cubicBezTo>
                <a:cubicBezTo>
                  <a:pt x="43104" y="997527"/>
                  <a:pt x="50028" y="1006296"/>
                  <a:pt x="55419" y="1016000"/>
                </a:cubicBezTo>
                <a:cubicBezTo>
                  <a:pt x="68064" y="1038761"/>
                  <a:pt x="98538" y="1110684"/>
                  <a:pt x="120073" y="1126836"/>
                </a:cubicBezTo>
                <a:cubicBezTo>
                  <a:pt x="144703" y="1145309"/>
                  <a:pt x="168347" y="1165177"/>
                  <a:pt x="193964" y="1182255"/>
                </a:cubicBezTo>
                <a:cubicBezTo>
                  <a:pt x="267496" y="1231276"/>
                  <a:pt x="227404" y="1216060"/>
                  <a:pt x="314037" y="1228436"/>
                </a:cubicBezTo>
                <a:cubicBezTo>
                  <a:pt x="323273" y="1231515"/>
                  <a:pt x="332167" y="1235931"/>
                  <a:pt x="341746" y="1237673"/>
                </a:cubicBezTo>
                <a:cubicBezTo>
                  <a:pt x="396277" y="1247588"/>
                  <a:pt x="474760" y="1250701"/>
                  <a:pt x="526473" y="1256145"/>
                </a:cubicBezTo>
                <a:cubicBezTo>
                  <a:pt x="548124" y="1258424"/>
                  <a:pt x="569363" y="1264909"/>
                  <a:pt x="591128" y="1265382"/>
                </a:cubicBezTo>
                <a:lnTo>
                  <a:pt x="1376219" y="1274618"/>
                </a:lnTo>
                <a:cubicBezTo>
                  <a:pt x="1399963" y="1282533"/>
                  <a:pt x="1415354" y="1288451"/>
                  <a:pt x="1440873" y="1293091"/>
                </a:cubicBezTo>
                <a:cubicBezTo>
                  <a:pt x="1462292" y="1296985"/>
                  <a:pt x="1483976" y="1299248"/>
                  <a:pt x="1505528" y="1302327"/>
                </a:cubicBezTo>
                <a:cubicBezTo>
                  <a:pt x="1514764" y="1308485"/>
                  <a:pt x="1523308" y="1315836"/>
                  <a:pt x="1533237" y="1320800"/>
                </a:cubicBezTo>
                <a:cubicBezTo>
                  <a:pt x="1548066" y="1328215"/>
                  <a:pt x="1563895" y="1333451"/>
                  <a:pt x="1579419" y="1339273"/>
                </a:cubicBezTo>
                <a:cubicBezTo>
                  <a:pt x="1588535" y="1342691"/>
                  <a:pt x="1598420" y="1344155"/>
                  <a:pt x="1607128" y="1348509"/>
                </a:cubicBezTo>
                <a:cubicBezTo>
                  <a:pt x="1623185" y="1356537"/>
                  <a:pt x="1637616" y="1367500"/>
                  <a:pt x="1653309" y="1376218"/>
                </a:cubicBezTo>
                <a:cubicBezTo>
                  <a:pt x="1665345" y="1382905"/>
                  <a:pt x="1678448" y="1387607"/>
                  <a:pt x="1690255" y="1394691"/>
                </a:cubicBezTo>
                <a:cubicBezTo>
                  <a:pt x="1709293" y="1406113"/>
                  <a:pt x="1724611" y="1424615"/>
                  <a:pt x="1745673" y="1431636"/>
                </a:cubicBezTo>
                <a:cubicBezTo>
                  <a:pt x="1773441" y="1440893"/>
                  <a:pt x="1777220" y="1439453"/>
                  <a:pt x="1801091" y="1459345"/>
                </a:cubicBezTo>
                <a:cubicBezTo>
                  <a:pt x="1811126" y="1467707"/>
                  <a:pt x="1818765" y="1478693"/>
                  <a:pt x="1828800" y="1487055"/>
                </a:cubicBezTo>
                <a:cubicBezTo>
                  <a:pt x="1879972" y="1529699"/>
                  <a:pt x="1835303" y="1475085"/>
                  <a:pt x="1902691" y="1542473"/>
                </a:cubicBezTo>
                <a:cubicBezTo>
                  <a:pt x="1913576" y="1553358"/>
                  <a:pt x="1921164" y="1567103"/>
                  <a:pt x="1930400" y="1579418"/>
                </a:cubicBezTo>
                <a:cubicBezTo>
                  <a:pt x="1933902" y="1715978"/>
                  <a:pt x="1929368" y="1885704"/>
                  <a:pt x="1948873" y="2032000"/>
                </a:cubicBezTo>
                <a:cubicBezTo>
                  <a:pt x="1953518" y="2066838"/>
                  <a:pt x="1960027" y="2082190"/>
                  <a:pt x="1967346" y="2115127"/>
                </a:cubicBezTo>
                <a:cubicBezTo>
                  <a:pt x="1970752" y="2130452"/>
                  <a:pt x="1972071" y="2146272"/>
                  <a:pt x="1976582" y="2161309"/>
                </a:cubicBezTo>
                <a:cubicBezTo>
                  <a:pt x="1981346" y="2177190"/>
                  <a:pt x="1989812" y="2191762"/>
                  <a:pt x="1995055" y="2207491"/>
                </a:cubicBezTo>
                <a:cubicBezTo>
                  <a:pt x="1999069" y="2219534"/>
                  <a:pt x="1998273" y="2233259"/>
                  <a:pt x="2004291" y="2244436"/>
                </a:cubicBezTo>
                <a:cubicBezTo>
                  <a:pt x="2040930" y="2312480"/>
                  <a:pt x="2056494" y="2320198"/>
                  <a:pt x="2096655" y="2373745"/>
                </a:cubicBezTo>
                <a:cubicBezTo>
                  <a:pt x="2125209" y="2411817"/>
                  <a:pt x="2148421" y="2472124"/>
                  <a:pt x="2198255" y="2484582"/>
                </a:cubicBezTo>
                <a:cubicBezTo>
                  <a:pt x="2210570" y="2487661"/>
                  <a:pt x="2223041" y="2490170"/>
                  <a:pt x="2235200" y="2493818"/>
                </a:cubicBezTo>
                <a:cubicBezTo>
                  <a:pt x="2253851" y="2499413"/>
                  <a:pt x="2271728" y="2507568"/>
                  <a:pt x="2290619" y="2512291"/>
                </a:cubicBezTo>
                <a:lnTo>
                  <a:pt x="2364509" y="2530764"/>
                </a:lnTo>
                <a:cubicBezTo>
                  <a:pt x="2376824" y="2533843"/>
                  <a:pt x="2389412" y="2535986"/>
                  <a:pt x="2401455" y="2540000"/>
                </a:cubicBezTo>
                <a:cubicBezTo>
                  <a:pt x="2410691" y="2543079"/>
                  <a:pt x="2419719" y="2546875"/>
                  <a:pt x="2429164" y="2549236"/>
                </a:cubicBezTo>
                <a:cubicBezTo>
                  <a:pt x="2444394" y="2553044"/>
                  <a:pt x="2460309" y="2553962"/>
                  <a:pt x="2475346" y="2558473"/>
                </a:cubicBezTo>
                <a:cubicBezTo>
                  <a:pt x="2491227" y="2563237"/>
                  <a:pt x="2505799" y="2571702"/>
                  <a:pt x="2521528" y="2576945"/>
                </a:cubicBezTo>
                <a:cubicBezTo>
                  <a:pt x="2533571" y="2580959"/>
                  <a:pt x="2546430" y="2582168"/>
                  <a:pt x="2558473" y="2586182"/>
                </a:cubicBezTo>
                <a:cubicBezTo>
                  <a:pt x="2574202" y="2591425"/>
                  <a:pt x="2588359" y="2601600"/>
                  <a:pt x="2604655" y="2604655"/>
                </a:cubicBezTo>
                <a:cubicBezTo>
                  <a:pt x="2638079" y="2610922"/>
                  <a:pt x="2672388" y="2610812"/>
                  <a:pt x="2706255" y="2613891"/>
                </a:cubicBezTo>
                <a:cubicBezTo>
                  <a:pt x="2821157" y="2636870"/>
                  <a:pt x="2686226" y="2612149"/>
                  <a:pt x="2918691" y="2632364"/>
                </a:cubicBezTo>
                <a:cubicBezTo>
                  <a:pt x="2934331" y="2633724"/>
                  <a:pt x="2949388" y="2639019"/>
                  <a:pt x="2964873" y="2641600"/>
                </a:cubicBezTo>
                <a:cubicBezTo>
                  <a:pt x="2986347" y="2645179"/>
                  <a:pt x="3008054" y="2647257"/>
                  <a:pt x="3029528" y="2650836"/>
                </a:cubicBezTo>
                <a:cubicBezTo>
                  <a:pt x="3045013" y="2653417"/>
                  <a:pt x="3060264" y="2657265"/>
                  <a:pt x="3075709" y="2660073"/>
                </a:cubicBezTo>
                <a:cubicBezTo>
                  <a:pt x="3094135" y="2663423"/>
                  <a:pt x="3112618" y="2666461"/>
                  <a:pt x="3131128" y="2669309"/>
                </a:cubicBezTo>
                <a:cubicBezTo>
                  <a:pt x="3152645" y="2672619"/>
                  <a:pt x="3174343" y="2674762"/>
                  <a:pt x="3195782" y="2678545"/>
                </a:cubicBezTo>
                <a:cubicBezTo>
                  <a:pt x="3226702" y="2684001"/>
                  <a:pt x="3257176" y="2691856"/>
                  <a:pt x="3288146" y="2697018"/>
                </a:cubicBezTo>
                <a:cubicBezTo>
                  <a:pt x="3368048" y="2710336"/>
                  <a:pt x="3324981" y="2703932"/>
                  <a:pt x="3417455" y="2715491"/>
                </a:cubicBezTo>
                <a:cubicBezTo>
                  <a:pt x="3597505" y="2787510"/>
                  <a:pt x="3424949" y="2724243"/>
                  <a:pt x="3592946" y="2770909"/>
                </a:cubicBezTo>
                <a:cubicBezTo>
                  <a:pt x="3621088" y="2778726"/>
                  <a:pt x="3676073" y="2798618"/>
                  <a:pt x="3676073" y="2798618"/>
                </a:cubicBezTo>
                <a:cubicBezTo>
                  <a:pt x="3685309" y="2804776"/>
                  <a:pt x="3693853" y="2812127"/>
                  <a:pt x="3703782" y="2817091"/>
                </a:cubicBezTo>
                <a:cubicBezTo>
                  <a:pt x="3743986" y="2837193"/>
                  <a:pt x="3723586" y="2812764"/>
                  <a:pt x="3768437" y="2844800"/>
                </a:cubicBezTo>
                <a:cubicBezTo>
                  <a:pt x="3827697" y="2887129"/>
                  <a:pt x="3761535" y="2863856"/>
                  <a:pt x="3833091" y="2881745"/>
                </a:cubicBezTo>
                <a:cubicBezTo>
                  <a:pt x="3908626" y="2938397"/>
                  <a:pt x="3834528" y="2877435"/>
                  <a:pt x="3897746" y="2946400"/>
                </a:cubicBezTo>
                <a:cubicBezTo>
                  <a:pt x="3940045" y="2992544"/>
                  <a:pt x="3969510" y="3009498"/>
                  <a:pt x="3999346" y="3057236"/>
                </a:cubicBezTo>
                <a:cubicBezTo>
                  <a:pt x="4016839" y="3085225"/>
                  <a:pt x="4022814" y="3110040"/>
                  <a:pt x="4036291" y="3140364"/>
                </a:cubicBezTo>
                <a:cubicBezTo>
                  <a:pt x="4041883" y="3152946"/>
                  <a:pt x="4047933" y="3165355"/>
                  <a:pt x="4054764" y="3177309"/>
                </a:cubicBezTo>
                <a:cubicBezTo>
                  <a:pt x="4075025" y="3212766"/>
                  <a:pt x="4082547" y="3211720"/>
                  <a:pt x="4110182" y="3251200"/>
                </a:cubicBezTo>
                <a:cubicBezTo>
                  <a:pt x="4142959" y="3298024"/>
                  <a:pt x="4129565" y="3293788"/>
                  <a:pt x="4165600" y="3334327"/>
                </a:cubicBezTo>
                <a:cubicBezTo>
                  <a:pt x="4276168" y="3458715"/>
                  <a:pt x="4130803" y="3281064"/>
                  <a:pt x="4294909" y="3445164"/>
                </a:cubicBezTo>
                <a:cubicBezTo>
                  <a:pt x="4340302" y="3490555"/>
                  <a:pt x="4343199" y="3495491"/>
                  <a:pt x="4414982" y="3546764"/>
                </a:cubicBezTo>
                <a:cubicBezTo>
                  <a:pt x="4436534" y="3562158"/>
                  <a:pt x="4459951" y="3575228"/>
                  <a:pt x="4479637" y="3592945"/>
                </a:cubicBezTo>
                <a:cubicBezTo>
                  <a:pt x="4491079" y="3603243"/>
                  <a:pt x="4497119" y="3618385"/>
                  <a:pt x="4507346" y="3629891"/>
                </a:cubicBezTo>
                <a:cubicBezTo>
                  <a:pt x="4521809" y="3646162"/>
                  <a:pt x="4536999" y="3661905"/>
                  <a:pt x="4553528" y="3676073"/>
                </a:cubicBezTo>
                <a:cubicBezTo>
                  <a:pt x="4580181" y="3698918"/>
                  <a:pt x="4609053" y="3719039"/>
                  <a:pt x="4636655" y="3740727"/>
                </a:cubicBezTo>
                <a:cubicBezTo>
                  <a:pt x="4652156" y="3752907"/>
                  <a:pt x="4668897" y="3763733"/>
                  <a:pt x="4682837" y="3777673"/>
                </a:cubicBezTo>
                <a:cubicBezTo>
                  <a:pt x="4707467" y="3802303"/>
                  <a:pt x="4728862" y="3830664"/>
                  <a:pt x="4756728" y="3851564"/>
                </a:cubicBezTo>
                <a:cubicBezTo>
                  <a:pt x="4769043" y="3860800"/>
                  <a:pt x="4782168" y="3869046"/>
                  <a:pt x="4793673" y="3879273"/>
                </a:cubicBezTo>
                <a:cubicBezTo>
                  <a:pt x="4809944" y="3893737"/>
                  <a:pt x="4822206" y="3912709"/>
                  <a:pt x="4839855" y="3925455"/>
                </a:cubicBezTo>
                <a:cubicBezTo>
                  <a:pt x="4877953" y="3952970"/>
                  <a:pt x="4922332" y="3971147"/>
                  <a:pt x="4959928" y="3999345"/>
                </a:cubicBezTo>
                <a:cubicBezTo>
                  <a:pt x="4972243" y="4008582"/>
                  <a:pt x="4983104" y="4020171"/>
                  <a:pt x="4996873" y="4027055"/>
                </a:cubicBezTo>
                <a:cubicBezTo>
                  <a:pt x="5014289" y="4035763"/>
                  <a:pt x="5034317" y="4038038"/>
                  <a:pt x="5052291" y="4045527"/>
                </a:cubicBezTo>
                <a:cubicBezTo>
                  <a:pt x="5071355" y="4053470"/>
                  <a:pt x="5088259" y="4066290"/>
                  <a:pt x="5107709" y="4073236"/>
                </a:cubicBezTo>
                <a:cubicBezTo>
                  <a:pt x="5162371" y="4092758"/>
                  <a:pt x="5191067" y="4091747"/>
                  <a:pt x="5246255" y="4100945"/>
                </a:cubicBezTo>
                <a:cubicBezTo>
                  <a:pt x="5261740" y="4103526"/>
                  <a:pt x="5276752" y="4109528"/>
                  <a:pt x="5292437" y="4110182"/>
                </a:cubicBezTo>
                <a:cubicBezTo>
                  <a:pt x="5350883" y="4112617"/>
                  <a:pt x="5409431" y="4110182"/>
                  <a:pt x="5467928" y="4110182"/>
                </a:cubicBezTo>
              </a:path>
            </a:pathLst>
          </a:custGeom>
          <a:noFill/>
          <a:ln w="9525" cap="flat" cmpd="sng" algn="ctr">
            <a:noFill/>
            <a:prstDash val="solid"/>
            <a:round/>
            <a:headEnd type="none" w="med" len="med"/>
            <a:tailEnd type="none" w="med" len="med"/>
          </a:ln>
          <a:effectLst/>
        </p:spPr>
        <p:txBody>
          <a:bodyPr vert="horz" wrap="square" lIns="92075" tIns="46037" rIns="92075" bIns="46037" numCol="1" rtlCol="0" anchor="ctr"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ca-ES" sz="4400" b="0" i="0" u="none" strike="noStrike" cap="none" normalizeH="0" baseline="0">
              <a:ln>
                <a:noFill/>
              </a:ln>
              <a:solidFill>
                <a:schemeClr val="tx1"/>
              </a:solidFill>
              <a:effectLst/>
              <a:latin typeface="Tahoma" pitchFamily="-108" charset="0"/>
            </a:endParaRPr>
          </a:p>
        </p:txBody>
      </p:sp>
      <p:sp>
        <p:nvSpPr>
          <p:cNvPr id="2" name="1 CuadroTexto"/>
          <p:cNvSpPr txBox="1"/>
          <p:nvPr/>
        </p:nvSpPr>
        <p:spPr>
          <a:xfrm>
            <a:off x="683568" y="1628800"/>
            <a:ext cx="7776864" cy="5078313"/>
          </a:xfrm>
          <a:prstGeom prst="rect">
            <a:avLst/>
          </a:prstGeom>
          <a:noFill/>
        </p:spPr>
        <p:txBody>
          <a:bodyPr wrap="square" rtlCol="0">
            <a:spAutoFit/>
          </a:bodyPr>
          <a:lstStyle/>
          <a:p>
            <a:pPr marL="285750" indent="-285750" algn="just">
              <a:buFont typeface="Wingdings" pitchFamily="2" charset="2"/>
              <a:buChar char="§"/>
            </a:pPr>
            <a:r>
              <a:rPr lang="en-US" sz="2400" smtClean="0">
                <a:latin typeface="Trebuchet MS" pitchFamily="34" charset="0"/>
              </a:rPr>
              <a:t>OLAP </a:t>
            </a:r>
            <a:r>
              <a:rPr lang="en-US" sz="2400">
                <a:latin typeface="Trebuchet MS" pitchFamily="34" charset="0"/>
              </a:rPr>
              <a:t>(</a:t>
            </a:r>
            <a:r>
              <a:rPr lang="en-US" sz="2400" smtClean="0">
                <a:latin typeface="Trebuchet MS" pitchFamily="34" charset="0"/>
              </a:rPr>
              <a:t>OnLine </a:t>
            </a:r>
            <a:r>
              <a:rPr lang="en-US" sz="2400">
                <a:latin typeface="Trebuchet MS" pitchFamily="34" charset="0"/>
              </a:rPr>
              <a:t>Analytical </a:t>
            </a:r>
            <a:r>
              <a:rPr lang="en-US" sz="2400" smtClean="0">
                <a:latin typeface="Trebuchet MS" pitchFamily="34" charset="0"/>
              </a:rPr>
              <a:t>Processing): category </a:t>
            </a:r>
            <a:r>
              <a:rPr lang="en-US" sz="2400">
                <a:latin typeface="Trebuchet MS" pitchFamily="34" charset="0"/>
              </a:rPr>
              <a:t>of software tools designed to help in the </a:t>
            </a:r>
            <a:r>
              <a:rPr lang="en-US" sz="2400" b="1">
                <a:latin typeface="Trebuchet MS" pitchFamily="34" charset="0"/>
                <a:cs typeface="Arial" charset="0"/>
              </a:rPr>
              <a:t>extraction</a:t>
            </a:r>
            <a:r>
              <a:rPr lang="en-US" sz="2400">
                <a:latin typeface="Trebuchet MS" pitchFamily="34" charset="0"/>
              </a:rPr>
              <a:t> of information from data to support better decision-making.</a:t>
            </a:r>
            <a:endParaRPr lang="en-GB" sz="2400">
              <a:latin typeface="Trebuchet MS" pitchFamily="34" charset="0"/>
            </a:endParaRPr>
          </a:p>
          <a:p>
            <a:pPr marL="285750" indent="-285750" algn="just">
              <a:buFont typeface="Wingdings" pitchFamily="2" charset="2"/>
              <a:buChar char="§"/>
            </a:pPr>
            <a:endParaRPr lang="en-US" sz="2400"/>
          </a:p>
          <a:p>
            <a:pPr marL="285750" indent="-285750" algn="just">
              <a:buFont typeface="Wingdings" pitchFamily="2" charset="2"/>
              <a:buChar char="§"/>
            </a:pPr>
            <a:r>
              <a:rPr lang="en-US" sz="2400" b="1" smtClean="0"/>
              <a:t>Multidimensional</a:t>
            </a:r>
            <a:r>
              <a:rPr lang="en-US" sz="2400" smtClean="0"/>
              <a:t> </a:t>
            </a:r>
            <a:r>
              <a:rPr lang="en-US" sz="2400"/>
              <a:t>data model, complex analytical and ad-hoc queries, rapid execution time.</a:t>
            </a:r>
          </a:p>
          <a:p>
            <a:pPr marL="285750" indent="-285750" algn="just">
              <a:buFont typeface="Wingdings" pitchFamily="2" charset="2"/>
              <a:buChar char="§"/>
            </a:pPr>
            <a:endParaRPr lang="en-US" sz="2400"/>
          </a:p>
          <a:p>
            <a:pPr marL="285750" indent="-285750" algn="just">
              <a:buFont typeface="Wingdings" pitchFamily="2" charset="2"/>
              <a:buChar char="§"/>
            </a:pPr>
            <a:r>
              <a:rPr lang="en-US" sz="2400"/>
              <a:t>OLAP Cube = some countable variables (</a:t>
            </a:r>
            <a:r>
              <a:rPr lang="en-US" sz="2400" b="1"/>
              <a:t>measures</a:t>
            </a:r>
            <a:r>
              <a:rPr lang="en-US" sz="2400"/>
              <a:t>) such as ha. aggregated by a set of </a:t>
            </a:r>
            <a:r>
              <a:rPr lang="en-US" sz="2400" b="1"/>
              <a:t>dimensions</a:t>
            </a:r>
            <a:r>
              <a:rPr lang="en-US" sz="2400"/>
              <a:t>: </a:t>
            </a:r>
            <a:r>
              <a:rPr lang="en-US" sz="2400" b="1"/>
              <a:t>spatial</a:t>
            </a:r>
            <a:r>
              <a:rPr lang="en-US" sz="2400"/>
              <a:t> (e.g. NUTS regions), </a:t>
            </a:r>
            <a:r>
              <a:rPr lang="en-US" sz="2400" b="1"/>
              <a:t>thematic</a:t>
            </a:r>
            <a:r>
              <a:rPr lang="en-US" sz="2400"/>
              <a:t> (e.g. land cover) and </a:t>
            </a:r>
            <a:r>
              <a:rPr lang="en-US" sz="2400" b="1"/>
              <a:t>temporal</a:t>
            </a:r>
            <a:r>
              <a:rPr lang="en-US" sz="2400"/>
              <a:t>.</a:t>
            </a:r>
          </a:p>
          <a:p>
            <a:pPr marL="285750" indent="-285750" algn="just">
              <a:buFont typeface="Wingdings" pitchFamily="2" charset="2"/>
              <a:buChar char="§"/>
            </a:pPr>
            <a:endParaRPr lang="en-US" sz="2400"/>
          </a:p>
          <a:p>
            <a:pPr marL="285750" indent="-285750" algn="just">
              <a:buFont typeface="Wingdings" pitchFamily="2" charset="2"/>
              <a:buChar char="§"/>
            </a:pPr>
            <a:r>
              <a:rPr lang="en-US" sz="2400"/>
              <a:t>An OLAP Cube can be queried online and </a:t>
            </a:r>
            <a:r>
              <a:rPr lang="en-US" sz="2400" smtClean="0"/>
              <a:t>offline (.CUB file, from MS Excel).</a:t>
            </a:r>
          </a:p>
        </p:txBody>
      </p:sp>
    </p:spTree>
    <p:extLst>
      <p:ext uri="{BB962C8B-B14F-4D97-AF65-F5344CB8AC3E}">
        <p14:creationId xmlns="" xmlns:p14="http://schemas.microsoft.com/office/powerpoint/2010/main" val="3185245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algn="ctr"/>
            <a:r>
              <a:rPr lang="es-ES" sz="2800" smtClean="0">
                <a:ea typeface="ＭＳ Ｐゴシック" pitchFamily="34" charset="-128"/>
              </a:rPr>
              <a:t>OLAP Cube: A “</a:t>
            </a:r>
            <a:r>
              <a:rPr lang="es-ES" sz="2800" err="1" smtClean="0">
                <a:ea typeface="ＭＳ Ｐゴシック" pitchFamily="34" charset="-128"/>
              </a:rPr>
              <a:t>cocktail</a:t>
            </a:r>
            <a:r>
              <a:rPr lang="es-ES" sz="2800" smtClean="0">
                <a:ea typeface="ＭＳ Ｐゴシック" pitchFamily="34" charset="-128"/>
              </a:rPr>
              <a:t>” of data</a:t>
            </a:r>
            <a:endParaRPr lang="ca-ES" sz="2800" smtClean="0">
              <a:ea typeface="ＭＳ Ｐゴシック" pitchFamily="34" charset="-128"/>
            </a:endParaRPr>
          </a:p>
        </p:txBody>
      </p:sp>
      <p:pic>
        <p:nvPicPr>
          <p:cNvPr id="6553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6" y="1761806"/>
            <a:ext cx="8352928" cy="4815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Forma libre"/>
          <p:cNvSpPr/>
          <p:nvPr/>
        </p:nvSpPr>
        <p:spPr bwMode="auto">
          <a:xfrm>
            <a:off x="4064000" y="1662545"/>
            <a:ext cx="4692073" cy="4904510"/>
          </a:xfrm>
          <a:custGeom>
            <a:avLst/>
            <a:gdLst>
              <a:gd name="connsiteX0" fmla="*/ 350982 w 4692073"/>
              <a:gd name="connsiteY0" fmla="*/ 9237 h 4904510"/>
              <a:gd name="connsiteX1" fmla="*/ 378691 w 4692073"/>
              <a:gd name="connsiteY1" fmla="*/ 1985819 h 4904510"/>
              <a:gd name="connsiteX2" fmla="*/ 295564 w 4692073"/>
              <a:gd name="connsiteY2" fmla="*/ 2235200 h 4904510"/>
              <a:gd name="connsiteX3" fmla="*/ 138545 w 4692073"/>
              <a:gd name="connsiteY3" fmla="*/ 2281382 h 4904510"/>
              <a:gd name="connsiteX4" fmla="*/ 147782 w 4692073"/>
              <a:gd name="connsiteY4" fmla="*/ 2807855 h 4904510"/>
              <a:gd name="connsiteX5" fmla="*/ 101600 w 4692073"/>
              <a:gd name="connsiteY5" fmla="*/ 2817091 h 4904510"/>
              <a:gd name="connsiteX6" fmla="*/ 46182 w 4692073"/>
              <a:gd name="connsiteY6" fmla="*/ 2863273 h 4904510"/>
              <a:gd name="connsiteX7" fmla="*/ 0 w 4692073"/>
              <a:gd name="connsiteY7" fmla="*/ 3001819 h 4904510"/>
              <a:gd name="connsiteX8" fmla="*/ 9236 w 4692073"/>
              <a:gd name="connsiteY8" fmla="*/ 3057237 h 4904510"/>
              <a:gd name="connsiteX9" fmla="*/ 73891 w 4692073"/>
              <a:gd name="connsiteY9" fmla="*/ 3278910 h 4904510"/>
              <a:gd name="connsiteX10" fmla="*/ 471055 w 4692073"/>
              <a:gd name="connsiteY10" fmla="*/ 3362037 h 4904510"/>
              <a:gd name="connsiteX11" fmla="*/ 480291 w 4692073"/>
              <a:gd name="connsiteY11" fmla="*/ 4664364 h 4904510"/>
              <a:gd name="connsiteX12" fmla="*/ 2364509 w 4692073"/>
              <a:gd name="connsiteY12" fmla="*/ 4895273 h 4904510"/>
              <a:gd name="connsiteX13" fmla="*/ 4544291 w 4692073"/>
              <a:gd name="connsiteY13" fmla="*/ 4904510 h 4904510"/>
              <a:gd name="connsiteX14" fmla="*/ 4636655 w 4692073"/>
              <a:gd name="connsiteY14" fmla="*/ 2817091 h 4904510"/>
              <a:gd name="connsiteX15" fmla="*/ 4692073 w 4692073"/>
              <a:gd name="connsiteY15" fmla="*/ 2576946 h 4904510"/>
              <a:gd name="connsiteX16" fmla="*/ 4692073 w 4692073"/>
              <a:gd name="connsiteY16" fmla="*/ 9237 h 4904510"/>
              <a:gd name="connsiteX17" fmla="*/ 674255 w 4692073"/>
              <a:gd name="connsiteY17" fmla="*/ 0 h 490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92073" h="4904510">
                <a:moveTo>
                  <a:pt x="350982" y="9237"/>
                </a:moveTo>
                <a:lnTo>
                  <a:pt x="378691" y="1985819"/>
                </a:lnTo>
                <a:lnTo>
                  <a:pt x="295564" y="2235200"/>
                </a:lnTo>
                <a:lnTo>
                  <a:pt x="138545" y="2281382"/>
                </a:lnTo>
                <a:lnTo>
                  <a:pt x="147782" y="2807855"/>
                </a:lnTo>
                <a:lnTo>
                  <a:pt x="101600" y="2817091"/>
                </a:lnTo>
                <a:lnTo>
                  <a:pt x="46182" y="2863273"/>
                </a:lnTo>
                <a:lnTo>
                  <a:pt x="0" y="3001819"/>
                </a:lnTo>
                <a:lnTo>
                  <a:pt x="9236" y="3057237"/>
                </a:lnTo>
                <a:lnTo>
                  <a:pt x="73891" y="3278910"/>
                </a:lnTo>
                <a:lnTo>
                  <a:pt x="471055" y="3362037"/>
                </a:lnTo>
                <a:cubicBezTo>
                  <a:pt x="474134" y="3796146"/>
                  <a:pt x="477212" y="4230255"/>
                  <a:pt x="480291" y="4664364"/>
                </a:cubicBezTo>
                <a:lnTo>
                  <a:pt x="2364509" y="4895273"/>
                </a:lnTo>
                <a:lnTo>
                  <a:pt x="4544291" y="4904510"/>
                </a:lnTo>
                <a:lnTo>
                  <a:pt x="4636655" y="2817091"/>
                </a:lnTo>
                <a:lnTo>
                  <a:pt x="4692073" y="2576946"/>
                </a:lnTo>
                <a:lnTo>
                  <a:pt x="4692073" y="9237"/>
                </a:lnTo>
                <a:lnTo>
                  <a:pt x="674255" y="0"/>
                </a:lnTo>
              </a:path>
            </a:pathLst>
          </a:custGeom>
          <a:solidFill>
            <a:schemeClr val="bg1">
              <a:lumMod val="85000"/>
            </a:schemeClr>
          </a:solidFill>
          <a:ln w="9525" cap="flat" cmpd="sng" algn="ctr">
            <a:noFill/>
            <a:prstDash val="solid"/>
            <a:round/>
            <a:headEnd type="none" w="med" len="med"/>
            <a:tailEnd type="none" w="med" len="med"/>
          </a:ln>
          <a:effectLst/>
        </p:spPr>
        <p:txBody>
          <a:bodyPr vert="horz" wrap="square" lIns="92075" tIns="46037" rIns="92075" bIns="46037" numCol="1" rtlCol="0" anchor="ctr"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ca-ES" sz="4400" b="0" i="0" u="none" strike="noStrike" cap="none" normalizeH="0" baseline="0">
              <a:ln>
                <a:noFill/>
              </a:ln>
              <a:solidFill>
                <a:schemeClr val="tx1"/>
              </a:solidFill>
              <a:effectLst/>
              <a:latin typeface="Tahoma" pitchFamily="-108" charset="0"/>
            </a:endParaRPr>
          </a:p>
        </p:txBody>
      </p:sp>
    </p:spTree>
    <p:extLst>
      <p:ext uri="{BB962C8B-B14F-4D97-AF65-F5344CB8AC3E}">
        <p14:creationId xmlns="" xmlns:p14="http://schemas.microsoft.com/office/powerpoint/2010/main" val="348380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0" y="920750"/>
            <a:ext cx="9144000" cy="5029200"/>
          </a:xfrm>
        </p:spPr>
        <p:txBody>
          <a:bodyPr/>
          <a:lstStyle/>
          <a:p>
            <a:pPr>
              <a:buFont typeface="Times" pitchFamily="18" charset="0"/>
              <a:buNone/>
            </a:pPr>
            <a:r>
              <a:rPr lang="en-GB" sz="1000" smtClean="0">
                <a:ea typeface="ＭＳ Ｐゴシック" pitchFamily="34" charset="-128"/>
              </a:rPr>
              <a:t>    	</a:t>
            </a:r>
            <a:endParaRPr lang="en-GB" sz="1000" b="1" smtClean="0">
              <a:ea typeface="ＭＳ Ｐゴシック" pitchFamily="34" charset="-128"/>
            </a:endParaRPr>
          </a:p>
        </p:txBody>
      </p:sp>
      <p:sp>
        <p:nvSpPr>
          <p:cNvPr id="20484" name="Rectangle 4"/>
          <p:cNvSpPr>
            <a:spLocks noChangeArrowheads="1"/>
          </p:cNvSpPr>
          <p:nvPr/>
        </p:nvSpPr>
        <p:spPr bwMode="auto">
          <a:xfrm>
            <a:off x="0" y="920750"/>
            <a:ext cx="9144000"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100000"/>
              </a:lnSpc>
              <a:spcBef>
                <a:spcPct val="20000"/>
              </a:spcBef>
              <a:buFont typeface="Times" pitchFamily="18" charset="0"/>
              <a:buNone/>
            </a:pPr>
            <a:endParaRPr lang="en-GB" sz="900" b="1">
              <a:latin typeface="Verdana" pitchFamily="34" charset="0"/>
            </a:endParaRPr>
          </a:p>
        </p:txBody>
      </p:sp>
      <p:sp>
        <p:nvSpPr>
          <p:cNvPr id="9" name="Rectangle 2"/>
          <p:cNvSpPr>
            <a:spLocks noGrp="1" noChangeArrowheads="1"/>
          </p:cNvSpPr>
          <p:nvPr>
            <p:ph type="title"/>
          </p:nvPr>
        </p:nvSpPr>
        <p:spPr>
          <a:xfrm>
            <a:off x="719138" y="898525"/>
            <a:ext cx="7739062" cy="636588"/>
          </a:xfrm>
        </p:spPr>
        <p:txBody>
          <a:bodyPr/>
          <a:lstStyle/>
          <a:p>
            <a:pPr algn="ctr"/>
            <a:r>
              <a:rPr lang="es-ES" sz="3200" smtClean="0">
                <a:ea typeface="ＭＳ Ｐゴシック" pitchFamily="34" charset="-128"/>
              </a:rPr>
              <a:t>Urban OLAP Cube</a:t>
            </a:r>
            <a:endParaRPr lang="ca-ES" sz="2400" smtClean="0">
              <a:ea typeface="ＭＳ Ｐゴシック" pitchFamily="34" charset="-128"/>
            </a:endParaRPr>
          </a:p>
        </p:txBody>
      </p:sp>
      <p:grpSp>
        <p:nvGrpSpPr>
          <p:cNvPr id="2" name="2 Grupo"/>
          <p:cNvGrpSpPr/>
          <p:nvPr/>
        </p:nvGrpSpPr>
        <p:grpSpPr>
          <a:xfrm>
            <a:off x="747713" y="2091340"/>
            <a:ext cx="7702550" cy="4304855"/>
            <a:chOff x="747713" y="2091340"/>
            <a:chExt cx="7702550" cy="4304855"/>
          </a:xfrm>
        </p:grpSpPr>
        <p:grpSp>
          <p:nvGrpSpPr>
            <p:cNvPr id="3" name="9 Grupo"/>
            <p:cNvGrpSpPr/>
            <p:nvPr/>
          </p:nvGrpSpPr>
          <p:grpSpPr>
            <a:xfrm>
              <a:off x="747713" y="2091340"/>
              <a:ext cx="7702550" cy="3471862"/>
              <a:chOff x="900113" y="1747838"/>
              <a:chExt cx="7702550" cy="3471862"/>
            </a:xfrm>
          </p:grpSpPr>
          <p:sp>
            <p:nvSpPr>
              <p:cNvPr id="11" name="9 Cilindro"/>
              <p:cNvSpPr>
                <a:spLocks noChangeArrowheads="1"/>
              </p:cNvSpPr>
              <p:nvPr/>
            </p:nvSpPr>
            <p:spPr bwMode="auto">
              <a:xfrm>
                <a:off x="3471863" y="2668588"/>
                <a:ext cx="1144587" cy="560387"/>
              </a:xfrm>
              <a:prstGeom prst="can">
                <a:avLst>
                  <a:gd name="adj" fmla="val 25000"/>
                </a:avLst>
              </a:prstGeom>
              <a:solidFill>
                <a:srgbClr val="FFCC99"/>
              </a:solidFill>
              <a:ln w="9525" algn="ctr">
                <a:solidFill>
                  <a:schemeClr val="tx1"/>
                </a:solidFill>
                <a:round/>
                <a:headEnd/>
                <a:tailEnd/>
              </a:ln>
            </p:spPr>
            <p:txBody>
              <a:bodyPr lIns="90000" tIns="46800" rIns="90000" bIns="46800" anchor="ctr"/>
              <a:lstStyle/>
              <a:p>
                <a:pPr algn="ctr"/>
                <a:endParaRPr lang="en-GB"/>
              </a:p>
            </p:txBody>
          </p:sp>
          <p:sp>
            <p:nvSpPr>
              <p:cNvPr id="12" name="10 CuadroTexto"/>
              <p:cNvSpPr txBox="1">
                <a:spLocks noChangeArrowheads="1"/>
              </p:cNvSpPr>
              <p:nvPr/>
            </p:nvSpPr>
            <p:spPr bwMode="auto">
              <a:xfrm>
                <a:off x="3413125" y="2276475"/>
                <a:ext cx="12080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s-ES" sz="1200" b="0">
                    <a:latin typeface="Trebuchet MS" pitchFamily="34" charset="0"/>
                  </a:rPr>
                  <a:t>OLAP </a:t>
                </a:r>
                <a:r>
                  <a:rPr lang="en-GB" sz="1200" b="0">
                    <a:latin typeface="Trebuchet MS" pitchFamily="34" charset="0"/>
                  </a:rPr>
                  <a:t>Database</a:t>
                </a:r>
                <a:endParaRPr lang="en-GB" sz="1200">
                  <a:latin typeface="Trebuchet MS" pitchFamily="34" charset="0"/>
                </a:endParaRPr>
              </a:p>
            </p:txBody>
          </p:sp>
          <p:cxnSp>
            <p:nvCxnSpPr>
              <p:cNvPr id="13" name="11 Conector recto de flecha"/>
              <p:cNvCxnSpPr>
                <a:cxnSpLocks noChangeShapeType="1"/>
              </p:cNvCxnSpPr>
              <p:nvPr/>
            </p:nvCxnSpPr>
            <p:spPr bwMode="auto">
              <a:xfrm>
                <a:off x="4616450" y="2943225"/>
                <a:ext cx="815975" cy="0"/>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14" name="12 Cubo"/>
              <p:cNvSpPr>
                <a:spLocks noChangeArrowheads="1"/>
              </p:cNvSpPr>
              <p:nvPr/>
            </p:nvSpPr>
            <p:spPr bwMode="auto">
              <a:xfrm>
                <a:off x="5545138" y="2570163"/>
                <a:ext cx="930275" cy="841375"/>
              </a:xfrm>
              <a:prstGeom prst="cube">
                <a:avLst>
                  <a:gd name="adj" fmla="val 25000"/>
                </a:avLst>
              </a:prstGeom>
              <a:gradFill rotWithShape="1">
                <a:gsLst>
                  <a:gs pos="0">
                    <a:schemeClr val="bg1"/>
                  </a:gs>
                  <a:gs pos="100000">
                    <a:srgbClr val="B4D79D"/>
                  </a:gs>
                </a:gsLst>
                <a:lin ang="0" scaled="1"/>
              </a:gradFill>
              <a:ln w="9525" algn="ctr">
                <a:solidFill>
                  <a:schemeClr val="tx1"/>
                </a:solidFill>
                <a:round/>
                <a:headEnd/>
                <a:tailEnd/>
              </a:ln>
            </p:spPr>
            <p:txBody>
              <a:bodyPr lIns="90000" tIns="46800" rIns="90000" bIns="46800" anchor="ctr"/>
              <a:lstStyle/>
              <a:p>
                <a:pPr algn="ctr"/>
                <a:endParaRPr lang="en-GB"/>
              </a:p>
            </p:txBody>
          </p:sp>
          <p:sp>
            <p:nvSpPr>
              <p:cNvPr id="15" name="13 CuadroTexto"/>
              <p:cNvSpPr txBox="1">
                <a:spLocks noChangeArrowheads="1"/>
              </p:cNvSpPr>
              <p:nvPr/>
            </p:nvSpPr>
            <p:spPr bwMode="auto">
              <a:xfrm>
                <a:off x="5545138" y="2243138"/>
                <a:ext cx="9271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GB" sz="1200" b="0">
                    <a:latin typeface="Trebuchet MS" pitchFamily="34" charset="0"/>
                  </a:rPr>
                  <a:t>OLAP Cube</a:t>
                </a:r>
                <a:endParaRPr lang="en-GB" sz="1200">
                  <a:latin typeface="Trebuchet MS" pitchFamily="34" charset="0"/>
                </a:endParaRPr>
              </a:p>
            </p:txBody>
          </p:sp>
          <p:pic>
            <p:nvPicPr>
              <p:cNvPr id="16" name="14 Imagen"/>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240588" y="1938338"/>
                <a:ext cx="1209675" cy="1052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15 Imagen"/>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391400" y="2139950"/>
                <a:ext cx="1211263" cy="105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16 Imagen"/>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240588" y="2570163"/>
                <a:ext cx="1209675" cy="1052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17 Imagen"/>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391400" y="2990850"/>
                <a:ext cx="1211263" cy="105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0" name="18 Conector recto de flecha"/>
              <p:cNvCxnSpPr>
                <a:cxnSpLocks noChangeShapeType="1"/>
                <a:stCxn id="14" idx="5"/>
              </p:cNvCxnSpPr>
              <p:nvPr/>
            </p:nvCxnSpPr>
            <p:spPr bwMode="auto">
              <a:xfrm flipV="1">
                <a:off x="6475413" y="2632075"/>
                <a:ext cx="915987" cy="254000"/>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1" name="19 Conector recto de flecha"/>
              <p:cNvCxnSpPr>
                <a:cxnSpLocks noChangeShapeType="1"/>
                <a:stCxn id="14" idx="5"/>
              </p:cNvCxnSpPr>
              <p:nvPr/>
            </p:nvCxnSpPr>
            <p:spPr bwMode="auto">
              <a:xfrm>
                <a:off x="6475413" y="2886075"/>
                <a:ext cx="1068387" cy="100013"/>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2" name="20 Conector recto de flecha"/>
              <p:cNvCxnSpPr>
                <a:cxnSpLocks noChangeShapeType="1"/>
                <a:stCxn id="14" idx="5"/>
                <a:endCxn id="19" idx="1"/>
              </p:cNvCxnSpPr>
              <p:nvPr/>
            </p:nvCxnSpPr>
            <p:spPr bwMode="auto">
              <a:xfrm>
                <a:off x="6475413" y="2886075"/>
                <a:ext cx="915987" cy="631825"/>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3" name="Text Box 83"/>
              <p:cNvSpPr txBox="1">
                <a:spLocks noChangeArrowheads="1"/>
              </p:cNvSpPr>
              <p:nvPr/>
            </p:nvSpPr>
            <p:spPr bwMode="auto">
              <a:xfrm>
                <a:off x="2036763" y="2768600"/>
                <a:ext cx="95091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1200" b="0">
                    <a:latin typeface="Trebuchet MS" pitchFamily="34" charset="0"/>
                  </a:rPr>
                  <a:t>Soil sealing</a:t>
                </a:r>
                <a:endParaRPr lang="en-GB" sz="1200">
                  <a:latin typeface="Trebuchet MS" pitchFamily="34" charset="0"/>
                </a:endParaRPr>
              </a:p>
            </p:txBody>
          </p:sp>
          <p:sp>
            <p:nvSpPr>
              <p:cNvPr id="24" name="Text Box 85"/>
              <p:cNvSpPr txBox="1">
                <a:spLocks noChangeArrowheads="1"/>
              </p:cNvSpPr>
              <p:nvPr/>
            </p:nvSpPr>
            <p:spPr bwMode="auto">
              <a:xfrm>
                <a:off x="5076825" y="3860800"/>
                <a:ext cx="15224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1200" b="0">
                    <a:latin typeface="Trebuchet MS" pitchFamily="34" charset="0"/>
                  </a:rPr>
                  <a:t>Corine Land Cover</a:t>
                </a:r>
                <a:endParaRPr lang="en-GB" sz="1200">
                  <a:latin typeface="Trebuchet MS" pitchFamily="34" charset="0"/>
                </a:endParaRPr>
              </a:p>
            </p:txBody>
          </p:sp>
          <p:sp>
            <p:nvSpPr>
              <p:cNvPr id="25" name="Text Box 86"/>
              <p:cNvSpPr txBox="1">
                <a:spLocks noChangeArrowheads="1"/>
              </p:cNvSpPr>
              <p:nvPr/>
            </p:nvSpPr>
            <p:spPr bwMode="auto">
              <a:xfrm>
                <a:off x="2216150" y="2106613"/>
                <a:ext cx="54133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GB" sz="1200" b="0">
                    <a:latin typeface="Trebuchet MS" pitchFamily="34" charset="0"/>
                  </a:rPr>
                  <a:t>NUTS</a:t>
                </a:r>
                <a:endParaRPr lang="en-GB" sz="1200">
                  <a:latin typeface="Trebuchet MS" pitchFamily="34" charset="0"/>
                </a:endParaRPr>
              </a:p>
            </p:txBody>
          </p:sp>
          <p:pic>
            <p:nvPicPr>
              <p:cNvPr id="26" name="Picture 3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51275" y="4292600"/>
                <a:ext cx="1152525" cy="927100"/>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3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006600" y="4292600"/>
                <a:ext cx="1412875" cy="757238"/>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37"/>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900113" y="3571875"/>
                <a:ext cx="1081087" cy="862013"/>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38"/>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900113" y="2709863"/>
                <a:ext cx="904875" cy="728662"/>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39"/>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292725" y="4148138"/>
                <a:ext cx="1042988" cy="836612"/>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40"/>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1116013" y="1747838"/>
                <a:ext cx="1008062" cy="81597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2" name="20 Conector recto de flecha"/>
              <p:cNvCxnSpPr>
                <a:cxnSpLocks noChangeShapeType="1"/>
              </p:cNvCxnSpPr>
              <p:nvPr/>
            </p:nvCxnSpPr>
            <p:spPr bwMode="auto">
              <a:xfrm>
                <a:off x="2771775" y="2276475"/>
                <a:ext cx="576263" cy="433388"/>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3" name="20 Conector recto de flecha"/>
              <p:cNvCxnSpPr>
                <a:cxnSpLocks noChangeShapeType="1"/>
                <a:stCxn id="23" idx="3"/>
              </p:cNvCxnSpPr>
              <p:nvPr/>
            </p:nvCxnSpPr>
            <p:spPr bwMode="auto">
              <a:xfrm>
                <a:off x="2987675" y="2906713"/>
                <a:ext cx="360363" cy="19050"/>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4" name="20 Conector recto de flecha"/>
              <p:cNvCxnSpPr>
                <a:cxnSpLocks noChangeShapeType="1"/>
              </p:cNvCxnSpPr>
              <p:nvPr/>
            </p:nvCxnSpPr>
            <p:spPr bwMode="auto">
              <a:xfrm flipV="1">
                <a:off x="3132138" y="3355975"/>
                <a:ext cx="466725" cy="649288"/>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35" name="20 Conector recto de flecha"/>
              <p:cNvCxnSpPr>
                <a:cxnSpLocks noChangeShapeType="1"/>
                <a:stCxn id="36" idx="0"/>
              </p:cNvCxnSpPr>
              <p:nvPr/>
            </p:nvCxnSpPr>
            <p:spPr bwMode="auto">
              <a:xfrm flipV="1">
                <a:off x="2555875" y="3140075"/>
                <a:ext cx="863600" cy="431800"/>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36" name="Text Box 83"/>
              <p:cNvSpPr txBox="1">
                <a:spLocks noChangeArrowheads="1"/>
              </p:cNvSpPr>
              <p:nvPr/>
            </p:nvSpPr>
            <p:spPr bwMode="auto">
              <a:xfrm>
                <a:off x="2051050" y="3571875"/>
                <a:ext cx="100806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1200" b="0">
                    <a:latin typeface="Trebuchet MS" pitchFamily="34" charset="0"/>
                  </a:rPr>
                  <a:t>Urban Atlas</a:t>
                </a:r>
                <a:endParaRPr lang="en-GB" sz="1200">
                  <a:latin typeface="Trebuchet MS" pitchFamily="34" charset="0"/>
                </a:endParaRPr>
              </a:p>
            </p:txBody>
          </p:sp>
          <p:sp>
            <p:nvSpPr>
              <p:cNvPr id="37" name="Text Box 85"/>
              <p:cNvSpPr txBox="1">
                <a:spLocks noChangeArrowheads="1"/>
              </p:cNvSpPr>
              <p:nvPr/>
            </p:nvSpPr>
            <p:spPr bwMode="auto">
              <a:xfrm>
                <a:off x="2627313" y="4005263"/>
                <a:ext cx="50323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1200" b="0">
                    <a:latin typeface="Trebuchet MS" pitchFamily="34" charset="0"/>
                  </a:rPr>
                  <a:t>LUZ</a:t>
                </a:r>
                <a:endParaRPr lang="en-GB" sz="1200">
                  <a:latin typeface="Trebuchet MS" pitchFamily="34" charset="0"/>
                </a:endParaRPr>
              </a:p>
            </p:txBody>
          </p:sp>
          <p:sp>
            <p:nvSpPr>
              <p:cNvPr id="38" name="Text Box 85"/>
              <p:cNvSpPr txBox="1">
                <a:spLocks noChangeArrowheads="1"/>
              </p:cNvSpPr>
              <p:nvPr/>
            </p:nvSpPr>
            <p:spPr bwMode="auto">
              <a:xfrm>
                <a:off x="3924300" y="4005263"/>
                <a:ext cx="8636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1200" b="0">
                    <a:latin typeface="Trebuchet MS" pitchFamily="34" charset="0"/>
                  </a:rPr>
                  <a:t>SupraUMZ</a:t>
                </a:r>
                <a:endParaRPr lang="en-GB" sz="1200">
                  <a:latin typeface="Trebuchet MS" pitchFamily="34" charset="0"/>
                </a:endParaRPr>
              </a:p>
            </p:txBody>
          </p:sp>
          <p:cxnSp>
            <p:nvCxnSpPr>
              <p:cNvPr id="39" name="20 Conector recto de flecha"/>
              <p:cNvCxnSpPr>
                <a:cxnSpLocks noChangeShapeType="1"/>
                <a:stCxn id="38" idx="0"/>
              </p:cNvCxnSpPr>
              <p:nvPr/>
            </p:nvCxnSpPr>
            <p:spPr bwMode="auto">
              <a:xfrm flipH="1" flipV="1">
                <a:off x="4211638" y="3355975"/>
                <a:ext cx="144462" cy="649288"/>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40" name="20 Conector recto de flecha"/>
              <p:cNvCxnSpPr>
                <a:cxnSpLocks noChangeShapeType="1"/>
                <a:stCxn id="24" idx="0"/>
              </p:cNvCxnSpPr>
              <p:nvPr/>
            </p:nvCxnSpPr>
            <p:spPr bwMode="auto">
              <a:xfrm flipH="1" flipV="1">
                <a:off x="4500563" y="3286125"/>
                <a:ext cx="1338262" cy="574675"/>
              </a:xfrm>
              <a:prstGeom prst="straightConnector1">
                <a:avLst/>
              </a:prstGeom>
              <a:noFill/>
              <a:ln w="9525" algn="ctr">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41" name="13 CuadroTexto"/>
              <p:cNvSpPr txBox="1">
                <a:spLocks noChangeArrowheads="1"/>
              </p:cNvSpPr>
              <p:nvPr/>
            </p:nvSpPr>
            <p:spPr bwMode="auto">
              <a:xfrm>
                <a:off x="7596188" y="4076700"/>
                <a:ext cx="8413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GB" sz="1200" b="0">
                    <a:latin typeface="Trebuchet MS" pitchFamily="34" charset="0"/>
                  </a:rPr>
                  <a:t>End Users</a:t>
                </a:r>
                <a:endParaRPr lang="en-GB" sz="1200">
                  <a:latin typeface="Trebuchet MS" pitchFamily="34" charset="0"/>
                </a:endParaRPr>
              </a:p>
            </p:txBody>
          </p:sp>
        </p:grpSp>
        <p:sp>
          <p:nvSpPr>
            <p:cNvPr id="42" name="41 CuadroTexto"/>
            <p:cNvSpPr txBox="1"/>
            <p:nvPr/>
          </p:nvSpPr>
          <p:spPr>
            <a:xfrm>
              <a:off x="3260725" y="2243044"/>
              <a:ext cx="2387600" cy="286232"/>
            </a:xfrm>
            <a:prstGeom prst="rect">
              <a:avLst/>
            </a:prstGeom>
            <a:noFill/>
          </p:spPr>
          <p:txBody>
            <a:bodyPr wrap="square" rtlCol="0">
              <a:spAutoFit/>
            </a:bodyPr>
            <a:lstStyle/>
            <a:p>
              <a:r>
                <a:rPr lang="ca-ES" sz="1400" b="1" smtClean="0">
                  <a:solidFill>
                    <a:schemeClr val="accent2">
                      <a:lumMod val="60000"/>
                      <a:lumOff val="40000"/>
                    </a:schemeClr>
                  </a:solidFill>
                </a:rPr>
                <a:t>100 x 100 m Grid</a:t>
              </a:r>
              <a:endParaRPr lang="ca-ES" sz="1400" b="1">
                <a:solidFill>
                  <a:schemeClr val="accent2">
                    <a:lumMod val="60000"/>
                    <a:lumOff val="40000"/>
                  </a:schemeClr>
                </a:solidFill>
              </a:endParaRPr>
            </a:p>
          </p:txBody>
        </p:sp>
        <p:sp>
          <p:nvSpPr>
            <p:cNvPr id="43" name="Text Box 83"/>
            <p:cNvSpPr txBox="1">
              <a:spLocks noChangeArrowheads="1"/>
            </p:cNvSpPr>
            <p:nvPr/>
          </p:nvSpPr>
          <p:spPr bwMode="auto">
            <a:xfrm>
              <a:off x="1898650" y="5805264"/>
              <a:ext cx="5048597"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GB" sz="1200" b="0" smtClean="0">
                  <a:latin typeface="Trebuchet MS" pitchFamily="34" charset="0"/>
                </a:rPr>
                <a:t>Also Protected Sites (N2000+CDDA)</a:t>
              </a:r>
            </a:p>
            <a:p>
              <a:endParaRPr lang="en-GB" sz="1200" b="0" smtClean="0">
                <a:latin typeface="Trebuchet MS" pitchFamily="34" charset="0"/>
              </a:endParaRPr>
            </a:p>
            <a:p>
              <a:r>
                <a:rPr lang="en-GB" sz="1200" smtClean="0">
                  <a:latin typeface="Trebuchet MS" pitchFamily="34" charset="0"/>
                </a:rPr>
                <a:t>Population figures and Area as measures</a:t>
              </a:r>
              <a:endParaRPr lang="en-GB" sz="1200">
                <a:latin typeface="Trebuchet MS" pitchFamily="34" charset="0"/>
              </a:endParaRPr>
            </a:p>
          </p:txBody>
        </p:sp>
      </p:grpSp>
    </p:spTree>
    <p:extLst>
      <p:ext uri="{BB962C8B-B14F-4D97-AF65-F5344CB8AC3E}">
        <p14:creationId xmlns="" xmlns:p14="http://schemas.microsoft.com/office/powerpoint/2010/main" val="1704610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2708275"/>
            <a:ext cx="8064500" cy="442913"/>
          </a:xfrm>
        </p:spPr>
        <p:txBody>
          <a:bodyPr/>
          <a:lstStyle/>
          <a:p>
            <a:pPr algn="ctr"/>
            <a:r>
              <a:rPr lang="ca-ES" sz="2400" smtClean="0"/>
              <a:t>Thank you for your attention!</a:t>
            </a:r>
            <a:endParaRPr lang="da-DK" sz="2400" smtClean="0">
              <a:ea typeface="ＭＳ Ｐゴシック" pitchFamily="34" charset="-128"/>
            </a:endParaRPr>
          </a:p>
        </p:txBody>
      </p:sp>
      <p:pic>
        <p:nvPicPr>
          <p:cNvPr id="4099" name="Picture 7"/>
          <p:cNvPicPr>
            <a:picLocks noChangeAspect="1" noChangeArrowheads="1"/>
          </p:cNvPicPr>
          <p:nvPr/>
        </p:nvPicPr>
        <p:blipFill>
          <a:blip r:embed="rId2"/>
          <a:srcRect/>
          <a:stretch>
            <a:fillRect/>
          </a:stretch>
        </p:blipFill>
        <p:spPr bwMode="auto">
          <a:xfrm>
            <a:off x="3769370" y="3573017"/>
            <a:ext cx="1449685" cy="950373"/>
          </a:xfrm>
          <a:prstGeom prst="rect">
            <a:avLst/>
          </a:prstGeom>
          <a:noFill/>
          <a:ln w="9525">
            <a:noFill/>
            <a:miter lim="800000"/>
            <a:headEnd/>
            <a:tailEnd/>
          </a:ln>
        </p:spPr>
      </p:pic>
      <p:sp>
        <p:nvSpPr>
          <p:cNvPr id="4100" name="Rectangle 3"/>
          <p:cNvSpPr>
            <a:spLocks noChangeArrowheads="1"/>
          </p:cNvSpPr>
          <p:nvPr/>
        </p:nvSpPr>
        <p:spPr bwMode="auto">
          <a:xfrm>
            <a:off x="684213" y="3573017"/>
            <a:ext cx="7620000" cy="2664272"/>
          </a:xfrm>
          <a:prstGeom prst="rect">
            <a:avLst/>
          </a:prstGeom>
          <a:noFill/>
          <a:ln w="9525">
            <a:noFill/>
            <a:miter lim="800000"/>
            <a:headEnd/>
            <a:tailEnd/>
          </a:ln>
        </p:spPr>
        <p:txBody>
          <a:bodyPr lIns="0" tIns="0" rIns="0" bIns="0"/>
          <a:lstStyle/>
          <a:p>
            <a:pPr algn="ctr">
              <a:lnSpc>
                <a:spcPct val="100000"/>
              </a:lnSpc>
              <a:spcBef>
                <a:spcPct val="20000"/>
              </a:spcBef>
            </a:pPr>
            <a:endParaRPr lang="da-DK" sz="1400" smtClean="0">
              <a:latin typeface="Verdana" pitchFamily="34" charset="0"/>
            </a:endParaRPr>
          </a:p>
          <a:p>
            <a:pPr algn="ctr">
              <a:lnSpc>
                <a:spcPct val="100000"/>
              </a:lnSpc>
              <a:spcBef>
                <a:spcPct val="20000"/>
              </a:spcBef>
            </a:pPr>
            <a:endParaRPr lang="da-DK" sz="1400">
              <a:latin typeface="Verdana" pitchFamily="34" charset="0"/>
            </a:endParaRPr>
          </a:p>
          <a:p>
            <a:pPr algn="ctr">
              <a:lnSpc>
                <a:spcPct val="100000"/>
              </a:lnSpc>
              <a:spcBef>
                <a:spcPct val="20000"/>
              </a:spcBef>
            </a:pPr>
            <a:endParaRPr lang="da-DK" sz="1400" smtClean="0">
              <a:latin typeface="Verdana" pitchFamily="34" charset="0"/>
            </a:endParaRPr>
          </a:p>
          <a:p>
            <a:pPr algn="ctr">
              <a:lnSpc>
                <a:spcPct val="100000"/>
              </a:lnSpc>
              <a:spcBef>
                <a:spcPct val="20000"/>
              </a:spcBef>
            </a:pPr>
            <a:endParaRPr lang="da-DK" sz="1400">
              <a:latin typeface="Verdana" pitchFamily="34" charset="0"/>
            </a:endParaRPr>
          </a:p>
          <a:p>
            <a:pPr algn="ctr">
              <a:lnSpc>
                <a:spcPct val="100000"/>
              </a:lnSpc>
              <a:spcBef>
                <a:spcPct val="20000"/>
              </a:spcBef>
            </a:pPr>
            <a:r>
              <a:rPr lang="da-DK" sz="1200" smtClean="0">
                <a:latin typeface="Verdana" pitchFamily="34" charset="0"/>
              </a:rPr>
              <a:t>Roger Milego (roger.milego@uab.cat)</a:t>
            </a:r>
          </a:p>
          <a:p>
            <a:pPr algn="ctr">
              <a:lnSpc>
                <a:spcPct val="100000"/>
              </a:lnSpc>
              <a:spcBef>
                <a:spcPct val="20000"/>
              </a:spcBef>
            </a:pPr>
            <a:endParaRPr lang="da-DK" b="1" smtClean="0">
              <a:solidFill>
                <a:srgbClr val="CC0000"/>
              </a:solidFill>
              <a:latin typeface="Verdana" pitchFamily="34" charset="0"/>
            </a:endParaRPr>
          </a:p>
          <a:p>
            <a:pPr algn="ctr">
              <a:lnSpc>
                <a:spcPct val="100000"/>
              </a:lnSpc>
              <a:spcBef>
                <a:spcPct val="20000"/>
              </a:spcBef>
            </a:pPr>
            <a:endParaRPr lang="da-DK" b="1">
              <a:solidFill>
                <a:srgbClr val="CC0000"/>
              </a:solidFill>
              <a:latin typeface="Verdana" pitchFamily="34" charset="0"/>
            </a:endParaRPr>
          </a:p>
          <a:p>
            <a:pPr algn="ctr">
              <a:lnSpc>
                <a:spcPct val="100000"/>
              </a:lnSpc>
              <a:spcBef>
                <a:spcPct val="20000"/>
              </a:spcBef>
            </a:pPr>
            <a:r>
              <a:rPr lang="da-DK" sz="1200" smtClean="0">
                <a:latin typeface="Verdana" pitchFamily="34" charset="0"/>
              </a:rPr>
              <a:t>Aalborg, ESPON Open Seminar 13-14 June 2012</a:t>
            </a:r>
          </a:p>
          <a:p>
            <a:pPr algn="ctr">
              <a:lnSpc>
                <a:spcPct val="100000"/>
              </a:lnSpc>
              <a:spcBef>
                <a:spcPct val="20000"/>
              </a:spcBef>
            </a:pPr>
            <a:endParaRPr lang="da-DK" b="1" smtClean="0">
              <a:solidFill>
                <a:srgbClr val="CC0000"/>
              </a:solidFill>
              <a:latin typeface="Verdana" pitchFamily="34" charset="0"/>
            </a:endParaRPr>
          </a:p>
          <a:p>
            <a:pPr algn="ctr">
              <a:lnSpc>
                <a:spcPct val="100000"/>
              </a:lnSpc>
              <a:spcBef>
                <a:spcPct val="20000"/>
              </a:spcBef>
            </a:pPr>
            <a:endParaRPr lang="da-DK" b="1">
              <a:solidFill>
                <a:srgbClr val="CC0000"/>
              </a:solidFill>
              <a:latin typeface="Verdana" pitchFamily="34" charset="0"/>
            </a:endParaRPr>
          </a:p>
          <a:p>
            <a:pPr algn="ctr">
              <a:lnSpc>
                <a:spcPct val="100000"/>
              </a:lnSpc>
              <a:spcBef>
                <a:spcPct val="20000"/>
              </a:spcBef>
            </a:pPr>
            <a:endParaRPr lang="da-DK" b="1" smtClean="0">
              <a:solidFill>
                <a:srgbClr val="CC0000"/>
              </a:solidFill>
              <a:latin typeface="Verdana" pitchFamily="34" charset="0"/>
            </a:endParaRPr>
          </a:p>
          <a:p>
            <a:pPr algn="ctr">
              <a:lnSpc>
                <a:spcPct val="100000"/>
              </a:lnSpc>
              <a:spcBef>
                <a:spcPct val="20000"/>
              </a:spcBef>
            </a:pPr>
            <a:endParaRPr lang="da-DK" b="1">
              <a:solidFill>
                <a:srgbClr val="CC0000"/>
              </a:solidFill>
              <a:latin typeface="Verdana" pitchFamily="34" charset="0"/>
            </a:endParaRPr>
          </a:p>
          <a:p>
            <a:pPr algn="ctr">
              <a:lnSpc>
                <a:spcPct val="100000"/>
              </a:lnSpc>
              <a:spcBef>
                <a:spcPct val="20000"/>
              </a:spcBef>
            </a:pPr>
            <a:endParaRPr lang="da-DK" b="1" smtClean="0">
              <a:solidFill>
                <a:srgbClr val="CC0000"/>
              </a:solidFill>
              <a:latin typeface="Verdana" pitchFamily="34" charset="0"/>
            </a:endParaRPr>
          </a:p>
          <a:p>
            <a:pPr algn="ctr">
              <a:lnSpc>
                <a:spcPct val="100000"/>
              </a:lnSpc>
              <a:spcBef>
                <a:spcPct val="20000"/>
              </a:spcBef>
            </a:pPr>
            <a:endParaRPr lang="da-DK">
              <a:solidFill>
                <a:srgbClr val="CC0000"/>
              </a:solidFill>
              <a:latin typeface="Verdana" pitchFamily="34" charset="0"/>
            </a:endParaRPr>
          </a:p>
        </p:txBody>
      </p:sp>
      <p:pic>
        <p:nvPicPr>
          <p:cNvPr id="9" name="Picture 7" descr="coctelera_acero_inox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23528" y="4188396"/>
            <a:ext cx="1328738" cy="1328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8" descr="cube_icon_pla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236296" y="4240783"/>
            <a:ext cx="1223963" cy="1223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97307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4"/>
          <p:cNvSpPr>
            <a:spLocks noGrp="1"/>
          </p:cNvSpPr>
          <p:nvPr>
            <p:ph type="title"/>
          </p:nvPr>
        </p:nvSpPr>
        <p:spPr>
          <a:xfrm>
            <a:off x="206368" y="1071563"/>
            <a:ext cx="3436938" cy="1162050"/>
          </a:xfrm>
        </p:spPr>
        <p:txBody>
          <a:bodyPr/>
          <a:lstStyle/>
          <a:p>
            <a:pPr algn="ctr"/>
            <a:r>
              <a:rPr lang="fr-FR" sz="1800" b="1" dirty="0" err="1" smtClean="0"/>
              <a:t>Several</a:t>
            </a:r>
            <a:r>
              <a:rPr lang="fr-FR" sz="1800" b="1" dirty="0" smtClean="0"/>
              <a:t> </a:t>
            </a:r>
            <a:r>
              <a:rPr lang="fr-FR" sz="1800" b="1" dirty="0" err="1" smtClean="0"/>
              <a:t>urban</a:t>
            </a:r>
            <a:r>
              <a:rPr lang="fr-FR" sz="1800" b="1" dirty="0" smtClean="0"/>
              <a:t> DB </a:t>
            </a:r>
            <a:r>
              <a:rPr lang="fr-FR" sz="1800" b="1" dirty="0" err="1" smtClean="0"/>
              <a:t>currently</a:t>
            </a:r>
            <a:r>
              <a:rPr lang="fr-FR" sz="1800" b="1" dirty="0" smtClean="0"/>
              <a:t> </a:t>
            </a:r>
            <a:r>
              <a:rPr lang="fr-FR" sz="1800" b="1" dirty="0" err="1" smtClean="0"/>
              <a:t>available</a:t>
            </a:r>
            <a:r>
              <a:rPr lang="fr-FR" sz="1800" b="1" dirty="0" smtClean="0"/>
              <a:t> </a:t>
            </a:r>
            <a:r>
              <a:rPr lang="fr-FR" sz="1800" b="1" dirty="0" err="1" smtClean="0"/>
              <a:t>at</a:t>
            </a:r>
            <a:r>
              <a:rPr lang="fr-FR" sz="1800" b="1" dirty="0" smtClean="0"/>
              <a:t> </a:t>
            </a:r>
            <a:r>
              <a:rPr lang="fr-FR" sz="1800" b="1" dirty="0" err="1" smtClean="0"/>
              <a:t>European</a:t>
            </a:r>
            <a:r>
              <a:rPr lang="fr-FR" sz="1800" b="1" dirty="0" smtClean="0"/>
              <a:t> </a:t>
            </a:r>
            <a:r>
              <a:rPr lang="fr-FR" sz="1800" b="1" dirty="0" err="1" smtClean="0"/>
              <a:t>scale</a:t>
            </a:r>
            <a:r>
              <a:rPr lang="fr-FR" sz="1800" b="1" dirty="0" smtClean="0"/>
              <a:t>: </a:t>
            </a:r>
            <a:r>
              <a:rPr lang="fr-FR" sz="1800" dirty="0" smtClean="0"/>
              <a:t/>
            </a:r>
            <a:br>
              <a:rPr lang="fr-FR" sz="1800" dirty="0" smtClean="0"/>
            </a:br>
            <a:endParaRPr lang="fr-FR" sz="1800" dirty="0" smtClean="0"/>
          </a:p>
        </p:txBody>
      </p:sp>
      <p:sp>
        <p:nvSpPr>
          <p:cNvPr id="13315" name="ZoneTexte 3"/>
          <p:cNvSpPr txBox="1">
            <a:spLocks noChangeArrowheads="1"/>
          </p:cNvSpPr>
          <p:nvPr/>
        </p:nvSpPr>
        <p:spPr bwMode="auto">
          <a:xfrm>
            <a:off x="285745" y="2928938"/>
            <a:ext cx="3357561" cy="2086725"/>
          </a:xfrm>
          <a:prstGeom prst="rect">
            <a:avLst/>
          </a:prstGeom>
          <a:noFill/>
          <a:ln w="9525">
            <a:noFill/>
            <a:miter lim="800000"/>
            <a:headEnd/>
            <a:tailEnd/>
          </a:ln>
        </p:spPr>
        <p:txBody>
          <a:bodyPr wrap="square">
            <a:spAutoFit/>
          </a:bodyPr>
          <a:lstStyle/>
          <a:p>
            <a:r>
              <a:rPr lang="fr-FR" b="1" i="1" dirty="0"/>
              <a:t>How to manage </a:t>
            </a:r>
            <a:r>
              <a:rPr lang="fr-FR" b="1" i="1" dirty="0" err="1"/>
              <a:t>this</a:t>
            </a:r>
            <a:r>
              <a:rPr lang="fr-FR" b="1" i="1" dirty="0"/>
              <a:t> </a:t>
            </a:r>
            <a:r>
              <a:rPr lang="fr-FR" b="1" i="1" dirty="0" err="1"/>
              <a:t>diversity</a:t>
            </a:r>
            <a:r>
              <a:rPr lang="fr-FR" b="1" i="1" dirty="0"/>
              <a:t>?</a:t>
            </a:r>
          </a:p>
          <a:p>
            <a:r>
              <a:rPr lang="fr-FR" i="1" dirty="0" err="1"/>
              <a:t>Two</a:t>
            </a:r>
            <a:r>
              <a:rPr lang="fr-FR" i="1" dirty="0"/>
              <a:t> </a:t>
            </a:r>
            <a:r>
              <a:rPr lang="fr-FR" i="1" dirty="0" err="1"/>
              <a:t>works</a:t>
            </a:r>
            <a:r>
              <a:rPr lang="fr-FR" i="1" dirty="0"/>
              <a:t> in </a:t>
            </a:r>
            <a:r>
              <a:rPr lang="fr-FR" i="1" dirty="0" err="1"/>
              <a:t>progress</a:t>
            </a:r>
            <a:r>
              <a:rPr lang="fr-FR" i="1" dirty="0"/>
              <a:t>: </a:t>
            </a:r>
          </a:p>
          <a:p>
            <a:pPr>
              <a:buFontTx/>
              <a:buChar char="-"/>
            </a:pPr>
            <a:r>
              <a:rPr lang="fr-FR" i="1" dirty="0" err="1">
                <a:solidFill>
                  <a:schemeClr val="tx2"/>
                </a:solidFill>
              </a:rPr>
              <a:t>Integrating</a:t>
            </a:r>
            <a:r>
              <a:rPr lang="fr-FR" i="1" dirty="0">
                <a:solidFill>
                  <a:schemeClr val="tx2"/>
                </a:solidFill>
              </a:rPr>
              <a:t> </a:t>
            </a:r>
            <a:r>
              <a:rPr lang="fr-FR" i="1" dirty="0" err="1">
                <a:solidFill>
                  <a:schemeClr val="tx2"/>
                </a:solidFill>
              </a:rPr>
              <a:t>specifications</a:t>
            </a:r>
            <a:endParaRPr lang="fr-FR" i="1" dirty="0">
              <a:solidFill>
                <a:schemeClr val="tx2"/>
              </a:solidFill>
            </a:endParaRPr>
          </a:p>
          <a:p>
            <a:pPr>
              <a:buFontTx/>
              <a:buChar char="-"/>
            </a:pPr>
            <a:r>
              <a:rPr lang="fr-FR" i="1" dirty="0">
                <a:solidFill>
                  <a:schemeClr val="tx2"/>
                </a:solidFill>
              </a:rPr>
              <a:t>-</a:t>
            </a:r>
            <a:r>
              <a:rPr lang="fr-FR" i="1" dirty="0" err="1">
                <a:solidFill>
                  <a:schemeClr val="tx2"/>
                </a:solidFill>
              </a:rPr>
              <a:t>Evaluating</a:t>
            </a:r>
            <a:r>
              <a:rPr lang="fr-FR" i="1" dirty="0">
                <a:solidFill>
                  <a:schemeClr val="tx2"/>
                </a:solidFill>
              </a:rPr>
              <a:t> </a:t>
            </a:r>
            <a:r>
              <a:rPr lang="fr-FR" i="1" dirty="0" err="1" smtClean="0">
                <a:solidFill>
                  <a:schemeClr val="tx2"/>
                </a:solidFill>
              </a:rPr>
              <a:t>interoperability</a:t>
            </a:r>
            <a:endParaRPr lang="fr-FR" i="1" dirty="0" smtClean="0">
              <a:solidFill>
                <a:schemeClr val="tx2"/>
              </a:solidFill>
            </a:endParaRPr>
          </a:p>
          <a:p>
            <a:pPr>
              <a:buFontTx/>
              <a:buChar char="-"/>
            </a:pPr>
            <a:endParaRPr lang="fr-FR" i="1" dirty="0">
              <a:solidFill>
                <a:schemeClr val="tx2"/>
              </a:solidFill>
            </a:endParaRPr>
          </a:p>
          <a:p>
            <a:r>
              <a:rPr lang="fr-FR" b="1" i="1" dirty="0"/>
              <a:t>How to </a:t>
            </a:r>
            <a:r>
              <a:rPr lang="fr-FR" b="1" i="1" dirty="0" err="1"/>
              <a:t>enrich</a:t>
            </a:r>
            <a:r>
              <a:rPr lang="fr-FR" b="1" i="1" dirty="0"/>
              <a:t> the </a:t>
            </a:r>
            <a:r>
              <a:rPr lang="fr-FR" b="1" i="1" dirty="0" err="1"/>
              <a:t>databases</a:t>
            </a:r>
            <a:r>
              <a:rPr lang="fr-FR" b="1" i="1" dirty="0"/>
              <a:t>?</a:t>
            </a:r>
          </a:p>
          <a:p>
            <a:pPr>
              <a:buFontTx/>
              <a:buChar char="-"/>
            </a:pPr>
            <a:r>
              <a:rPr lang="fr-FR" i="1" dirty="0">
                <a:solidFill>
                  <a:schemeClr val="tx2"/>
                </a:solidFill>
              </a:rPr>
              <a:t>By </a:t>
            </a:r>
            <a:r>
              <a:rPr lang="fr-FR" i="1" dirty="0" err="1">
                <a:solidFill>
                  <a:schemeClr val="tx2"/>
                </a:solidFill>
              </a:rPr>
              <a:t>agregations</a:t>
            </a:r>
            <a:r>
              <a:rPr lang="fr-FR" i="1" dirty="0">
                <a:solidFill>
                  <a:schemeClr val="tx2"/>
                </a:solidFill>
              </a:rPr>
              <a:t> </a:t>
            </a:r>
            <a:r>
              <a:rPr lang="fr-FR" i="1" dirty="0" err="1">
                <a:solidFill>
                  <a:schemeClr val="tx2"/>
                </a:solidFill>
              </a:rPr>
              <a:t>from</a:t>
            </a:r>
            <a:r>
              <a:rPr lang="fr-FR" i="1" dirty="0">
                <a:solidFill>
                  <a:schemeClr val="tx2"/>
                </a:solidFill>
              </a:rPr>
              <a:t> local data</a:t>
            </a:r>
          </a:p>
          <a:p>
            <a:r>
              <a:rPr lang="fr-FR" i="1" dirty="0">
                <a:solidFill>
                  <a:schemeClr val="tx2"/>
                </a:solidFill>
              </a:rPr>
              <a:t> (</a:t>
            </a:r>
            <a:r>
              <a:rPr lang="fr-FR" i="1" dirty="0" err="1">
                <a:solidFill>
                  <a:schemeClr val="tx2"/>
                </a:solidFill>
              </a:rPr>
              <a:t>using</a:t>
            </a:r>
            <a:r>
              <a:rPr lang="fr-FR" i="1" dirty="0">
                <a:solidFill>
                  <a:schemeClr val="tx2"/>
                </a:solidFill>
              </a:rPr>
              <a:t> a </a:t>
            </a:r>
            <a:r>
              <a:rPr lang="fr-FR" i="1" dirty="0" err="1">
                <a:solidFill>
                  <a:schemeClr val="tx2"/>
                </a:solidFill>
              </a:rPr>
              <a:t>reference</a:t>
            </a:r>
            <a:r>
              <a:rPr lang="fr-FR" i="1" dirty="0">
                <a:solidFill>
                  <a:schemeClr val="tx2"/>
                </a:solidFill>
              </a:rPr>
              <a:t> </a:t>
            </a:r>
            <a:r>
              <a:rPr lang="fr-FR" i="1" dirty="0" err="1">
                <a:solidFill>
                  <a:schemeClr val="tx2"/>
                </a:solidFill>
              </a:rPr>
              <a:t>level</a:t>
            </a:r>
            <a:r>
              <a:rPr lang="fr-FR" i="1" dirty="0">
                <a:solidFill>
                  <a:schemeClr val="tx2"/>
                </a:solidFill>
              </a:rPr>
              <a:t>?)</a:t>
            </a:r>
          </a:p>
          <a:p>
            <a:pPr>
              <a:buFontTx/>
              <a:buChar char="-"/>
            </a:pPr>
            <a:endParaRPr lang="fr-FR" i="1" dirty="0"/>
          </a:p>
        </p:txBody>
      </p:sp>
      <p:cxnSp>
        <p:nvCxnSpPr>
          <p:cNvPr id="6" name="Connecteur droit avec flèche 5"/>
          <p:cNvCxnSpPr/>
          <p:nvPr/>
        </p:nvCxnSpPr>
        <p:spPr>
          <a:xfrm rot="5400000">
            <a:off x="1357313" y="2500313"/>
            <a:ext cx="571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317" name="Image 3"/>
          <p:cNvPicPr>
            <a:picLocks noChangeAspect="1"/>
          </p:cNvPicPr>
          <p:nvPr/>
        </p:nvPicPr>
        <p:blipFill>
          <a:blip r:embed="rId3"/>
          <a:srcRect/>
          <a:stretch>
            <a:fillRect/>
          </a:stretch>
        </p:blipFill>
        <p:spPr bwMode="auto">
          <a:xfrm>
            <a:off x="3529013" y="0"/>
            <a:ext cx="5580062" cy="6858000"/>
          </a:xfrm>
          <a:prstGeom prst="rect">
            <a:avLst/>
          </a:prstGeom>
          <a:solidFill>
            <a:schemeClr val="bg1"/>
          </a:solidFill>
          <a:ln w="9525">
            <a:noFill/>
            <a:miter lim="800000"/>
            <a:headEnd/>
            <a:tailEnd/>
          </a:ln>
        </p:spPr>
      </p:pic>
      <p:sp>
        <p:nvSpPr>
          <p:cNvPr id="13318" name="ZoneTexte 6"/>
          <p:cNvSpPr txBox="1">
            <a:spLocks noChangeArrowheads="1"/>
          </p:cNvSpPr>
          <p:nvPr/>
        </p:nvSpPr>
        <p:spPr bwMode="auto">
          <a:xfrm>
            <a:off x="357177" y="142875"/>
            <a:ext cx="2786063" cy="523875"/>
          </a:xfrm>
          <a:prstGeom prst="rect">
            <a:avLst/>
          </a:prstGeom>
          <a:noFill/>
          <a:ln w="9525">
            <a:noFill/>
            <a:miter lim="800000"/>
            <a:headEnd/>
            <a:tailEnd/>
          </a:ln>
        </p:spPr>
        <p:txBody>
          <a:bodyPr>
            <a:spAutoFit/>
          </a:bodyPr>
          <a:lstStyle/>
          <a:p>
            <a:r>
              <a:rPr lang="fr-FR" sz="2800" b="1" dirty="0">
                <a:solidFill>
                  <a:srgbClr val="FF6600"/>
                </a:solidFill>
              </a:rPr>
              <a:t>Introduction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3"/>
          <a:srcRect r="1038"/>
          <a:stretch>
            <a:fillRect/>
          </a:stretch>
        </p:blipFill>
        <p:spPr bwMode="auto">
          <a:xfrm>
            <a:off x="2503794" y="71437"/>
            <a:ext cx="6640238" cy="6786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214313"/>
            <a:ext cx="2428827" cy="1172629"/>
          </a:xfrm>
          <a:prstGeom prst="rect">
            <a:avLst/>
          </a:prstGeom>
          <a:solidFill>
            <a:schemeClr val="bg1"/>
          </a:solidFill>
        </p:spPr>
        <p:txBody>
          <a:bodyPr wrap="square">
            <a:spAutoFit/>
          </a:bodyPr>
          <a:lstStyle/>
          <a:p>
            <a:pPr>
              <a:defRPr/>
            </a:pPr>
            <a:r>
              <a:rPr lang="fr-FR" sz="2000" b="1" dirty="0">
                <a:solidFill>
                  <a:srgbClr val="FF6600"/>
                </a:solidFill>
                <a:latin typeface="+mj-lt"/>
                <a:ea typeface="+mj-ea"/>
                <a:cs typeface="+mj-cs"/>
              </a:rPr>
              <a:t>1. </a:t>
            </a:r>
            <a:r>
              <a:rPr lang="fr-FR" sz="2000" b="1" dirty="0" err="1">
                <a:solidFill>
                  <a:srgbClr val="FF6600"/>
                </a:solidFill>
                <a:latin typeface="+mj-lt"/>
                <a:ea typeface="+mj-ea"/>
                <a:cs typeface="+mj-cs"/>
              </a:rPr>
              <a:t>Integrating</a:t>
            </a:r>
            <a:r>
              <a:rPr lang="fr-FR" sz="2000" b="1" dirty="0">
                <a:solidFill>
                  <a:srgbClr val="FF6600"/>
                </a:solidFill>
                <a:latin typeface="+mj-lt"/>
                <a:ea typeface="+mj-ea"/>
                <a:cs typeface="+mj-cs"/>
              </a:rPr>
              <a:t> </a:t>
            </a:r>
            <a:r>
              <a:rPr lang="fr-FR" sz="2000" b="1" dirty="0" err="1">
                <a:solidFill>
                  <a:srgbClr val="FF6600"/>
                </a:solidFill>
                <a:latin typeface="+mj-lt"/>
                <a:ea typeface="+mj-ea"/>
                <a:cs typeface="+mj-cs"/>
              </a:rPr>
              <a:t>specifications</a:t>
            </a:r>
            <a:endParaRPr lang="fr-FR" sz="2000" b="1" dirty="0">
              <a:solidFill>
                <a:srgbClr val="FF6600"/>
              </a:solidFill>
              <a:latin typeface="+mj-lt"/>
              <a:ea typeface="+mj-ea"/>
              <a:cs typeface="+mj-cs"/>
            </a:endParaRPr>
          </a:p>
          <a:p>
            <a:pPr>
              <a:defRPr/>
            </a:pPr>
            <a:r>
              <a:rPr lang="fr-FR" sz="2000" b="1" dirty="0">
                <a:solidFill>
                  <a:srgbClr val="FF6600"/>
                </a:solidFill>
                <a:latin typeface="+mj-lt"/>
                <a:ea typeface="+mj-ea"/>
                <a:cs typeface="+mj-cs"/>
              </a:rPr>
              <a:t> </a:t>
            </a:r>
            <a:r>
              <a:rPr lang="fr-FR" sz="1800" b="1" dirty="0">
                <a:solidFill>
                  <a:srgbClr val="FF6600"/>
                </a:solidFill>
                <a:latin typeface="+mj-lt"/>
                <a:ea typeface="+mj-ea"/>
                <a:cs typeface="+mj-cs"/>
              </a:rPr>
              <a:t>(</a:t>
            </a:r>
            <a:r>
              <a:rPr lang="fr-FR" sz="1800" b="1" dirty="0" err="1">
                <a:solidFill>
                  <a:srgbClr val="FF6600"/>
                </a:solidFill>
                <a:latin typeface="+mj-lt"/>
                <a:ea typeface="+mj-ea"/>
                <a:cs typeface="+mj-cs"/>
              </a:rPr>
              <a:t>morphological</a:t>
            </a:r>
            <a:r>
              <a:rPr lang="fr-FR" sz="1800" b="1" dirty="0">
                <a:solidFill>
                  <a:srgbClr val="FF6600"/>
                </a:solidFill>
                <a:latin typeface="+mj-lt"/>
                <a:ea typeface="+mj-ea"/>
                <a:cs typeface="+mj-cs"/>
              </a:rPr>
              <a:t> DB)</a:t>
            </a:r>
            <a:endParaRPr lang="fr-FR" sz="2000" b="1" dirty="0">
              <a:solidFill>
                <a:srgbClr val="FF6600"/>
              </a:solidFill>
              <a:latin typeface="+mj-lt"/>
              <a:ea typeface="+mj-ea"/>
              <a:cs typeface="+mj-cs"/>
            </a:endParaRPr>
          </a:p>
        </p:txBody>
      </p:sp>
      <p:sp>
        <p:nvSpPr>
          <p:cNvPr id="14340" name="ZoneTexte 5"/>
          <p:cNvSpPr txBox="1">
            <a:spLocks noChangeArrowheads="1"/>
          </p:cNvSpPr>
          <p:nvPr/>
        </p:nvSpPr>
        <p:spPr bwMode="auto">
          <a:xfrm>
            <a:off x="285736" y="3357563"/>
            <a:ext cx="2286000" cy="1477962"/>
          </a:xfrm>
          <a:prstGeom prst="rect">
            <a:avLst/>
          </a:prstGeom>
          <a:noFill/>
          <a:ln w="9525">
            <a:noFill/>
            <a:miter lim="800000"/>
            <a:headEnd/>
            <a:tailEnd/>
          </a:ln>
        </p:spPr>
        <p:txBody>
          <a:bodyPr>
            <a:spAutoFit/>
          </a:bodyPr>
          <a:lstStyle/>
          <a:p>
            <a:r>
              <a:rPr lang="fr-FR" b="1" dirty="0" err="1"/>
              <a:t>Methods</a:t>
            </a:r>
            <a:r>
              <a:rPr lang="fr-FR" dirty="0"/>
              <a:t>: </a:t>
            </a:r>
            <a:r>
              <a:rPr lang="fr-FR" dirty="0" err="1"/>
              <a:t>using</a:t>
            </a:r>
            <a:r>
              <a:rPr lang="fr-FR" dirty="0"/>
              <a:t> </a:t>
            </a:r>
            <a:r>
              <a:rPr lang="fr-FR" dirty="0" err="1"/>
              <a:t>same</a:t>
            </a:r>
            <a:r>
              <a:rPr lang="fr-FR" dirty="0"/>
              <a:t> « </a:t>
            </a:r>
            <a:r>
              <a:rPr lang="fr-FR" dirty="0" err="1"/>
              <a:t>grammar</a:t>
            </a:r>
            <a:r>
              <a:rPr lang="fr-FR" dirty="0"/>
              <a:t> » to </a:t>
            </a:r>
            <a:r>
              <a:rPr lang="fr-FR" dirty="0" err="1"/>
              <a:t>describe</a:t>
            </a:r>
            <a:r>
              <a:rPr lang="fr-FR" dirty="0"/>
              <a:t> the DB and </a:t>
            </a:r>
            <a:r>
              <a:rPr lang="fr-FR" dirty="0" err="1"/>
              <a:t>make</a:t>
            </a:r>
            <a:r>
              <a:rPr lang="fr-FR" dirty="0"/>
              <a:t> </a:t>
            </a:r>
            <a:r>
              <a:rPr lang="fr-FR" dirty="0" err="1"/>
              <a:t>them</a:t>
            </a:r>
            <a:r>
              <a:rPr lang="fr-FR" dirty="0"/>
              <a:t> more comparable</a:t>
            </a:r>
          </a:p>
        </p:txBody>
      </p:sp>
      <p:sp>
        <p:nvSpPr>
          <p:cNvPr id="14341" name="ZoneTexte 7"/>
          <p:cNvSpPr txBox="1">
            <a:spLocks noChangeArrowheads="1"/>
          </p:cNvSpPr>
          <p:nvPr/>
        </p:nvSpPr>
        <p:spPr bwMode="auto">
          <a:xfrm>
            <a:off x="285737" y="4737100"/>
            <a:ext cx="2428875" cy="1477963"/>
          </a:xfrm>
          <a:prstGeom prst="rect">
            <a:avLst/>
          </a:prstGeom>
          <a:noFill/>
          <a:ln w="9525">
            <a:noFill/>
            <a:miter lim="800000"/>
            <a:headEnd/>
            <a:tailEnd/>
          </a:ln>
        </p:spPr>
        <p:txBody>
          <a:bodyPr>
            <a:spAutoFit/>
          </a:bodyPr>
          <a:lstStyle/>
          <a:p>
            <a:r>
              <a:rPr lang="fr-FR" b="1" dirty="0" err="1"/>
              <a:t>Results</a:t>
            </a:r>
            <a:r>
              <a:rPr lang="fr-FR" dirty="0"/>
              <a:t>: </a:t>
            </a:r>
            <a:r>
              <a:rPr lang="fr-FR" dirty="0" err="1"/>
              <a:t>specificities</a:t>
            </a:r>
            <a:r>
              <a:rPr lang="fr-FR" dirty="0"/>
              <a:t> (sources, </a:t>
            </a:r>
            <a:r>
              <a:rPr lang="fr-FR" dirty="0" err="1"/>
              <a:t>parameters</a:t>
            </a:r>
            <a:r>
              <a:rPr lang="fr-FR" dirty="0"/>
              <a:t>) but </a:t>
            </a:r>
            <a:r>
              <a:rPr lang="fr-FR" dirty="0" err="1"/>
              <a:t>also</a:t>
            </a:r>
            <a:r>
              <a:rPr lang="fr-FR" dirty="0"/>
              <a:t> </a:t>
            </a:r>
            <a:r>
              <a:rPr lang="fr-FR" dirty="0" err="1"/>
              <a:t>strong</a:t>
            </a:r>
            <a:r>
              <a:rPr lang="fr-FR" dirty="0"/>
              <a:t> </a:t>
            </a:r>
            <a:r>
              <a:rPr lang="fr-FR" dirty="0" err="1"/>
              <a:t>similarites</a:t>
            </a:r>
            <a:r>
              <a:rPr lang="fr-FR" dirty="0"/>
              <a:t> (construction </a:t>
            </a:r>
            <a:r>
              <a:rPr lang="fr-FR" dirty="0" err="1"/>
              <a:t>steps</a:t>
            </a:r>
            <a:r>
              <a:rPr lang="fr-FR" dirty="0"/>
              <a:t>)</a:t>
            </a:r>
          </a:p>
        </p:txBody>
      </p:sp>
      <p:sp>
        <p:nvSpPr>
          <p:cNvPr id="14342" name="Rectangle 8"/>
          <p:cNvSpPr>
            <a:spLocks noChangeArrowheads="1"/>
          </p:cNvSpPr>
          <p:nvPr/>
        </p:nvSpPr>
        <p:spPr bwMode="auto">
          <a:xfrm>
            <a:off x="142844" y="1649882"/>
            <a:ext cx="2286031" cy="1643527"/>
          </a:xfrm>
          <a:prstGeom prst="rect">
            <a:avLst/>
          </a:prstGeom>
          <a:solidFill>
            <a:srgbClr val="F9FFAB"/>
          </a:solidFill>
          <a:ln w="9525">
            <a:noFill/>
            <a:miter lim="800000"/>
            <a:headEnd/>
            <a:tailEnd/>
          </a:ln>
        </p:spPr>
        <p:txBody>
          <a:bodyPr wrap="square">
            <a:spAutoFit/>
          </a:bodyPr>
          <a:lstStyle/>
          <a:p>
            <a:r>
              <a:rPr lang="fr-FR" i="1" dirty="0" smtClean="0"/>
              <a:t>The </a:t>
            </a:r>
            <a:r>
              <a:rPr lang="fr-FR" i="1" dirty="0" err="1" smtClean="0"/>
              <a:t>aim</a:t>
            </a:r>
            <a:r>
              <a:rPr lang="fr-FR" i="1" dirty="0" smtClean="0"/>
              <a:t> </a:t>
            </a:r>
            <a:r>
              <a:rPr lang="fr-FR" i="1" dirty="0" err="1" smtClean="0"/>
              <a:t>is</a:t>
            </a:r>
            <a:r>
              <a:rPr lang="fr-FR" i="1" dirty="0" smtClean="0"/>
              <a:t> to </a:t>
            </a:r>
            <a:r>
              <a:rPr lang="fr-FR" i="1" dirty="0" err="1" smtClean="0"/>
              <a:t>formalize</a:t>
            </a:r>
            <a:r>
              <a:rPr lang="fr-FR" i="1" dirty="0" smtClean="0"/>
              <a:t> the </a:t>
            </a:r>
            <a:r>
              <a:rPr lang="fr-FR" i="1" dirty="0" err="1"/>
              <a:t>metadata</a:t>
            </a:r>
            <a:r>
              <a:rPr lang="fr-FR" i="1" dirty="0"/>
              <a:t> in </a:t>
            </a:r>
            <a:r>
              <a:rPr lang="fr-FR" i="1" dirty="0" err="1"/>
              <a:t>order</a:t>
            </a:r>
            <a:r>
              <a:rPr lang="fr-FR" i="1" dirty="0"/>
              <a:t> to help </a:t>
            </a:r>
            <a:r>
              <a:rPr lang="fr-FR" i="1" dirty="0" smtClean="0"/>
              <a:t>the </a:t>
            </a:r>
            <a:r>
              <a:rPr lang="fr-FR" i="1" dirty="0" err="1" smtClean="0"/>
              <a:t>users</a:t>
            </a:r>
            <a:r>
              <a:rPr lang="fr-FR" i="1" dirty="0" smtClean="0"/>
              <a:t> </a:t>
            </a:r>
            <a:r>
              <a:rPr lang="fr-FR" i="1" dirty="0" err="1" smtClean="0"/>
              <a:t>choosing</a:t>
            </a:r>
            <a:r>
              <a:rPr lang="fr-FR" i="1" dirty="0" smtClean="0"/>
              <a:t> </a:t>
            </a:r>
            <a:r>
              <a:rPr lang="fr-FR" i="1" dirty="0"/>
              <a:t>the </a:t>
            </a:r>
            <a:r>
              <a:rPr lang="fr-FR" i="1" dirty="0" err="1"/>
              <a:t>most</a:t>
            </a:r>
            <a:r>
              <a:rPr lang="fr-FR" i="1" dirty="0"/>
              <a:t> </a:t>
            </a:r>
            <a:r>
              <a:rPr lang="fr-FR" i="1" dirty="0" err="1"/>
              <a:t>appropriate</a:t>
            </a:r>
            <a:r>
              <a:rPr lang="fr-FR" i="1" dirty="0"/>
              <a:t> DB </a:t>
            </a:r>
            <a:r>
              <a:rPr lang="fr-FR" i="1" dirty="0" err="1"/>
              <a:t>regarding</a:t>
            </a:r>
            <a:r>
              <a:rPr lang="fr-FR" i="1" dirty="0"/>
              <a:t> </a:t>
            </a:r>
            <a:r>
              <a:rPr lang="fr-FR" i="1" dirty="0" err="1" smtClean="0"/>
              <a:t>their</a:t>
            </a:r>
            <a:r>
              <a:rPr lang="fr-FR" i="1" dirty="0" smtClean="0"/>
              <a:t> </a:t>
            </a:r>
            <a:r>
              <a:rPr lang="fr-FR" i="1" dirty="0" err="1" smtClean="0"/>
              <a:t>scientific</a:t>
            </a:r>
            <a:r>
              <a:rPr lang="fr-FR" i="1" dirty="0" smtClean="0"/>
              <a:t> </a:t>
            </a:r>
            <a:r>
              <a:rPr lang="fr-FR" i="1" dirty="0" err="1" smtClean="0"/>
              <a:t>targets</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a:srcRect/>
          <a:stretch>
            <a:fillRect/>
          </a:stretch>
        </p:blipFill>
        <p:spPr bwMode="auto">
          <a:xfrm>
            <a:off x="2847975" y="0"/>
            <a:ext cx="6296025" cy="6900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365" name="ZoneTexte 4"/>
          <p:cNvSpPr txBox="1">
            <a:spLocks noChangeArrowheads="1"/>
          </p:cNvSpPr>
          <p:nvPr/>
        </p:nvSpPr>
        <p:spPr bwMode="auto">
          <a:xfrm>
            <a:off x="357174" y="2428875"/>
            <a:ext cx="2286000" cy="923925"/>
          </a:xfrm>
          <a:prstGeom prst="rect">
            <a:avLst/>
          </a:prstGeom>
          <a:noFill/>
          <a:ln w="9525">
            <a:noFill/>
            <a:miter lim="800000"/>
            <a:headEnd/>
            <a:tailEnd/>
          </a:ln>
        </p:spPr>
        <p:txBody>
          <a:bodyPr>
            <a:spAutoFit/>
          </a:bodyPr>
          <a:lstStyle/>
          <a:p>
            <a:r>
              <a:rPr lang="fr-FR" b="1" dirty="0" err="1"/>
              <a:t>Methods</a:t>
            </a:r>
            <a:r>
              <a:rPr lang="fr-FR" dirty="0"/>
              <a:t>: </a:t>
            </a:r>
            <a:r>
              <a:rPr lang="fr-FR" dirty="0" err="1"/>
              <a:t>same</a:t>
            </a:r>
            <a:r>
              <a:rPr lang="fr-FR" dirty="0"/>
              <a:t> </a:t>
            </a:r>
            <a:r>
              <a:rPr lang="fr-FR" dirty="0" err="1"/>
              <a:t>than</a:t>
            </a:r>
            <a:r>
              <a:rPr lang="fr-FR" dirty="0"/>
              <a:t> for </a:t>
            </a:r>
            <a:r>
              <a:rPr lang="fr-FR" dirty="0" err="1"/>
              <a:t>morphological</a:t>
            </a:r>
            <a:r>
              <a:rPr lang="fr-FR" dirty="0"/>
              <a:t> areas</a:t>
            </a:r>
          </a:p>
        </p:txBody>
      </p:sp>
      <p:sp>
        <p:nvSpPr>
          <p:cNvPr id="15366" name="ZoneTexte 5"/>
          <p:cNvSpPr txBox="1">
            <a:spLocks noChangeArrowheads="1"/>
          </p:cNvSpPr>
          <p:nvPr/>
        </p:nvSpPr>
        <p:spPr bwMode="auto">
          <a:xfrm>
            <a:off x="357175" y="3857625"/>
            <a:ext cx="2428875" cy="1643527"/>
          </a:xfrm>
          <a:prstGeom prst="rect">
            <a:avLst/>
          </a:prstGeom>
          <a:noFill/>
          <a:ln w="9525">
            <a:noFill/>
            <a:miter lim="800000"/>
            <a:headEnd/>
            <a:tailEnd/>
          </a:ln>
        </p:spPr>
        <p:txBody>
          <a:bodyPr>
            <a:spAutoFit/>
          </a:bodyPr>
          <a:lstStyle/>
          <a:p>
            <a:r>
              <a:rPr lang="fr-FR" b="1" dirty="0" err="1"/>
              <a:t>Results</a:t>
            </a:r>
            <a:r>
              <a:rPr lang="fr-FR" dirty="0"/>
              <a:t>: </a:t>
            </a:r>
            <a:r>
              <a:rPr lang="fr-FR" dirty="0" err="1"/>
              <a:t>specificities</a:t>
            </a:r>
            <a:r>
              <a:rPr lang="fr-FR" dirty="0"/>
              <a:t> (sources for </a:t>
            </a:r>
            <a:r>
              <a:rPr lang="fr-FR" dirty="0" err="1"/>
              <a:t>urban</a:t>
            </a:r>
            <a:r>
              <a:rPr lang="fr-FR" dirty="0"/>
              <a:t> </a:t>
            </a:r>
            <a:r>
              <a:rPr lang="fr-FR" dirty="0" err="1"/>
              <a:t>core</a:t>
            </a:r>
            <a:r>
              <a:rPr lang="fr-FR" dirty="0"/>
              <a:t>, </a:t>
            </a:r>
            <a:r>
              <a:rPr lang="fr-FR" dirty="0" err="1"/>
              <a:t>parameters</a:t>
            </a:r>
            <a:r>
              <a:rPr lang="fr-FR" dirty="0"/>
              <a:t>, the </a:t>
            </a:r>
            <a:r>
              <a:rPr lang="fr-FR" dirty="0" err="1"/>
              <a:t>way</a:t>
            </a:r>
            <a:r>
              <a:rPr lang="fr-FR" dirty="0"/>
              <a:t> </a:t>
            </a:r>
            <a:r>
              <a:rPr lang="fr-FR" dirty="0" err="1"/>
              <a:t>polycentricity</a:t>
            </a:r>
            <a:r>
              <a:rPr lang="fr-FR" dirty="0"/>
              <a:t> cases are </a:t>
            </a:r>
            <a:r>
              <a:rPr lang="fr-FR" dirty="0" err="1"/>
              <a:t>considered</a:t>
            </a:r>
            <a:r>
              <a:rPr lang="fr-FR" dirty="0"/>
              <a:t>) but </a:t>
            </a:r>
            <a:r>
              <a:rPr lang="fr-FR" dirty="0" err="1"/>
              <a:t>also</a:t>
            </a:r>
            <a:r>
              <a:rPr lang="fr-FR" dirty="0"/>
              <a:t> </a:t>
            </a:r>
            <a:r>
              <a:rPr lang="fr-FR" dirty="0" err="1"/>
              <a:t>strong</a:t>
            </a:r>
            <a:r>
              <a:rPr lang="fr-FR" dirty="0"/>
              <a:t> </a:t>
            </a:r>
            <a:r>
              <a:rPr lang="fr-FR" dirty="0" err="1" smtClean="0"/>
              <a:t>similarities</a:t>
            </a:r>
            <a:r>
              <a:rPr lang="fr-FR" dirty="0" smtClean="0"/>
              <a:t> </a:t>
            </a:r>
            <a:r>
              <a:rPr lang="fr-FR" dirty="0"/>
              <a:t>(construction </a:t>
            </a:r>
            <a:r>
              <a:rPr lang="fr-FR" dirty="0" err="1"/>
              <a:t>steps</a:t>
            </a:r>
            <a:r>
              <a:rPr lang="fr-FR" dirty="0"/>
              <a:t>)</a:t>
            </a:r>
          </a:p>
        </p:txBody>
      </p:sp>
      <p:sp>
        <p:nvSpPr>
          <p:cNvPr id="8" name="Rectangle 7"/>
          <p:cNvSpPr/>
          <p:nvPr/>
        </p:nvSpPr>
        <p:spPr>
          <a:xfrm>
            <a:off x="71406" y="214313"/>
            <a:ext cx="2643141" cy="1477328"/>
          </a:xfrm>
          <a:prstGeom prst="rect">
            <a:avLst/>
          </a:prstGeom>
          <a:solidFill>
            <a:schemeClr val="bg1"/>
          </a:solidFill>
        </p:spPr>
        <p:txBody>
          <a:bodyPr wrap="square">
            <a:spAutoFit/>
          </a:bodyPr>
          <a:lstStyle/>
          <a:p>
            <a:pPr marL="457200" indent="-457200">
              <a:buAutoNum type="arabicPeriod"/>
              <a:defRPr/>
            </a:pPr>
            <a:r>
              <a:rPr lang="fr-FR" sz="2000" b="1" dirty="0" err="1" smtClean="0">
                <a:solidFill>
                  <a:srgbClr val="FF6600"/>
                </a:solidFill>
                <a:latin typeface="+mj-lt"/>
                <a:ea typeface="+mj-ea"/>
                <a:cs typeface="+mj-cs"/>
              </a:rPr>
              <a:t>Integrating</a:t>
            </a:r>
            <a:r>
              <a:rPr lang="fr-FR" sz="2000" b="1" dirty="0" smtClean="0">
                <a:solidFill>
                  <a:srgbClr val="FF6600"/>
                </a:solidFill>
                <a:latin typeface="+mj-lt"/>
                <a:ea typeface="+mj-ea"/>
                <a:cs typeface="+mj-cs"/>
              </a:rPr>
              <a:t> </a:t>
            </a:r>
            <a:r>
              <a:rPr lang="fr-FR" sz="2000" b="1" dirty="0" err="1" smtClean="0">
                <a:solidFill>
                  <a:srgbClr val="FF6600"/>
                </a:solidFill>
                <a:latin typeface="+mj-lt"/>
                <a:ea typeface="+mj-ea"/>
                <a:cs typeface="+mj-cs"/>
              </a:rPr>
              <a:t>specifications</a:t>
            </a:r>
            <a:endParaRPr lang="fr-FR" sz="2000" b="1" dirty="0" smtClean="0">
              <a:solidFill>
                <a:srgbClr val="FF6600"/>
              </a:solidFill>
              <a:latin typeface="+mj-lt"/>
              <a:ea typeface="+mj-ea"/>
              <a:cs typeface="+mj-cs"/>
            </a:endParaRPr>
          </a:p>
          <a:p>
            <a:pPr marL="457200" indent="-457200">
              <a:defRPr/>
            </a:pPr>
            <a:endParaRPr lang="fr-FR" sz="2000" b="1" dirty="0">
              <a:solidFill>
                <a:srgbClr val="FF6600"/>
              </a:solidFill>
              <a:latin typeface="+mj-lt"/>
              <a:ea typeface="+mj-ea"/>
              <a:cs typeface="+mj-cs"/>
            </a:endParaRPr>
          </a:p>
          <a:p>
            <a:pPr>
              <a:defRPr/>
            </a:pPr>
            <a:r>
              <a:rPr lang="fr-FR" sz="2000" b="1" dirty="0">
                <a:solidFill>
                  <a:srgbClr val="FF6600"/>
                </a:solidFill>
                <a:latin typeface="+mj-lt"/>
                <a:ea typeface="+mj-ea"/>
                <a:cs typeface="+mj-cs"/>
              </a:rPr>
              <a:t> </a:t>
            </a:r>
            <a:r>
              <a:rPr lang="fr-FR" sz="2000" b="1" dirty="0" smtClean="0">
                <a:solidFill>
                  <a:srgbClr val="FF6600"/>
                </a:solidFill>
                <a:latin typeface="+mj-lt"/>
                <a:ea typeface="+mj-ea"/>
                <a:cs typeface="+mj-cs"/>
              </a:rPr>
              <a:t>(FUA, </a:t>
            </a:r>
            <a:r>
              <a:rPr lang="fr-FR" sz="2000" b="1" dirty="0" err="1" smtClean="0">
                <a:solidFill>
                  <a:srgbClr val="FF6600"/>
                </a:solidFill>
                <a:latin typeface="+mj-lt"/>
                <a:ea typeface="+mj-ea"/>
                <a:cs typeface="+mj-cs"/>
              </a:rPr>
              <a:t>work</a:t>
            </a:r>
            <a:r>
              <a:rPr lang="fr-FR" sz="2000" b="1" dirty="0" smtClean="0">
                <a:solidFill>
                  <a:srgbClr val="FF6600"/>
                </a:solidFill>
                <a:latin typeface="+mj-lt"/>
                <a:ea typeface="+mj-ea"/>
                <a:cs typeface="+mj-cs"/>
              </a:rPr>
              <a:t> in </a:t>
            </a:r>
            <a:r>
              <a:rPr lang="fr-FR" sz="2000" b="1" dirty="0" err="1" smtClean="0">
                <a:solidFill>
                  <a:srgbClr val="FF6600"/>
                </a:solidFill>
                <a:latin typeface="+mj-lt"/>
                <a:ea typeface="+mj-ea"/>
                <a:cs typeface="+mj-cs"/>
              </a:rPr>
              <a:t>progress</a:t>
            </a:r>
            <a:r>
              <a:rPr lang="fr-FR" sz="2000" b="1" dirty="0" smtClean="0">
                <a:solidFill>
                  <a:srgbClr val="FF6600"/>
                </a:solidFill>
                <a:latin typeface="+mj-lt"/>
                <a:ea typeface="+mj-ea"/>
                <a:cs typeface="+mj-cs"/>
              </a:rPr>
              <a:t>)</a:t>
            </a:r>
            <a:endParaRPr lang="fr-FR" sz="2000" b="1" dirty="0">
              <a:solidFill>
                <a:srgbClr val="FF6600"/>
              </a:solidFill>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64" y="31600"/>
            <a:ext cx="2857500" cy="1671227"/>
          </a:xfrm>
          <a:prstGeom prst="rect">
            <a:avLst/>
          </a:prstGeom>
          <a:solidFill>
            <a:schemeClr val="bg1"/>
          </a:solidFill>
        </p:spPr>
        <p:txBody>
          <a:bodyPr>
            <a:spAutoFit/>
          </a:bodyPr>
          <a:lstStyle/>
          <a:p>
            <a:pPr>
              <a:defRPr/>
            </a:pPr>
            <a:r>
              <a:rPr lang="fr-FR" sz="2000" b="1" dirty="0">
                <a:solidFill>
                  <a:srgbClr val="FF6600"/>
                </a:solidFill>
                <a:latin typeface="+mj-lt"/>
                <a:ea typeface="+mj-ea"/>
                <a:cs typeface="+mj-cs"/>
              </a:rPr>
              <a:t>2. </a:t>
            </a:r>
            <a:r>
              <a:rPr lang="fr-FR" sz="2000" b="1" dirty="0" err="1">
                <a:solidFill>
                  <a:srgbClr val="FF6600"/>
                </a:solidFill>
                <a:latin typeface="+mj-lt"/>
                <a:ea typeface="+mj-ea"/>
                <a:cs typeface="+mj-cs"/>
              </a:rPr>
              <a:t>Evaluating</a:t>
            </a:r>
            <a:r>
              <a:rPr lang="fr-FR" sz="2000" b="1" dirty="0">
                <a:solidFill>
                  <a:srgbClr val="FF6600"/>
                </a:solidFill>
                <a:latin typeface="+mj-lt"/>
                <a:ea typeface="+mj-ea"/>
                <a:cs typeface="+mj-cs"/>
              </a:rPr>
              <a:t> </a:t>
            </a:r>
            <a:r>
              <a:rPr lang="fr-FR" sz="2000" b="1" dirty="0" err="1" smtClean="0">
                <a:solidFill>
                  <a:srgbClr val="FF6600"/>
                </a:solidFill>
                <a:latin typeface="+mj-lt"/>
                <a:ea typeface="+mj-ea"/>
                <a:cs typeface="+mj-cs"/>
              </a:rPr>
              <a:t>interoperability</a:t>
            </a:r>
            <a:r>
              <a:rPr lang="fr-FR" sz="2000" b="1" dirty="0" smtClean="0">
                <a:solidFill>
                  <a:srgbClr val="FF6600"/>
                </a:solidFill>
                <a:latin typeface="+mj-lt"/>
                <a:ea typeface="+mj-ea"/>
                <a:cs typeface="+mj-cs"/>
              </a:rPr>
              <a:t> </a:t>
            </a:r>
            <a:r>
              <a:rPr lang="fr-FR" sz="2000" b="1" dirty="0" err="1" smtClean="0">
                <a:solidFill>
                  <a:srgbClr val="FF6600"/>
                </a:solidFill>
                <a:latin typeface="+mj-lt"/>
                <a:ea typeface="+mj-ea"/>
                <a:cs typeface="+mj-cs"/>
              </a:rPr>
              <a:t>between</a:t>
            </a:r>
            <a:r>
              <a:rPr lang="fr-FR" sz="2000" b="1" dirty="0" smtClean="0">
                <a:solidFill>
                  <a:srgbClr val="FF6600"/>
                </a:solidFill>
                <a:latin typeface="+mj-lt"/>
                <a:ea typeface="+mj-ea"/>
                <a:cs typeface="+mj-cs"/>
              </a:rPr>
              <a:t> </a:t>
            </a:r>
            <a:r>
              <a:rPr lang="fr-FR" sz="2000" b="1" dirty="0" err="1" smtClean="0">
                <a:solidFill>
                  <a:srgbClr val="FF6600"/>
                </a:solidFill>
                <a:latin typeface="+mj-lt"/>
                <a:ea typeface="+mj-ea"/>
                <a:cs typeface="+mj-cs"/>
              </a:rPr>
              <a:t>urban</a:t>
            </a:r>
            <a:r>
              <a:rPr lang="fr-FR" sz="2000" b="1" dirty="0" smtClean="0">
                <a:solidFill>
                  <a:srgbClr val="FF6600"/>
                </a:solidFill>
                <a:latin typeface="+mj-lt"/>
                <a:ea typeface="+mj-ea"/>
                <a:cs typeface="+mj-cs"/>
              </a:rPr>
              <a:t> DB </a:t>
            </a:r>
            <a:r>
              <a:rPr lang="fr-FR" sz="1800" b="1" dirty="0">
                <a:solidFill>
                  <a:srgbClr val="FF6600"/>
                </a:solidFill>
                <a:latin typeface="+mj-lt"/>
                <a:ea typeface="+mj-ea"/>
                <a:cs typeface="+mj-cs"/>
              </a:rPr>
              <a:t>(</a:t>
            </a:r>
            <a:r>
              <a:rPr lang="fr-FR" sz="1800" b="1" dirty="0" err="1">
                <a:solidFill>
                  <a:srgbClr val="FF6600"/>
                </a:solidFill>
                <a:latin typeface="+mj-lt"/>
                <a:ea typeface="+mj-ea"/>
                <a:cs typeface="+mj-cs"/>
              </a:rPr>
              <a:t>degree</a:t>
            </a:r>
            <a:r>
              <a:rPr lang="fr-FR" sz="1800" b="1" dirty="0">
                <a:solidFill>
                  <a:srgbClr val="FF6600"/>
                </a:solidFill>
                <a:latin typeface="+mj-lt"/>
                <a:ea typeface="+mj-ea"/>
                <a:cs typeface="+mj-cs"/>
              </a:rPr>
              <a:t> of compatibility </a:t>
            </a:r>
            <a:r>
              <a:rPr lang="fr-FR" sz="1800" b="1" dirty="0" err="1">
                <a:solidFill>
                  <a:srgbClr val="FF6600"/>
                </a:solidFill>
                <a:latin typeface="+mj-lt"/>
                <a:ea typeface="+mj-ea"/>
                <a:cs typeface="+mj-cs"/>
              </a:rPr>
              <a:t>between</a:t>
            </a:r>
            <a:r>
              <a:rPr lang="fr-FR" sz="1800" b="1" dirty="0">
                <a:solidFill>
                  <a:srgbClr val="FF6600"/>
                </a:solidFill>
                <a:latin typeface="+mj-lt"/>
                <a:ea typeface="+mj-ea"/>
                <a:cs typeface="+mj-cs"/>
              </a:rPr>
              <a:t> data) </a:t>
            </a:r>
            <a:endParaRPr lang="fr-FR" sz="2000" b="1" dirty="0">
              <a:solidFill>
                <a:srgbClr val="FF6600"/>
              </a:solidFill>
              <a:latin typeface="+mj-lt"/>
              <a:ea typeface="+mj-ea"/>
              <a:cs typeface="+mj-cs"/>
            </a:endParaRPr>
          </a:p>
        </p:txBody>
      </p:sp>
      <p:pic>
        <p:nvPicPr>
          <p:cNvPr id="16387" name="Picture 6"/>
          <p:cNvPicPr>
            <a:picLocks noChangeAspect="1" noChangeArrowheads="1"/>
          </p:cNvPicPr>
          <p:nvPr/>
        </p:nvPicPr>
        <p:blipFill>
          <a:blip r:embed="rId2"/>
          <a:srcRect/>
          <a:stretch>
            <a:fillRect/>
          </a:stretch>
        </p:blipFill>
        <p:spPr bwMode="auto">
          <a:xfrm>
            <a:off x="3074988" y="71438"/>
            <a:ext cx="6069012" cy="6721475"/>
          </a:xfrm>
          <a:prstGeom prst="rect">
            <a:avLst/>
          </a:prstGeom>
          <a:noFill/>
          <a:ln w="9525">
            <a:noFill/>
            <a:miter lim="800000"/>
            <a:headEnd/>
            <a:tailEnd/>
          </a:ln>
        </p:spPr>
      </p:pic>
      <p:sp>
        <p:nvSpPr>
          <p:cNvPr id="7" name="Titre 7"/>
          <p:cNvSpPr txBox="1">
            <a:spLocks/>
          </p:cNvSpPr>
          <p:nvPr/>
        </p:nvSpPr>
        <p:spPr bwMode="auto">
          <a:xfrm>
            <a:off x="500034" y="4473589"/>
            <a:ext cx="2428875" cy="884237"/>
          </a:xfrm>
          <a:prstGeom prst="rect">
            <a:avLst/>
          </a:prstGeom>
          <a:noFill/>
          <a:ln w="9525">
            <a:noFill/>
            <a:miter lim="800000"/>
            <a:headEnd/>
            <a:tailEnd/>
          </a:ln>
        </p:spPr>
        <p:txBody>
          <a:bodyPr anchor="b"/>
          <a:lstStyle/>
          <a:p>
            <a:pPr algn="ctr" eaLnBrk="0" hangingPunct="0">
              <a:defRPr/>
            </a:pPr>
            <a:r>
              <a:rPr lang="fr-FR" sz="1800" b="1" dirty="0" smtClean="0">
                <a:solidFill>
                  <a:srgbClr val="FF6600"/>
                </a:solidFill>
                <a:latin typeface="+mj-lt"/>
                <a:ea typeface="+mj-ea"/>
                <a:cs typeface="+mj-cs"/>
              </a:rPr>
              <a:t>a. </a:t>
            </a:r>
            <a:r>
              <a:rPr lang="fr-FR" sz="1800" b="1" dirty="0" err="1">
                <a:solidFill>
                  <a:srgbClr val="FF6600"/>
                </a:solidFill>
                <a:latin typeface="+mj-lt"/>
                <a:ea typeface="+mj-ea"/>
                <a:cs typeface="+mj-cs"/>
              </a:rPr>
              <a:t>Defining</a:t>
            </a:r>
            <a:r>
              <a:rPr lang="fr-FR" sz="1800" b="1" dirty="0">
                <a:solidFill>
                  <a:srgbClr val="FF6600"/>
                </a:solidFill>
                <a:latin typeface="+mj-lt"/>
                <a:ea typeface="+mj-ea"/>
                <a:cs typeface="+mj-cs"/>
              </a:rPr>
              <a:t> </a:t>
            </a:r>
            <a:r>
              <a:rPr lang="fr-FR" sz="1800" b="1" dirty="0" smtClean="0">
                <a:solidFill>
                  <a:srgbClr val="FF6600"/>
                </a:solidFill>
                <a:latin typeface="+mj-lt"/>
                <a:ea typeface="+mj-ea"/>
                <a:cs typeface="+mj-cs"/>
              </a:rPr>
              <a:t>(a priori) 4 </a:t>
            </a:r>
            <a:r>
              <a:rPr lang="fr-FR" sz="1800" b="1" dirty="0">
                <a:solidFill>
                  <a:srgbClr val="FF6600"/>
                </a:solidFill>
                <a:latin typeface="+mj-lt"/>
                <a:ea typeface="+mj-ea"/>
                <a:cs typeface="+mj-cs"/>
              </a:rPr>
              <a:t>types of </a:t>
            </a:r>
            <a:r>
              <a:rPr lang="fr-FR" sz="1800" b="1" dirty="0" err="1">
                <a:solidFill>
                  <a:srgbClr val="FF6600"/>
                </a:solidFill>
                <a:latin typeface="+mj-lt"/>
                <a:ea typeface="+mj-ea"/>
                <a:cs typeface="+mj-cs"/>
              </a:rPr>
              <a:t>overlapping</a:t>
            </a:r>
            <a:endParaRPr lang="fr-FR" sz="1400" b="1" i="1" dirty="0">
              <a:solidFill>
                <a:srgbClr val="FF6600"/>
              </a:solidFill>
              <a:latin typeface="+mj-lt"/>
              <a:ea typeface="+mj-ea"/>
              <a:cs typeface="+mj-cs"/>
            </a:endParaRPr>
          </a:p>
        </p:txBody>
      </p:sp>
      <p:sp>
        <p:nvSpPr>
          <p:cNvPr id="16389" name="ZoneTexte 4"/>
          <p:cNvSpPr txBox="1">
            <a:spLocks noChangeArrowheads="1"/>
          </p:cNvSpPr>
          <p:nvPr/>
        </p:nvSpPr>
        <p:spPr bwMode="auto">
          <a:xfrm>
            <a:off x="357176" y="3529126"/>
            <a:ext cx="2643188" cy="757130"/>
          </a:xfrm>
          <a:prstGeom prst="rect">
            <a:avLst/>
          </a:prstGeom>
          <a:noFill/>
          <a:ln w="9525">
            <a:noFill/>
            <a:miter lim="800000"/>
            <a:headEnd/>
            <a:tailEnd/>
          </a:ln>
        </p:spPr>
        <p:txBody>
          <a:bodyPr>
            <a:spAutoFit/>
          </a:bodyPr>
          <a:lstStyle/>
          <a:p>
            <a:r>
              <a:rPr lang="fr-FR" b="1" dirty="0" smtClean="0"/>
              <a:t>A </a:t>
            </a:r>
            <a:r>
              <a:rPr lang="fr-FR" b="1" dirty="0" err="1" smtClean="0"/>
              <a:t>generic</a:t>
            </a:r>
            <a:r>
              <a:rPr lang="fr-FR" b="1" dirty="0" smtClean="0"/>
              <a:t> </a:t>
            </a:r>
            <a:r>
              <a:rPr lang="fr-FR" b="1" dirty="0" err="1" smtClean="0"/>
              <a:t>method</a:t>
            </a:r>
            <a:r>
              <a:rPr lang="fr-FR" b="1" dirty="0" smtClean="0"/>
              <a:t> (</a:t>
            </a:r>
            <a:r>
              <a:rPr lang="fr-FR" b="1" dirty="0" err="1" smtClean="0"/>
              <a:t>here</a:t>
            </a:r>
            <a:r>
              <a:rPr lang="fr-FR" b="1" dirty="0" smtClean="0"/>
              <a:t>, </a:t>
            </a:r>
            <a:r>
              <a:rPr lang="fr-FR" b="1" dirty="0" err="1" smtClean="0"/>
              <a:t>applied</a:t>
            </a:r>
            <a:r>
              <a:rPr lang="fr-FR" b="1" dirty="0" smtClean="0"/>
              <a:t> to MUA and UMZ)</a:t>
            </a:r>
            <a:r>
              <a:rPr lang="fr-FR" dirty="0" smtClean="0"/>
              <a:t>:</a:t>
            </a:r>
            <a:endParaRPr lang="fr-FR" b="1" dirty="0"/>
          </a:p>
        </p:txBody>
      </p:sp>
      <p:sp>
        <p:nvSpPr>
          <p:cNvPr id="6" name="Rectangle 8"/>
          <p:cNvSpPr>
            <a:spLocks noChangeArrowheads="1"/>
          </p:cNvSpPr>
          <p:nvPr/>
        </p:nvSpPr>
        <p:spPr bwMode="auto">
          <a:xfrm>
            <a:off x="142844" y="1714035"/>
            <a:ext cx="2500330" cy="1643527"/>
          </a:xfrm>
          <a:prstGeom prst="rect">
            <a:avLst/>
          </a:prstGeom>
          <a:solidFill>
            <a:srgbClr val="F9FFAB"/>
          </a:solidFill>
          <a:ln w="9525">
            <a:noFill/>
            <a:miter lim="800000"/>
            <a:headEnd/>
            <a:tailEnd/>
          </a:ln>
        </p:spPr>
        <p:txBody>
          <a:bodyPr wrap="square">
            <a:spAutoFit/>
          </a:bodyPr>
          <a:lstStyle/>
          <a:p>
            <a:r>
              <a:rPr lang="fr-FR" i="1" dirty="0" smtClean="0"/>
              <a:t>The </a:t>
            </a:r>
            <a:r>
              <a:rPr lang="fr-FR" i="1" dirty="0" err="1" smtClean="0"/>
              <a:t>aim</a:t>
            </a:r>
            <a:r>
              <a:rPr lang="fr-FR" i="1" dirty="0" smtClean="0"/>
              <a:t> </a:t>
            </a:r>
            <a:r>
              <a:rPr lang="fr-FR" i="1" dirty="0" err="1" smtClean="0"/>
              <a:t>is</a:t>
            </a:r>
            <a:r>
              <a:rPr lang="fr-FR" i="1" dirty="0" smtClean="0"/>
              <a:t> to </a:t>
            </a:r>
            <a:r>
              <a:rPr lang="fr-FR" i="1" dirty="0" err="1" smtClean="0"/>
              <a:t>evaluate</a:t>
            </a:r>
            <a:r>
              <a:rPr lang="fr-FR" i="1" dirty="0" smtClean="0"/>
              <a:t> if </a:t>
            </a:r>
            <a:r>
              <a:rPr lang="fr-FR" i="1" dirty="0" err="1" smtClean="0"/>
              <a:t>we</a:t>
            </a:r>
            <a:r>
              <a:rPr lang="fr-FR" i="1" dirty="0" smtClean="0"/>
              <a:t> </a:t>
            </a:r>
            <a:r>
              <a:rPr lang="fr-FR" i="1" dirty="0" err="1" smtClean="0"/>
              <a:t>can</a:t>
            </a:r>
            <a:r>
              <a:rPr lang="fr-FR" i="1" dirty="0" smtClean="0"/>
              <a:t> compare </a:t>
            </a:r>
            <a:r>
              <a:rPr lang="fr-FR" i="1" dirty="0" err="1" smtClean="0"/>
              <a:t>some</a:t>
            </a:r>
            <a:r>
              <a:rPr lang="fr-FR" i="1" dirty="0" smtClean="0"/>
              <a:t> </a:t>
            </a:r>
            <a:r>
              <a:rPr lang="fr-FR" i="1" dirty="0" err="1" smtClean="0"/>
              <a:t>indicators</a:t>
            </a:r>
            <a:r>
              <a:rPr lang="fr-FR" i="1" dirty="0" smtClean="0"/>
              <a:t> </a:t>
            </a:r>
            <a:r>
              <a:rPr lang="fr-FR" i="1" dirty="0" err="1" smtClean="0"/>
              <a:t>measured</a:t>
            </a:r>
            <a:r>
              <a:rPr lang="fr-FR" i="1" dirty="0" smtClean="0"/>
              <a:t> for a city or </a:t>
            </a:r>
            <a:r>
              <a:rPr lang="fr-FR" i="1" dirty="0" err="1" smtClean="0"/>
              <a:t>urban</a:t>
            </a:r>
            <a:r>
              <a:rPr lang="fr-FR" i="1" dirty="0" smtClean="0"/>
              <a:t> </a:t>
            </a:r>
            <a:r>
              <a:rPr lang="fr-FR" i="1" dirty="0" err="1" smtClean="0"/>
              <a:t>region</a:t>
            </a:r>
            <a:r>
              <a:rPr lang="fr-FR" i="1" dirty="0" smtClean="0"/>
              <a:t> in the 2 DB, or </a:t>
            </a:r>
            <a:r>
              <a:rPr lang="fr-FR" i="1" dirty="0" err="1" smtClean="0"/>
              <a:t>enrich</a:t>
            </a:r>
            <a:r>
              <a:rPr lang="fr-FR" i="1" dirty="0" smtClean="0"/>
              <a:t> a DB </a:t>
            </a:r>
            <a:r>
              <a:rPr lang="fr-FR" i="1" dirty="0" err="1" smtClean="0"/>
              <a:t>using</a:t>
            </a:r>
            <a:r>
              <a:rPr lang="fr-FR" i="1" dirty="0" smtClean="0"/>
              <a:t> the data of </a:t>
            </a:r>
            <a:r>
              <a:rPr lang="fr-FR" i="1" dirty="0" err="1" smtClean="0"/>
              <a:t>another</a:t>
            </a:r>
            <a:r>
              <a:rPr lang="fr-FR" i="1" dirty="0" smtClean="0"/>
              <a:t> DB</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7"/>
          <p:cNvSpPr txBox="1">
            <a:spLocks/>
          </p:cNvSpPr>
          <p:nvPr/>
        </p:nvSpPr>
        <p:spPr bwMode="auto">
          <a:xfrm>
            <a:off x="142861" y="2928934"/>
            <a:ext cx="2428875" cy="1571625"/>
          </a:xfrm>
          <a:prstGeom prst="rect">
            <a:avLst/>
          </a:prstGeom>
          <a:noFill/>
          <a:ln w="9525">
            <a:noFill/>
            <a:miter lim="800000"/>
            <a:headEnd/>
            <a:tailEnd/>
          </a:ln>
        </p:spPr>
        <p:txBody>
          <a:bodyPr anchor="b"/>
          <a:lstStyle/>
          <a:p>
            <a:pPr algn="ctr" eaLnBrk="0" hangingPunct="0">
              <a:defRPr/>
            </a:pPr>
            <a:r>
              <a:rPr lang="fr-FR" sz="1800" b="1" dirty="0" smtClean="0">
                <a:solidFill>
                  <a:srgbClr val="FF6600"/>
                </a:solidFill>
                <a:latin typeface="+mj-lt"/>
                <a:ea typeface="+mj-ea"/>
                <a:cs typeface="+mj-cs"/>
              </a:rPr>
              <a:t>b. </a:t>
            </a:r>
            <a:r>
              <a:rPr lang="fr-FR" sz="1800" b="1" dirty="0" err="1">
                <a:solidFill>
                  <a:srgbClr val="FF6600"/>
                </a:solidFill>
                <a:latin typeface="+mj-lt"/>
                <a:ea typeface="+mj-ea"/>
                <a:cs typeface="+mj-cs"/>
              </a:rPr>
              <a:t>Defining</a:t>
            </a:r>
            <a:r>
              <a:rPr lang="fr-FR" sz="1800" b="1" dirty="0">
                <a:solidFill>
                  <a:srgbClr val="FF6600"/>
                </a:solidFill>
                <a:latin typeface="+mj-lt"/>
                <a:ea typeface="+mj-ea"/>
                <a:cs typeface="+mj-cs"/>
              </a:rPr>
              <a:t> </a:t>
            </a:r>
            <a:r>
              <a:rPr lang="fr-FR" sz="1800" b="1" dirty="0" err="1" smtClean="0">
                <a:solidFill>
                  <a:srgbClr val="FF6600"/>
                </a:solidFill>
                <a:latin typeface="+mj-lt"/>
                <a:ea typeface="+mj-ea"/>
                <a:cs typeface="+mj-cs"/>
              </a:rPr>
              <a:t>statistical</a:t>
            </a:r>
            <a:r>
              <a:rPr lang="fr-FR" sz="1800" b="1" dirty="0" smtClean="0">
                <a:solidFill>
                  <a:srgbClr val="FF6600"/>
                </a:solidFill>
                <a:latin typeface="+mj-lt"/>
                <a:ea typeface="+mj-ea"/>
                <a:cs typeface="+mj-cs"/>
              </a:rPr>
              <a:t> </a:t>
            </a:r>
            <a:r>
              <a:rPr lang="fr-FR" sz="1800" b="1" dirty="0" err="1">
                <a:solidFill>
                  <a:srgbClr val="FF6600"/>
                </a:solidFill>
                <a:latin typeface="+mj-lt"/>
                <a:ea typeface="+mj-ea"/>
                <a:cs typeface="+mj-cs"/>
              </a:rPr>
              <a:t>indicators</a:t>
            </a:r>
            <a:r>
              <a:rPr lang="fr-FR" sz="1400" b="1" i="1" dirty="0">
                <a:solidFill>
                  <a:srgbClr val="FF6600"/>
                </a:solidFill>
                <a:latin typeface="+mj-lt"/>
                <a:ea typeface="+mj-ea"/>
                <a:cs typeface="+mj-cs"/>
              </a:rPr>
              <a:t> </a:t>
            </a:r>
            <a:r>
              <a:rPr lang="fr-FR" sz="1800" b="1" dirty="0" err="1">
                <a:solidFill>
                  <a:srgbClr val="FF6600"/>
                </a:solidFill>
                <a:latin typeface="+mj-lt"/>
                <a:ea typeface="+mj-ea"/>
                <a:cs typeface="+mj-cs"/>
              </a:rPr>
              <a:t>that</a:t>
            </a:r>
            <a:r>
              <a:rPr lang="fr-FR" sz="1800" b="1" dirty="0">
                <a:solidFill>
                  <a:srgbClr val="FF6600"/>
                </a:solidFill>
                <a:latin typeface="+mj-lt"/>
                <a:ea typeface="+mj-ea"/>
                <a:cs typeface="+mj-cs"/>
              </a:rPr>
              <a:t> </a:t>
            </a:r>
            <a:r>
              <a:rPr lang="fr-FR" sz="1800" b="1" dirty="0" err="1" smtClean="0">
                <a:solidFill>
                  <a:srgbClr val="FF6600"/>
                </a:solidFill>
                <a:latin typeface="+mj-lt"/>
                <a:ea typeface="+mj-ea"/>
                <a:cs typeface="+mj-cs"/>
              </a:rPr>
              <a:t>can</a:t>
            </a:r>
            <a:r>
              <a:rPr lang="fr-FR" sz="1800" b="1" dirty="0" smtClean="0">
                <a:solidFill>
                  <a:srgbClr val="FF6600"/>
                </a:solidFill>
                <a:latin typeface="+mj-lt"/>
                <a:ea typeface="+mj-ea"/>
                <a:cs typeface="+mj-cs"/>
              </a:rPr>
              <a:t> </a:t>
            </a:r>
            <a:r>
              <a:rPr lang="fr-FR" sz="1800" b="1" dirty="0" err="1">
                <a:solidFill>
                  <a:srgbClr val="FF6600"/>
                </a:solidFill>
                <a:latin typeface="+mj-lt"/>
                <a:ea typeface="+mj-ea"/>
                <a:cs typeface="+mj-cs"/>
              </a:rPr>
              <a:t>describe</a:t>
            </a:r>
            <a:r>
              <a:rPr lang="fr-FR" sz="1800" b="1" dirty="0">
                <a:solidFill>
                  <a:srgbClr val="FF6600"/>
                </a:solidFill>
                <a:latin typeface="+mj-lt"/>
                <a:ea typeface="+mj-ea"/>
                <a:cs typeface="+mj-cs"/>
              </a:rPr>
              <a:t> </a:t>
            </a:r>
            <a:r>
              <a:rPr lang="fr-FR" sz="1800" b="1" dirty="0" err="1">
                <a:solidFill>
                  <a:srgbClr val="FF6600"/>
                </a:solidFill>
                <a:latin typeface="+mj-lt"/>
                <a:ea typeface="+mj-ea"/>
                <a:cs typeface="+mj-cs"/>
              </a:rPr>
              <a:t>these</a:t>
            </a:r>
            <a:r>
              <a:rPr lang="fr-FR" sz="1800" b="1" dirty="0">
                <a:solidFill>
                  <a:srgbClr val="FF6600"/>
                </a:solidFill>
                <a:latin typeface="+mj-lt"/>
                <a:ea typeface="+mj-ea"/>
                <a:cs typeface="+mj-cs"/>
              </a:rPr>
              <a:t> </a:t>
            </a:r>
            <a:r>
              <a:rPr lang="fr-FR" sz="1800" b="1" dirty="0" err="1">
                <a:solidFill>
                  <a:srgbClr val="FF6600"/>
                </a:solidFill>
                <a:latin typeface="+mj-lt"/>
                <a:ea typeface="+mj-ea"/>
                <a:cs typeface="+mj-cs"/>
              </a:rPr>
              <a:t>different</a:t>
            </a:r>
            <a:r>
              <a:rPr lang="fr-FR" sz="1800" b="1" dirty="0">
                <a:solidFill>
                  <a:srgbClr val="FF6600"/>
                </a:solidFill>
                <a:latin typeface="+mj-lt"/>
                <a:ea typeface="+mj-ea"/>
                <a:cs typeface="+mj-cs"/>
              </a:rPr>
              <a:t> configurations</a:t>
            </a:r>
          </a:p>
        </p:txBody>
      </p:sp>
      <p:pic>
        <p:nvPicPr>
          <p:cNvPr id="17411" name="Picture 5"/>
          <p:cNvPicPr>
            <a:picLocks noChangeAspect="1" noChangeArrowheads="1"/>
          </p:cNvPicPr>
          <p:nvPr/>
        </p:nvPicPr>
        <p:blipFill>
          <a:blip r:embed="rId3"/>
          <a:srcRect/>
          <a:stretch>
            <a:fillRect/>
          </a:stretch>
        </p:blipFill>
        <p:spPr bwMode="auto">
          <a:xfrm>
            <a:off x="2359025" y="73025"/>
            <a:ext cx="6784975" cy="6784975"/>
          </a:xfrm>
          <a:prstGeom prst="rect">
            <a:avLst/>
          </a:prstGeom>
          <a:noFill/>
          <a:ln w="9525">
            <a:noFill/>
            <a:miter lim="800000"/>
            <a:headEnd/>
            <a:tailEnd/>
          </a:ln>
        </p:spPr>
      </p:pic>
      <p:sp>
        <p:nvSpPr>
          <p:cNvPr id="7" name="Rectangle 6"/>
          <p:cNvSpPr/>
          <p:nvPr/>
        </p:nvSpPr>
        <p:spPr>
          <a:xfrm>
            <a:off x="0" y="31600"/>
            <a:ext cx="2357422" cy="1089529"/>
          </a:xfrm>
          <a:prstGeom prst="rect">
            <a:avLst/>
          </a:prstGeom>
          <a:solidFill>
            <a:schemeClr val="bg1"/>
          </a:solidFill>
        </p:spPr>
        <p:txBody>
          <a:bodyPr wrap="square">
            <a:spAutoFit/>
          </a:bodyPr>
          <a:lstStyle/>
          <a:p>
            <a:pPr>
              <a:defRPr/>
            </a:pPr>
            <a:r>
              <a:rPr lang="fr-FR" sz="1800" b="1" dirty="0">
                <a:solidFill>
                  <a:srgbClr val="FF6600"/>
                </a:solidFill>
                <a:latin typeface="+mj-lt"/>
                <a:ea typeface="+mj-ea"/>
                <a:cs typeface="+mj-cs"/>
              </a:rPr>
              <a:t>2. </a:t>
            </a:r>
            <a:r>
              <a:rPr lang="fr-FR" sz="1800" b="1" dirty="0" err="1">
                <a:solidFill>
                  <a:srgbClr val="FF6600"/>
                </a:solidFill>
                <a:latin typeface="+mj-lt"/>
                <a:ea typeface="+mj-ea"/>
                <a:cs typeface="+mj-cs"/>
              </a:rPr>
              <a:t>Evaluating</a:t>
            </a:r>
            <a:r>
              <a:rPr lang="fr-FR" sz="1800" b="1" dirty="0">
                <a:solidFill>
                  <a:srgbClr val="FF6600"/>
                </a:solidFill>
                <a:latin typeface="+mj-lt"/>
                <a:ea typeface="+mj-ea"/>
                <a:cs typeface="+mj-cs"/>
              </a:rPr>
              <a:t> </a:t>
            </a:r>
            <a:r>
              <a:rPr lang="fr-FR" sz="1800" b="1" dirty="0" err="1" smtClean="0">
                <a:solidFill>
                  <a:srgbClr val="FF6600"/>
                </a:solidFill>
                <a:latin typeface="+mj-lt"/>
                <a:ea typeface="+mj-ea"/>
                <a:cs typeface="+mj-cs"/>
              </a:rPr>
              <a:t>interoperability</a:t>
            </a:r>
            <a:r>
              <a:rPr lang="fr-FR" sz="1800" b="1" dirty="0" smtClean="0">
                <a:solidFill>
                  <a:srgbClr val="FF6600"/>
                </a:solidFill>
                <a:latin typeface="+mj-lt"/>
                <a:ea typeface="+mj-ea"/>
                <a:cs typeface="+mj-cs"/>
              </a:rPr>
              <a:t> </a:t>
            </a:r>
            <a:r>
              <a:rPr lang="fr-FR" sz="1800" b="1" dirty="0" err="1" smtClean="0">
                <a:solidFill>
                  <a:srgbClr val="FF6600"/>
                </a:solidFill>
                <a:latin typeface="+mj-lt"/>
                <a:ea typeface="+mj-ea"/>
                <a:cs typeface="+mj-cs"/>
              </a:rPr>
              <a:t>between</a:t>
            </a:r>
            <a:r>
              <a:rPr lang="fr-FR" sz="1800" b="1" dirty="0" smtClean="0">
                <a:solidFill>
                  <a:srgbClr val="FF6600"/>
                </a:solidFill>
                <a:latin typeface="+mj-lt"/>
                <a:ea typeface="+mj-ea"/>
                <a:cs typeface="+mj-cs"/>
              </a:rPr>
              <a:t> </a:t>
            </a:r>
            <a:r>
              <a:rPr lang="fr-FR" sz="1800" b="1" dirty="0" err="1" smtClean="0">
                <a:solidFill>
                  <a:srgbClr val="FF6600"/>
                </a:solidFill>
                <a:latin typeface="+mj-lt"/>
                <a:ea typeface="+mj-ea"/>
                <a:cs typeface="+mj-cs"/>
              </a:rPr>
              <a:t>urban</a:t>
            </a:r>
            <a:r>
              <a:rPr lang="fr-FR" sz="1800" b="1" dirty="0" smtClean="0">
                <a:solidFill>
                  <a:srgbClr val="FF6600"/>
                </a:solidFill>
                <a:latin typeface="+mj-lt"/>
                <a:ea typeface="+mj-ea"/>
                <a:cs typeface="+mj-cs"/>
              </a:rPr>
              <a:t> DB</a:t>
            </a:r>
            <a:endParaRPr lang="fr-FR" sz="1800" b="1" dirty="0">
              <a:solidFill>
                <a:srgbClr val="FF6600"/>
              </a:solidFill>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7"/>
          <p:cNvSpPr txBox="1">
            <a:spLocks/>
          </p:cNvSpPr>
          <p:nvPr/>
        </p:nvSpPr>
        <p:spPr bwMode="auto">
          <a:xfrm>
            <a:off x="357158" y="3571876"/>
            <a:ext cx="2857520" cy="884237"/>
          </a:xfrm>
          <a:prstGeom prst="rect">
            <a:avLst/>
          </a:prstGeom>
          <a:noFill/>
          <a:ln w="9525">
            <a:noFill/>
            <a:miter lim="800000"/>
            <a:headEnd/>
            <a:tailEnd/>
          </a:ln>
        </p:spPr>
        <p:txBody>
          <a:bodyPr anchor="b"/>
          <a:lstStyle/>
          <a:p>
            <a:pPr algn="ctr" eaLnBrk="0" hangingPunct="0">
              <a:defRPr/>
            </a:pPr>
            <a:r>
              <a:rPr lang="fr-FR" sz="1800" b="1" dirty="0" smtClean="0">
                <a:solidFill>
                  <a:srgbClr val="FF6600"/>
                </a:solidFill>
                <a:latin typeface="+mj-lt"/>
                <a:ea typeface="+mj-ea"/>
                <a:cs typeface="+mj-cs"/>
              </a:rPr>
              <a:t>c. </a:t>
            </a:r>
            <a:r>
              <a:rPr lang="fr-FR" sz="1800" b="1" dirty="0" err="1" smtClean="0">
                <a:solidFill>
                  <a:srgbClr val="FF6600"/>
                </a:solidFill>
                <a:latin typeface="+mj-lt"/>
                <a:ea typeface="+mj-ea"/>
                <a:cs typeface="+mj-cs"/>
              </a:rPr>
              <a:t>Testing</a:t>
            </a:r>
            <a:r>
              <a:rPr lang="fr-FR" sz="1800" b="1" dirty="0" smtClean="0">
                <a:solidFill>
                  <a:srgbClr val="FF6600"/>
                </a:solidFill>
                <a:latin typeface="+mj-lt"/>
                <a:ea typeface="+mj-ea"/>
                <a:cs typeface="+mj-cs"/>
              </a:rPr>
              <a:t> the </a:t>
            </a:r>
            <a:r>
              <a:rPr lang="fr-FR" sz="1800" b="1" dirty="0" err="1" smtClean="0">
                <a:solidFill>
                  <a:srgbClr val="FF6600"/>
                </a:solidFill>
                <a:latin typeface="+mj-lt"/>
                <a:ea typeface="+mj-ea"/>
                <a:cs typeface="+mj-cs"/>
              </a:rPr>
              <a:t>sensitivity</a:t>
            </a:r>
            <a:r>
              <a:rPr lang="fr-FR" sz="1800" b="1" dirty="0" smtClean="0">
                <a:solidFill>
                  <a:srgbClr val="FF6600"/>
                </a:solidFill>
                <a:latin typeface="+mj-lt"/>
                <a:ea typeface="+mj-ea"/>
                <a:cs typeface="+mj-cs"/>
              </a:rPr>
              <a:t> of the </a:t>
            </a:r>
            <a:r>
              <a:rPr lang="fr-FR" sz="1800" b="1" dirty="0" err="1" smtClean="0">
                <a:solidFill>
                  <a:srgbClr val="FF6600"/>
                </a:solidFill>
                <a:latin typeface="+mj-lt"/>
                <a:ea typeface="+mj-ea"/>
                <a:cs typeface="+mj-cs"/>
              </a:rPr>
              <a:t>indicators</a:t>
            </a:r>
            <a:r>
              <a:rPr lang="fr-FR" sz="1800" b="1" dirty="0" smtClean="0">
                <a:solidFill>
                  <a:srgbClr val="FF6600"/>
                </a:solidFill>
                <a:latin typeface="+mj-lt"/>
                <a:ea typeface="+mj-ea"/>
                <a:cs typeface="+mj-cs"/>
              </a:rPr>
              <a:t> to real configurations of </a:t>
            </a:r>
            <a:r>
              <a:rPr lang="fr-FR" sz="1800" b="1" dirty="0" err="1" smtClean="0">
                <a:solidFill>
                  <a:srgbClr val="FF6600"/>
                </a:solidFill>
                <a:latin typeface="+mj-lt"/>
                <a:ea typeface="+mj-ea"/>
                <a:cs typeface="+mj-cs"/>
              </a:rPr>
              <a:t>overlapping</a:t>
            </a:r>
            <a:endParaRPr lang="fr-FR" sz="1800" b="1" dirty="0" smtClean="0">
              <a:solidFill>
                <a:srgbClr val="FF6600"/>
              </a:solidFill>
              <a:latin typeface="+mj-lt"/>
              <a:ea typeface="+mj-ea"/>
              <a:cs typeface="+mj-cs"/>
            </a:endParaRPr>
          </a:p>
          <a:p>
            <a:pPr algn="ctr" eaLnBrk="0" hangingPunct="0">
              <a:defRPr/>
            </a:pPr>
            <a:r>
              <a:rPr lang="fr-FR" sz="1800" b="1" dirty="0" smtClean="0">
                <a:solidFill>
                  <a:srgbClr val="FF6600"/>
                </a:solidFill>
                <a:latin typeface="+mj-lt"/>
                <a:ea typeface="+mj-ea"/>
                <a:cs typeface="+mj-cs"/>
              </a:rPr>
              <a:t>(</a:t>
            </a:r>
            <a:r>
              <a:rPr lang="fr-FR" sz="1800" b="1" dirty="0" smtClean="0">
                <a:solidFill>
                  <a:srgbClr val="FF6600"/>
                </a:solidFill>
                <a:latin typeface="+mj-lt"/>
                <a:ea typeface="+mj-ea"/>
                <a:cs typeface="+mj-cs"/>
              </a:rPr>
              <a:t>476 </a:t>
            </a:r>
            <a:r>
              <a:rPr lang="fr-FR" sz="1800" b="1" dirty="0">
                <a:solidFill>
                  <a:srgbClr val="FF6600"/>
                </a:solidFill>
                <a:latin typeface="+mj-lt"/>
                <a:ea typeface="+mj-ea"/>
                <a:cs typeface="+mj-cs"/>
              </a:rPr>
              <a:t>MUA &gt; 100 000 </a:t>
            </a:r>
            <a:r>
              <a:rPr lang="fr-FR" sz="1800" b="1" dirty="0" err="1">
                <a:solidFill>
                  <a:srgbClr val="FF6600"/>
                </a:solidFill>
                <a:latin typeface="+mj-lt"/>
                <a:ea typeface="+mj-ea"/>
                <a:cs typeface="+mj-cs"/>
              </a:rPr>
              <a:t>inh</a:t>
            </a:r>
            <a:r>
              <a:rPr lang="fr-FR" sz="1800" b="1" dirty="0">
                <a:solidFill>
                  <a:srgbClr val="FF6600"/>
                </a:solidFill>
                <a:latin typeface="+mj-lt"/>
                <a:ea typeface="+mj-ea"/>
                <a:cs typeface="+mj-cs"/>
              </a:rPr>
              <a:t>. </a:t>
            </a:r>
            <a:r>
              <a:rPr lang="fr-FR" sz="1800" b="1" dirty="0" smtClean="0">
                <a:solidFill>
                  <a:srgbClr val="FF6600"/>
                </a:solidFill>
                <a:latin typeface="+mj-lt"/>
                <a:ea typeface="+mj-ea"/>
                <a:cs typeface="+mj-cs"/>
              </a:rPr>
              <a:t>And UMZ)</a:t>
            </a:r>
            <a:endParaRPr lang="fr-FR" sz="1400" b="1" i="1" dirty="0">
              <a:solidFill>
                <a:srgbClr val="FF6600"/>
              </a:solidFill>
              <a:latin typeface="+mj-lt"/>
              <a:ea typeface="+mj-ea"/>
              <a:cs typeface="+mj-cs"/>
            </a:endParaRPr>
          </a:p>
        </p:txBody>
      </p:sp>
      <p:pic>
        <p:nvPicPr>
          <p:cNvPr id="18435" name="Picture 4"/>
          <p:cNvPicPr>
            <a:picLocks noChangeAspect="1" noChangeArrowheads="1"/>
          </p:cNvPicPr>
          <p:nvPr/>
        </p:nvPicPr>
        <p:blipFill>
          <a:blip r:embed="rId2"/>
          <a:srcRect/>
          <a:stretch>
            <a:fillRect/>
          </a:stretch>
        </p:blipFill>
        <p:spPr bwMode="auto">
          <a:xfrm>
            <a:off x="4037013" y="0"/>
            <a:ext cx="5106987" cy="6813550"/>
          </a:xfrm>
          <a:prstGeom prst="rect">
            <a:avLst/>
          </a:prstGeom>
          <a:noFill/>
          <a:ln w="9525">
            <a:noFill/>
            <a:miter lim="800000"/>
            <a:headEnd/>
            <a:tailEnd/>
          </a:ln>
        </p:spPr>
      </p:pic>
      <p:sp>
        <p:nvSpPr>
          <p:cNvPr id="18437" name="ZoneTexte 7"/>
          <p:cNvSpPr txBox="1">
            <a:spLocks noChangeArrowheads="1"/>
          </p:cNvSpPr>
          <p:nvPr/>
        </p:nvSpPr>
        <p:spPr bwMode="auto">
          <a:xfrm>
            <a:off x="357158" y="4857760"/>
            <a:ext cx="3286125" cy="923330"/>
          </a:xfrm>
          <a:prstGeom prst="rect">
            <a:avLst/>
          </a:prstGeom>
          <a:noFill/>
          <a:ln w="9525">
            <a:noFill/>
            <a:miter lim="800000"/>
            <a:headEnd/>
            <a:tailEnd/>
          </a:ln>
        </p:spPr>
        <p:txBody>
          <a:bodyPr>
            <a:spAutoFit/>
          </a:bodyPr>
          <a:lstStyle/>
          <a:p>
            <a:r>
              <a:rPr lang="fr-FR" sz="2000" dirty="0" err="1"/>
              <a:t>Results</a:t>
            </a:r>
            <a:r>
              <a:rPr lang="fr-FR" sz="2000" dirty="0"/>
              <a:t>: </a:t>
            </a:r>
          </a:p>
          <a:p>
            <a:r>
              <a:rPr lang="fr-FR" sz="2000" dirty="0"/>
              <a:t>1) </a:t>
            </a:r>
            <a:r>
              <a:rPr lang="fr-FR" sz="2000" dirty="0" smtClean="0"/>
              <a:t>An </a:t>
            </a:r>
            <a:r>
              <a:rPr lang="fr-FR" sz="2000" dirty="0" err="1" smtClean="0"/>
              <a:t>evaluation</a:t>
            </a:r>
            <a:r>
              <a:rPr lang="fr-FR" sz="2000" dirty="0" smtClean="0"/>
              <a:t> </a:t>
            </a:r>
            <a:r>
              <a:rPr lang="fr-FR" sz="2000" dirty="0"/>
              <a:t>of </a:t>
            </a:r>
            <a:r>
              <a:rPr lang="fr-FR" sz="2000" dirty="0" err="1"/>
              <a:t>interoperability</a:t>
            </a:r>
            <a:endParaRPr lang="fr-FR" sz="2000" dirty="0"/>
          </a:p>
        </p:txBody>
      </p:sp>
      <p:sp>
        <p:nvSpPr>
          <p:cNvPr id="9" name="ZoneTexte 8"/>
          <p:cNvSpPr txBox="1"/>
          <p:nvPr/>
        </p:nvSpPr>
        <p:spPr>
          <a:xfrm>
            <a:off x="2357422" y="120651"/>
            <a:ext cx="1785950" cy="286232"/>
          </a:xfrm>
          <a:prstGeom prst="rect">
            <a:avLst/>
          </a:prstGeom>
          <a:noFill/>
        </p:spPr>
        <p:txBody>
          <a:bodyPr wrap="square">
            <a:spAutoFit/>
          </a:bodyPr>
          <a:lstStyle/>
          <a:p>
            <a:pPr>
              <a:defRPr/>
            </a:pPr>
            <a:r>
              <a:rPr lang="fr-FR" sz="1400" b="1" i="1" dirty="0" err="1">
                <a:latin typeface="+mj-lt"/>
              </a:rPr>
              <a:t>Interoperability</a:t>
            </a:r>
            <a:endParaRPr lang="fr-FR" sz="1400" b="1" i="1" dirty="0">
              <a:latin typeface="+mj-lt"/>
            </a:endParaRPr>
          </a:p>
        </p:txBody>
      </p:sp>
      <p:sp>
        <p:nvSpPr>
          <p:cNvPr id="10" name="Plus 9"/>
          <p:cNvSpPr/>
          <p:nvPr/>
        </p:nvSpPr>
        <p:spPr>
          <a:xfrm>
            <a:off x="3214688" y="1285875"/>
            <a:ext cx="357187" cy="3571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Plus 10"/>
          <p:cNvSpPr/>
          <p:nvPr/>
        </p:nvSpPr>
        <p:spPr>
          <a:xfrm>
            <a:off x="3571875" y="1285875"/>
            <a:ext cx="357188" cy="3571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Plus 11"/>
          <p:cNvSpPr/>
          <p:nvPr/>
        </p:nvSpPr>
        <p:spPr>
          <a:xfrm>
            <a:off x="3571875" y="2428875"/>
            <a:ext cx="357188" cy="35718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Moins 14"/>
          <p:cNvSpPr/>
          <p:nvPr/>
        </p:nvSpPr>
        <p:spPr>
          <a:xfrm>
            <a:off x="3357563" y="5643563"/>
            <a:ext cx="285750" cy="21431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Moins 15"/>
          <p:cNvSpPr/>
          <p:nvPr/>
        </p:nvSpPr>
        <p:spPr>
          <a:xfrm>
            <a:off x="3643313" y="5653088"/>
            <a:ext cx="285750" cy="21431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Moins 16"/>
          <p:cNvSpPr/>
          <p:nvPr/>
        </p:nvSpPr>
        <p:spPr>
          <a:xfrm>
            <a:off x="3571875" y="4214813"/>
            <a:ext cx="285750" cy="21431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Rectangle 12"/>
          <p:cNvSpPr/>
          <p:nvPr/>
        </p:nvSpPr>
        <p:spPr>
          <a:xfrm>
            <a:off x="-32" y="31600"/>
            <a:ext cx="2357454" cy="1089529"/>
          </a:xfrm>
          <a:prstGeom prst="rect">
            <a:avLst/>
          </a:prstGeom>
          <a:solidFill>
            <a:schemeClr val="bg1"/>
          </a:solidFill>
        </p:spPr>
        <p:txBody>
          <a:bodyPr wrap="square">
            <a:spAutoFit/>
          </a:bodyPr>
          <a:lstStyle/>
          <a:p>
            <a:pPr>
              <a:defRPr/>
            </a:pPr>
            <a:r>
              <a:rPr lang="fr-FR" sz="1800" b="1" dirty="0">
                <a:solidFill>
                  <a:srgbClr val="FF6600"/>
                </a:solidFill>
                <a:latin typeface="+mj-lt"/>
                <a:ea typeface="+mj-ea"/>
                <a:cs typeface="+mj-cs"/>
              </a:rPr>
              <a:t>2. </a:t>
            </a:r>
            <a:r>
              <a:rPr lang="fr-FR" sz="1800" b="1" dirty="0" err="1">
                <a:solidFill>
                  <a:srgbClr val="FF6600"/>
                </a:solidFill>
                <a:latin typeface="+mj-lt"/>
                <a:ea typeface="+mj-ea"/>
                <a:cs typeface="+mj-cs"/>
              </a:rPr>
              <a:t>Evaluating</a:t>
            </a:r>
            <a:r>
              <a:rPr lang="fr-FR" sz="1800" b="1" dirty="0">
                <a:solidFill>
                  <a:srgbClr val="FF6600"/>
                </a:solidFill>
                <a:latin typeface="+mj-lt"/>
                <a:ea typeface="+mj-ea"/>
                <a:cs typeface="+mj-cs"/>
              </a:rPr>
              <a:t> </a:t>
            </a:r>
            <a:r>
              <a:rPr lang="fr-FR" sz="1800" b="1" dirty="0" err="1" smtClean="0">
                <a:solidFill>
                  <a:srgbClr val="FF6600"/>
                </a:solidFill>
                <a:latin typeface="+mj-lt"/>
                <a:ea typeface="+mj-ea"/>
                <a:cs typeface="+mj-cs"/>
              </a:rPr>
              <a:t>interoperability</a:t>
            </a:r>
            <a:r>
              <a:rPr lang="fr-FR" sz="1800" b="1" dirty="0" smtClean="0">
                <a:solidFill>
                  <a:srgbClr val="FF6600"/>
                </a:solidFill>
                <a:latin typeface="+mj-lt"/>
                <a:ea typeface="+mj-ea"/>
                <a:cs typeface="+mj-cs"/>
              </a:rPr>
              <a:t> </a:t>
            </a:r>
            <a:r>
              <a:rPr lang="fr-FR" sz="1800" b="1" dirty="0" err="1" smtClean="0">
                <a:solidFill>
                  <a:srgbClr val="FF6600"/>
                </a:solidFill>
                <a:latin typeface="+mj-lt"/>
                <a:ea typeface="+mj-ea"/>
                <a:cs typeface="+mj-cs"/>
              </a:rPr>
              <a:t>between</a:t>
            </a:r>
            <a:r>
              <a:rPr lang="fr-FR" sz="1800" b="1" dirty="0" smtClean="0">
                <a:solidFill>
                  <a:srgbClr val="FF6600"/>
                </a:solidFill>
                <a:latin typeface="+mj-lt"/>
                <a:ea typeface="+mj-ea"/>
                <a:cs typeface="+mj-cs"/>
              </a:rPr>
              <a:t> </a:t>
            </a:r>
            <a:r>
              <a:rPr lang="fr-FR" sz="1800" b="1" dirty="0" err="1" smtClean="0">
                <a:solidFill>
                  <a:srgbClr val="FF6600"/>
                </a:solidFill>
                <a:latin typeface="+mj-lt"/>
                <a:ea typeface="+mj-ea"/>
                <a:cs typeface="+mj-cs"/>
              </a:rPr>
              <a:t>urban</a:t>
            </a:r>
            <a:r>
              <a:rPr lang="fr-FR" sz="1800" b="1" dirty="0" smtClean="0">
                <a:solidFill>
                  <a:srgbClr val="FF6600"/>
                </a:solidFill>
                <a:latin typeface="+mj-lt"/>
                <a:ea typeface="+mj-ea"/>
                <a:cs typeface="+mj-cs"/>
              </a:rPr>
              <a:t> DB</a:t>
            </a:r>
            <a:endParaRPr lang="fr-FR" sz="1800" b="1" dirty="0">
              <a:solidFill>
                <a:srgbClr val="FF6600"/>
              </a:solidFill>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 3" descr="07_Typo_MUA_priori.png"/>
          <p:cNvPicPr>
            <a:picLocks noChangeAspect="1"/>
          </p:cNvPicPr>
          <p:nvPr/>
        </p:nvPicPr>
        <p:blipFill>
          <a:blip r:embed="rId3"/>
          <a:srcRect t="6248"/>
          <a:stretch>
            <a:fillRect/>
          </a:stretch>
        </p:blipFill>
        <p:spPr bwMode="auto">
          <a:xfrm>
            <a:off x="3714750" y="0"/>
            <a:ext cx="5330825" cy="6815138"/>
          </a:xfrm>
          <a:prstGeom prst="rect">
            <a:avLst/>
          </a:prstGeom>
          <a:solidFill>
            <a:schemeClr val="bg1"/>
          </a:solidFill>
          <a:ln w="9525">
            <a:noFill/>
            <a:miter lim="800000"/>
            <a:headEnd/>
            <a:tailEnd/>
          </a:ln>
        </p:spPr>
      </p:pic>
      <p:sp>
        <p:nvSpPr>
          <p:cNvPr id="19460" name="ZoneTexte 8"/>
          <p:cNvSpPr txBox="1">
            <a:spLocks noChangeArrowheads="1"/>
          </p:cNvSpPr>
          <p:nvPr/>
        </p:nvSpPr>
        <p:spPr bwMode="auto">
          <a:xfrm>
            <a:off x="428596" y="2000250"/>
            <a:ext cx="3214710" cy="1754326"/>
          </a:xfrm>
          <a:prstGeom prst="rect">
            <a:avLst/>
          </a:prstGeom>
          <a:noFill/>
          <a:ln w="9525">
            <a:noFill/>
            <a:miter lim="800000"/>
            <a:headEnd/>
            <a:tailEnd/>
          </a:ln>
        </p:spPr>
        <p:txBody>
          <a:bodyPr wrap="square">
            <a:spAutoFit/>
          </a:bodyPr>
          <a:lstStyle/>
          <a:p>
            <a:r>
              <a:rPr lang="fr-FR" sz="2000" dirty="0" err="1">
                <a:solidFill>
                  <a:schemeClr val="tx2"/>
                </a:solidFill>
              </a:rPr>
              <a:t>Results</a:t>
            </a:r>
            <a:r>
              <a:rPr lang="fr-FR" sz="2000" dirty="0">
                <a:solidFill>
                  <a:schemeClr val="tx2"/>
                </a:solidFill>
              </a:rPr>
              <a:t>: </a:t>
            </a:r>
          </a:p>
          <a:p>
            <a:r>
              <a:rPr lang="fr-FR" sz="2000" dirty="0">
                <a:solidFill>
                  <a:schemeClr val="tx1">
                    <a:lumMod val="50000"/>
                    <a:lumOff val="50000"/>
                  </a:schemeClr>
                </a:solidFill>
              </a:rPr>
              <a:t>1) </a:t>
            </a:r>
            <a:r>
              <a:rPr lang="fr-FR" sz="2000" dirty="0" smtClean="0">
                <a:solidFill>
                  <a:schemeClr val="tx1">
                    <a:lumMod val="50000"/>
                    <a:lumOff val="50000"/>
                  </a:schemeClr>
                </a:solidFill>
              </a:rPr>
              <a:t>An </a:t>
            </a:r>
            <a:r>
              <a:rPr lang="fr-FR" sz="2000" dirty="0" err="1" smtClean="0">
                <a:solidFill>
                  <a:schemeClr val="tx1">
                    <a:lumMod val="50000"/>
                    <a:lumOff val="50000"/>
                  </a:schemeClr>
                </a:solidFill>
              </a:rPr>
              <a:t>evaluation</a:t>
            </a:r>
            <a:r>
              <a:rPr lang="fr-FR" sz="2000" dirty="0" smtClean="0">
                <a:solidFill>
                  <a:schemeClr val="tx1">
                    <a:lumMod val="50000"/>
                    <a:lumOff val="50000"/>
                  </a:schemeClr>
                </a:solidFill>
              </a:rPr>
              <a:t> </a:t>
            </a:r>
            <a:r>
              <a:rPr lang="fr-FR" sz="2000" dirty="0">
                <a:solidFill>
                  <a:schemeClr val="tx1">
                    <a:lumMod val="50000"/>
                    <a:lumOff val="50000"/>
                  </a:schemeClr>
                </a:solidFill>
              </a:rPr>
              <a:t>of </a:t>
            </a:r>
            <a:r>
              <a:rPr lang="fr-FR" sz="2000" dirty="0" err="1">
                <a:solidFill>
                  <a:schemeClr val="tx1">
                    <a:lumMod val="50000"/>
                    <a:lumOff val="50000"/>
                  </a:schemeClr>
                </a:solidFill>
              </a:rPr>
              <a:t>interoperability</a:t>
            </a:r>
            <a:endParaRPr lang="fr-FR" sz="2000" dirty="0">
              <a:solidFill>
                <a:schemeClr val="tx1">
                  <a:lumMod val="50000"/>
                  <a:lumOff val="50000"/>
                </a:schemeClr>
              </a:solidFill>
            </a:endParaRPr>
          </a:p>
          <a:p>
            <a:r>
              <a:rPr lang="fr-FR" sz="2000" dirty="0"/>
              <a:t>2) </a:t>
            </a:r>
            <a:r>
              <a:rPr lang="fr-FR" sz="2000" dirty="0" smtClean="0"/>
              <a:t>A </a:t>
            </a:r>
            <a:r>
              <a:rPr lang="fr-FR" sz="2000" dirty="0" err="1" smtClean="0"/>
              <a:t>typology</a:t>
            </a:r>
            <a:r>
              <a:rPr lang="fr-FR" sz="2000" dirty="0" smtClean="0"/>
              <a:t> </a:t>
            </a:r>
            <a:r>
              <a:rPr lang="fr-FR" sz="2000" dirty="0"/>
              <a:t>of MUA </a:t>
            </a:r>
            <a:r>
              <a:rPr lang="fr-FR" sz="2000" dirty="0" err="1"/>
              <a:t>according</a:t>
            </a:r>
            <a:r>
              <a:rPr lang="fr-FR" sz="2000" dirty="0"/>
              <a:t> to the </a:t>
            </a:r>
            <a:r>
              <a:rPr lang="fr-FR" sz="2000" dirty="0" err="1"/>
              <a:t>built</a:t>
            </a:r>
            <a:r>
              <a:rPr lang="fr-FR" sz="2000" dirty="0"/>
              <a:t>-up </a:t>
            </a:r>
            <a:r>
              <a:rPr lang="fr-FR" sz="2000" dirty="0" smtClean="0"/>
              <a:t>area patterns</a:t>
            </a:r>
            <a:endParaRPr lang="fr-FR" sz="2000" dirty="0"/>
          </a:p>
        </p:txBody>
      </p:sp>
      <p:sp>
        <p:nvSpPr>
          <p:cNvPr id="5" name="Rectangle 4"/>
          <p:cNvSpPr/>
          <p:nvPr/>
        </p:nvSpPr>
        <p:spPr>
          <a:xfrm>
            <a:off x="-32" y="31600"/>
            <a:ext cx="2357454" cy="1089529"/>
          </a:xfrm>
          <a:prstGeom prst="rect">
            <a:avLst/>
          </a:prstGeom>
          <a:solidFill>
            <a:schemeClr val="bg1"/>
          </a:solidFill>
        </p:spPr>
        <p:txBody>
          <a:bodyPr wrap="square">
            <a:spAutoFit/>
          </a:bodyPr>
          <a:lstStyle/>
          <a:p>
            <a:pPr>
              <a:defRPr/>
            </a:pPr>
            <a:r>
              <a:rPr lang="fr-FR" sz="1800" b="1" dirty="0">
                <a:solidFill>
                  <a:srgbClr val="FF6600"/>
                </a:solidFill>
                <a:latin typeface="+mj-lt"/>
                <a:ea typeface="+mj-ea"/>
                <a:cs typeface="+mj-cs"/>
              </a:rPr>
              <a:t>2. </a:t>
            </a:r>
            <a:r>
              <a:rPr lang="fr-FR" sz="1800" b="1" dirty="0" err="1">
                <a:solidFill>
                  <a:srgbClr val="FF6600"/>
                </a:solidFill>
                <a:latin typeface="+mj-lt"/>
                <a:ea typeface="+mj-ea"/>
                <a:cs typeface="+mj-cs"/>
              </a:rPr>
              <a:t>Evaluating</a:t>
            </a:r>
            <a:r>
              <a:rPr lang="fr-FR" sz="1800" b="1" dirty="0">
                <a:solidFill>
                  <a:srgbClr val="FF6600"/>
                </a:solidFill>
                <a:latin typeface="+mj-lt"/>
                <a:ea typeface="+mj-ea"/>
                <a:cs typeface="+mj-cs"/>
              </a:rPr>
              <a:t> </a:t>
            </a:r>
            <a:r>
              <a:rPr lang="fr-FR" sz="1800" b="1" dirty="0" err="1" smtClean="0">
                <a:solidFill>
                  <a:srgbClr val="FF6600"/>
                </a:solidFill>
                <a:latin typeface="+mj-lt"/>
                <a:ea typeface="+mj-ea"/>
                <a:cs typeface="+mj-cs"/>
              </a:rPr>
              <a:t>interoperability</a:t>
            </a:r>
            <a:r>
              <a:rPr lang="fr-FR" sz="1800" b="1" dirty="0" smtClean="0">
                <a:solidFill>
                  <a:srgbClr val="FF6600"/>
                </a:solidFill>
                <a:latin typeface="+mj-lt"/>
                <a:ea typeface="+mj-ea"/>
                <a:cs typeface="+mj-cs"/>
              </a:rPr>
              <a:t> </a:t>
            </a:r>
            <a:r>
              <a:rPr lang="fr-FR" sz="1800" b="1" dirty="0" err="1" smtClean="0">
                <a:solidFill>
                  <a:srgbClr val="FF6600"/>
                </a:solidFill>
                <a:latin typeface="+mj-lt"/>
                <a:ea typeface="+mj-ea"/>
                <a:cs typeface="+mj-cs"/>
              </a:rPr>
              <a:t>between</a:t>
            </a:r>
            <a:r>
              <a:rPr lang="fr-FR" sz="1800" b="1" dirty="0" smtClean="0">
                <a:solidFill>
                  <a:srgbClr val="FF6600"/>
                </a:solidFill>
                <a:latin typeface="+mj-lt"/>
                <a:ea typeface="+mj-ea"/>
                <a:cs typeface="+mj-cs"/>
              </a:rPr>
              <a:t> </a:t>
            </a:r>
            <a:r>
              <a:rPr lang="fr-FR" sz="1800" b="1" dirty="0" err="1" smtClean="0">
                <a:solidFill>
                  <a:srgbClr val="FF6600"/>
                </a:solidFill>
                <a:latin typeface="+mj-lt"/>
                <a:ea typeface="+mj-ea"/>
                <a:cs typeface="+mj-cs"/>
              </a:rPr>
              <a:t>urban</a:t>
            </a:r>
            <a:r>
              <a:rPr lang="fr-FR" sz="1800" b="1" dirty="0" smtClean="0">
                <a:solidFill>
                  <a:srgbClr val="FF6600"/>
                </a:solidFill>
                <a:latin typeface="+mj-lt"/>
                <a:ea typeface="+mj-ea"/>
                <a:cs typeface="+mj-cs"/>
              </a:rPr>
              <a:t> DB</a:t>
            </a:r>
            <a:endParaRPr lang="fr-FR" sz="1800" b="1" dirty="0">
              <a:solidFill>
                <a:srgbClr val="FF6600"/>
              </a:solidFill>
              <a:latin typeface="+mj-lt"/>
              <a:ea typeface="+mj-ea"/>
              <a:cs typeface="+mj-cs"/>
            </a:endParaRPr>
          </a:p>
        </p:txBody>
      </p:sp>
      <p:pic>
        <p:nvPicPr>
          <p:cNvPr id="62466" name="Picture 2"/>
          <p:cNvPicPr>
            <a:picLocks noChangeAspect="1" noChangeArrowheads="1"/>
          </p:cNvPicPr>
          <p:nvPr/>
        </p:nvPicPr>
        <p:blipFill>
          <a:blip r:embed="rId4"/>
          <a:srcRect/>
          <a:stretch>
            <a:fillRect/>
          </a:stretch>
        </p:blipFill>
        <p:spPr bwMode="auto">
          <a:xfrm>
            <a:off x="2143114" y="4357694"/>
            <a:ext cx="371475" cy="395288"/>
          </a:xfrm>
          <a:prstGeom prst="rect">
            <a:avLst/>
          </a:prstGeom>
          <a:noFill/>
          <a:ln w="9525">
            <a:noFill/>
            <a:miter lim="800000"/>
            <a:headEnd/>
            <a:tailEnd/>
          </a:ln>
          <a:effectLst/>
        </p:spPr>
      </p:pic>
      <p:pic>
        <p:nvPicPr>
          <p:cNvPr id="62467" name="Picture 3"/>
          <p:cNvPicPr>
            <a:picLocks noChangeAspect="1" noChangeArrowheads="1"/>
          </p:cNvPicPr>
          <p:nvPr/>
        </p:nvPicPr>
        <p:blipFill>
          <a:blip r:embed="rId5"/>
          <a:srcRect/>
          <a:stretch>
            <a:fillRect/>
          </a:stretch>
        </p:blipFill>
        <p:spPr bwMode="auto">
          <a:xfrm>
            <a:off x="2071676" y="4857760"/>
            <a:ext cx="466725" cy="461963"/>
          </a:xfrm>
          <a:prstGeom prst="rect">
            <a:avLst/>
          </a:prstGeom>
          <a:noFill/>
          <a:ln w="9525">
            <a:noFill/>
            <a:miter lim="800000"/>
            <a:headEnd/>
            <a:tailEnd/>
          </a:ln>
          <a:effectLst/>
        </p:spPr>
      </p:pic>
      <p:pic>
        <p:nvPicPr>
          <p:cNvPr id="62468" name="Picture 4"/>
          <p:cNvPicPr>
            <a:picLocks noChangeAspect="1" noChangeArrowheads="1"/>
          </p:cNvPicPr>
          <p:nvPr/>
        </p:nvPicPr>
        <p:blipFill>
          <a:blip r:embed="rId6"/>
          <a:srcRect/>
          <a:stretch>
            <a:fillRect/>
          </a:stretch>
        </p:blipFill>
        <p:spPr bwMode="auto">
          <a:xfrm>
            <a:off x="2000238" y="5429264"/>
            <a:ext cx="619125" cy="495300"/>
          </a:xfrm>
          <a:prstGeom prst="rect">
            <a:avLst/>
          </a:prstGeom>
          <a:noFill/>
          <a:ln w="9525">
            <a:noFill/>
            <a:miter lim="800000"/>
            <a:headEnd/>
            <a:tailEnd/>
          </a:ln>
          <a:effectLst/>
        </p:spPr>
      </p:pic>
      <p:pic>
        <p:nvPicPr>
          <p:cNvPr id="62469" name="Picture 5"/>
          <p:cNvPicPr>
            <a:picLocks noChangeAspect="1" noChangeArrowheads="1"/>
          </p:cNvPicPr>
          <p:nvPr/>
        </p:nvPicPr>
        <p:blipFill>
          <a:blip r:embed="rId7"/>
          <a:srcRect/>
          <a:stretch>
            <a:fillRect/>
          </a:stretch>
        </p:blipFill>
        <p:spPr bwMode="auto">
          <a:xfrm>
            <a:off x="1785924" y="6072206"/>
            <a:ext cx="928688" cy="614363"/>
          </a:xfrm>
          <a:prstGeom prst="rect">
            <a:avLst/>
          </a:prstGeom>
          <a:noFill/>
          <a:ln w="9525">
            <a:noFill/>
            <a:miter lim="800000"/>
            <a:headEnd/>
            <a:tailEnd/>
          </a:ln>
          <a:effectLst/>
        </p:spPr>
      </p:pic>
      <p:cxnSp>
        <p:nvCxnSpPr>
          <p:cNvPr id="10" name="Connecteur droit avec flèche 9"/>
          <p:cNvCxnSpPr>
            <a:stCxn id="62466" idx="3"/>
          </p:cNvCxnSpPr>
          <p:nvPr/>
        </p:nvCxnSpPr>
        <p:spPr bwMode="auto">
          <a:xfrm>
            <a:off x="2514589" y="4555338"/>
            <a:ext cx="1057279" cy="1373992"/>
          </a:xfrm>
          <a:prstGeom prst="straightConnector1">
            <a:avLst/>
          </a:prstGeom>
          <a:noFill/>
          <a:ln w="9525" cap="flat" cmpd="sng" algn="ctr">
            <a:solidFill>
              <a:schemeClr val="tx1"/>
            </a:solidFill>
            <a:prstDash val="solid"/>
            <a:round/>
            <a:headEnd type="none" w="med" len="med"/>
            <a:tailEnd type="arrow"/>
          </a:ln>
          <a:effectLst/>
        </p:spPr>
      </p:cxnSp>
      <p:cxnSp>
        <p:nvCxnSpPr>
          <p:cNvPr id="13" name="Connecteur droit avec flèche 12"/>
          <p:cNvCxnSpPr/>
          <p:nvPr/>
        </p:nvCxnSpPr>
        <p:spPr bwMode="auto">
          <a:xfrm rot="16200000" flipH="1">
            <a:off x="2500298" y="5072074"/>
            <a:ext cx="1214446" cy="1071570"/>
          </a:xfrm>
          <a:prstGeom prst="straightConnector1">
            <a:avLst/>
          </a:prstGeom>
          <a:noFill/>
          <a:ln w="9525" cap="flat" cmpd="sng" algn="ctr">
            <a:solidFill>
              <a:schemeClr val="tx1"/>
            </a:solidFill>
            <a:prstDash val="solid"/>
            <a:round/>
            <a:headEnd type="none" w="med" len="med"/>
            <a:tailEnd type="arrow"/>
          </a:ln>
          <a:effectLst/>
        </p:spPr>
      </p:cxnSp>
      <p:cxnSp>
        <p:nvCxnSpPr>
          <p:cNvPr id="14" name="Connecteur droit avec flèche 13"/>
          <p:cNvCxnSpPr/>
          <p:nvPr/>
        </p:nvCxnSpPr>
        <p:spPr bwMode="auto">
          <a:xfrm>
            <a:off x="2643174" y="5715016"/>
            <a:ext cx="1000132" cy="714380"/>
          </a:xfrm>
          <a:prstGeom prst="straightConnector1">
            <a:avLst/>
          </a:prstGeom>
          <a:noFill/>
          <a:ln w="9525" cap="flat" cmpd="sng" algn="ctr">
            <a:solidFill>
              <a:schemeClr val="tx1"/>
            </a:solidFill>
            <a:prstDash val="solid"/>
            <a:round/>
            <a:headEnd type="none" w="med" len="med"/>
            <a:tailEnd type="arrow"/>
          </a:ln>
          <a:effectLst/>
        </p:spPr>
      </p:cxnSp>
      <p:cxnSp>
        <p:nvCxnSpPr>
          <p:cNvPr id="15" name="Connecteur droit avec flèche 14"/>
          <p:cNvCxnSpPr/>
          <p:nvPr/>
        </p:nvCxnSpPr>
        <p:spPr bwMode="auto">
          <a:xfrm>
            <a:off x="2714612" y="6357958"/>
            <a:ext cx="857256" cy="285752"/>
          </a:xfrm>
          <a:prstGeom prst="straightConnector1">
            <a:avLst/>
          </a:prstGeom>
          <a:no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srcRect/>
          <a:stretch>
            <a:fillRect/>
          </a:stretch>
        </p:blipFill>
        <p:spPr bwMode="auto">
          <a:xfrm>
            <a:off x="2324100" y="71438"/>
            <a:ext cx="6819900" cy="6724650"/>
          </a:xfrm>
          <a:prstGeom prst="rect">
            <a:avLst/>
          </a:prstGeom>
          <a:noFill/>
          <a:ln w="9525">
            <a:noFill/>
            <a:miter lim="800000"/>
            <a:headEnd/>
            <a:tailEnd/>
          </a:ln>
        </p:spPr>
      </p:pic>
      <p:sp>
        <p:nvSpPr>
          <p:cNvPr id="5" name="Rectangle 4"/>
          <p:cNvSpPr/>
          <p:nvPr/>
        </p:nvSpPr>
        <p:spPr>
          <a:xfrm>
            <a:off x="-32" y="194863"/>
            <a:ext cx="2500330" cy="923330"/>
          </a:xfrm>
          <a:prstGeom prst="rect">
            <a:avLst/>
          </a:prstGeom>
          <a:solidFill>
            <a:schemeClr val="bg1"/>
          </a:solidFill>
        </p:spPr>
        <p:txBody>
          <a:bodyPr wrap="square">
            <a:spAutoFit/>
          </a:bodyPr>
          <a:lstStyle/>
          <a:p>
            <a:pPr>
              <a:defRPr/>
            </a:pPr>
            <a:r>
              <a:rPr lang="fr-FR" sz="2000" b="1" dirty="0" smtClean="0">
                <a:solidFill>
                  <a:srgbClr val="FF6600"/>
                </a:solidFill>
                <a:latin typeface="+mj-lt"/>
                <a:ea typeface="+mj-ea"/>
                <a:cs typeface="+mj-cs"/>
              </a:rPr>
              <a:t>3. How to </a:t>
            </a:r>
            <a:r>
              <a:rPr lang="fr-FR" sz="2000" b="1" dirty="0" err="1" smtClean="0">
                <a:solidFill>
                  <a:srgbClr val="FF6600"/>
                </a:solidFill>
                <a:latin typeface="+mj-lt"/>
                <a:ea typeface="+mj-ea"/>
                <a:cs typeface="+mj-cs"/>
              </a:rPr>
              <a:t>enrich</a:t>
            </a:r>
            <a:r>
              <a:rPr lang="fr-FR" sz="2000" b="1" dirty="0" smtClean="0">
                <a:solidFill>
                  <a:srgbClr val="FF6600"/>
                </a:solidFill>
                <a:latin typeface="+mj-lt"/>
                <a:ea typeface="+mj-ea"/>
                <a:cs typeface="+mj-cs"/>
              </a:rPr>
              <a:t> </a:t>
            </a:r>
            <a:r>
              <a:rPr lang="fr-FR" sz="2000" b="1" dirty="0" err="1" smtClean="0">
                <a:solidFill>
                  <a:srgbClr val="FF6600"/>
                </a:solidFill>
                <a:latin typeface="+mj-lt"/>
                <a:ea typeface="+mj-ea"/>
                <a:cs typeface="+mj-cs"/>
              </a:rPr>
              <a:t>urban</a:t>
            </a:r>
            <a:r>
              <a:rPr lang="fr-FR" sz="2000" b="1" dirty="0" smtClean="0">
                <a:solidFill>
                  <a:srgbClr val="FF6600"/>
                </a:solidFill>
                <a:latin typeface="+mj-lt"/>
                <a:ea typeface="+mj-ea"/>
                <a:cs typeface="+mj-cs"/>
              </a:rPr>
              <a:t> </a:t>
            </a:r>
            <a:r>
              <a:rPr lang="fr-FR" sz="2000" b="1" dirty="0" err="1" smtClean="0">
                <a:solidFill>
                  <a:srgbClr val="FF6600"/>
                </a:solidFill>
                <a:latin typeface="+mj-lt"/>
                <a:ea typeface="+mj-ea"/>
                <a:cs typeface="+mj-cs"/>
              </a:rPr>
              <a:t>databases</a:t>
            </a:r>
            <a:r>
              <a:rPr lang="fr-FR" sz="2000" b="1" dirty="0" smtClean="0">
                <a:solidFill>
                  <a:srgbClr val="FF6600"/>
                </a:solidFill>
                <a:latin typeface="+mj-lt"/>
                <a:ea typeface="+mj-ea"/>
                <a:cs typeface="+mj-cs"/>
              </a:rPr>
              <a:t>?</a:t>
            </a:r>
            <a:endParaRPr lang="fr-FR" sz="2000" b="1" dirty="0">
              <a:solidFill>
                <a:srgbClr val="FF6600"/>
              </a:solidFill>
              <a:latin typeface="+mj-lt"/>
              <a:ea typeface="+mj-ea"/>
              <a:cs typeface="+mj-cs"/>
            </a:endParaRPr>
          </a:p>
        </p:txBody>
      </p:sp>
      <p:sp>
        <p:nvSpPr>
          <p:cNvPr id="8" name="Titre 1"/>
          <p:cNvSpPr txBox="1">
            <a:spLocks/>
          </p:cNvSpPr>
          <p:nvPr/>
        </p:nvSpPr>
        <p:spPr bwMode="auto">
          <a:xfrm>
            <a:off x="0" y="1285860"/>
            <a:ext cx="2286000" cy="5214974"/>
          </a:xfrm>
          <a:prstGeom prst="rect">
            <a:avLst/>
          </a:prstGeom>
          <a:solidFill>
            <a:schemeClr val="bg1"/>
          </a:solid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err="1" smtClean="0">
                <a:ln>
                  <a:noFill/>
                </a:ln>
                <a:solidFill>
                  <a:srgbClr val="FF6600"/>
                </a:solidFill>
                <a:effectLst/>
                <a:uLnTx/>
                <a:uFillTx/>
                <a:latin typeface="Calibri"/>
                <a:ea typeface="+mj-ea"/>
                <a:cs typeface="+mj-cs"/>
              </a:rPr>
              <a:t>Agregation</a:t>
            </a:r>
            <a:r>
              <a:rPr kumimoji="0" lang="fr-FR" sz="2000" b="1" i="0" u="none" strike="noStrike" kern="1200" cap="none" spc="0" normalizeH="0" baseline="0" noProof="0" dirty="0" smtClean="0">
                <a:ln>
                  <a:noFill/>
                </a:ln>
                <a:solidFill>
                  <a:srgbClr val="FF6600"/>
                </a:solidFill>
                <a:effectLst/>
                <a:uLnTx/>
                <a:uFillTx/>
                <a:latin typeface="Calibri"/>
                <a:ea typeface="+mj-ea"/>
                <a:cs typeface="+mj-cs"/>
              </a:rPr>
              <a:t> of data </a:t>
            </a:r>
            <a:r>
              <a:rPr kumimoji="0" lang="fr-FR" sz="2000" b="1" i="0" u="none" strike="noStrike" kern="1200" cap="none" spc="0" normalizeH="0" baseline="0" noProof="0" dirty="0" err="1" smtClean="0">
                <a:ln>
                  <a:noFill/>
                </a:ln>
                <a:solidFill>
                  <a:srgbClr val="FF6600"/>
                </a:solidFill>
                <a:effectLst/>
                <a:uLnTx/>
                <a:uFillTx/>
                <a:latin typeface="Calibri"/>
                <a:ea typeface="+mj-ea"/>
                <a:cs typeface="+mj-cs"/>
              </a:rPr>
              <a:t>from</a:t>
            </a:r>
            <a:r>
              <a:rPr kumimoji="0" lang="fr-FR" sz="2000" b="1" i="0" u="none" strike="noStrike" kern="1200" cap="none" spc="0" normalizeH="0" baseline="0" noProof="0" dirty="0" smtClean="0">
                <a:ln>
                  <a:noFill/>
                </a:ln>
                <a:solidFill>
                  <a:srgbClr val="FF6600"/>
                </a:solidFill>
                <a:effectLst/>
                <a:uLnTx/>
                <a:uFillTx/>
                <a:latin typeface="Calibri"/>
                <a:ea typeface="+mj-ea"/>
                <a:cs typeface="+mj-cs"/>
              </a:rPr>
              <a:t> local </a:t>
            </a:r>
            <a:r>
              <a:rPr kumimoji="0" lang="fr-FR" sz="2000" b="1" i="0" u="none" strike="noStrike" kern="1200" cap="none" spc="0" normalizeH="0" baseline="0" noProof="0" dirty="0" err="1" smtClean="0">
                <a:ln>
                  <a:noFill/>
                </a:ln>
                <a:solidFill>
                  <a:srgbClr val="FF6600"/>
                </a:solidFill>
                <a:effectLst/>
                <a:uLnTx/>
                <a:uFillTx/>
                <a:latin typeface="Calibri"/>
                <a:ea typeface="+mj-ea"/>
                <a:cs typeface="+mj-cs"/>
              </a:rPr>
              <a:t>level</a:t>
            </a:r>
            <a:r>
              <a:rPr kumimoji="0" lang="fr-FR" sz="2000" b="1" i="0" u="none" strike="noStrike" kern="1200" cap="none" spc="0" normalizeH="0" baseline="0" noProof="0" dirty="0" smtClean="0">
                <a:ln>
                  <a:noFill/>
                </a:ln>
                <a:solidFill>
                  <a:srgbClr val="FF6600"/>
                </a:solidFill>
                <a:effectLst/>
                <a:uLnTx/>
                <a:uFillTx/>
                <a:latin typeface="Calibri"/>
                <a:ea typeface="+mj-ea"/>
                <a:cs typeface="+mj-cs"/>
              </a:rPr>
              <a:t> to the </a:t>
            </a:r>
            <a:r>
              <a:rPr kumimoji="0" lang="fr-FR" sz="2000" b="1" i="0" u="none" strike="noStrike" kern="1200" cap="none" spc="0" normalizeH="0" baseline="0" noProof="0" dirty="0" err="1" smtClean="0">
                <a:ln>
                  <a:noFill/>
                </a:ln>
                <a:solidFill>
                  <a:srgbClr val="FF6600"/>
                </a:solidFill>
                <a:effectLst/>
                <a:uLnTx/>
                <a:uFillTx/>
                <a:latin typeface="Calibri"/>
                <a:ea typeface="+mj-ea"/>
                <a:cs typeface="+mj-cs"/>
              </a:rPr>
              <a:t>meso</a:t>
            </a:r>
            <a:r>
              <a:rPr kumimoji="0" lang="fr-FR" sz="2000" b="1" i="0" u="none" strike="noStrike" kern="1200" cap="none" spc="0" normalizeH="0" baseline="0" noProof="0" dirty="0" smtClean="0">
                <a:ln>
                  <a:noFill/>
                </a:ln>
                <a:solidFill>
                  <a:srgbClr val="FF6600"/>
                </a:solidFill>
                <a:effectLst/>
                <a:uLnTx/>
                <a:uFillTx/>
                <a:latin typeface="Calibri"/>
                <a:ea typeface="+mj-ea"/>
                <a:cs typeface="+mj-cs"/>
              </a:rPr>
              <a:t>-</a:t>
            </a:r>
            <a:r>
              <a:rPr kumimoji="0" lang="fr-FR" sz="2000" b="1" i="0" u="none" strike="noStrike" kern="1200" cap="none" spc="0" normalizeH="0" baseline="0" noProof="0" dirty="0" err="1" smtClean="0">
                <a:ln>
                  <a:noFill/>
                </a:ln>
                <a:solidFill>
                  <a:srgbClr val="FF6600"/>
                </a:solidFill>
                <a:effectLst/>
                <a:uLnTx/>
                <a:uFillTx/>
                <a:latin typeface="Calibri"/>
                <a:ea typeface="+mj-ea"/>
                <a:cs typeface="+mj-cs"/>
              </a:rPr>
              <a:t>level</a:t>
            </a:r>
            <a:r>
              <a:rPr kumimoji="0" lang="fr-FR" sz="2000" b="1" i="0" u="none" strike="noStrike" kern="1200" cap="none" spc="0" normalizeH="0" baseline="0" noProof="0" dirty="0" smtClean="0">
                <a:ln>
                  <a:noFill/>
                </a:ln>
                <a:solidFill>
                  <a:srgbClr val="FF6600"/>
                </a:solidFill>
                <a:effectLst/>
                <a:uLnTx/>
                <a:uFillTx/>
                <a:latin typeface="Calibri"/>
                <a:ea typeface="+mj-ea"/>
                <a:cs typeface="+mj-cs"/>
              </a:rPr>
              <a:t> of the </a:t>
            </a:r>
            <a:r>
              <a:rPr kumimoji="0" lang="fr-FR" sz="2000" b="1" i="0" u="none" strike="noStrike" kern="1200" cap="none" spc="0" normalizeH="0" baseline="0" noProof="0" dirty="0" err="1" smtClean="0">
                <a:ln>
                  <a:noFill/>
                </a:ln>
                <a:solidFill>
                  <a:srgbClr val="FF6600"/>
                </a:solidFill>
                <a:effectLst/>
                <a:uLnTx/>
                <a:uFillTx/>
                <a:latin typeface="Calibri"/>
                <a:ea typeface="+mj-ea"/>
                <a:cs typeface="+mj-cs"/>
              </a:rPr>
              <a:t>cities</a:t>
            </a:r>
            <a:r>
              <a:rPr kumimoji="0" lang="fr-FR" sz="2000" b="1" i="0" u="none" strike="noStrike" kern="1200" cap="none" spc="0" normalizeH="0" baseline="0" noProof="0" dirty="0" smtClean="0">
                <a:ln>
                  <a:noFill/>
                </a:ln>
                <a:solidFill>
                  <a:srgbClr val="FF6600"/>
                </a:solidFill>
                <a:effectLst/>
                <a:uLnTx/>
                <a:uFillTx/>
                <a:latin typeface="Calibri"/>
                <a:ea typeface="+mj-ea"/>
                <a:cs typeface="+mj-cs"/>
              </a:rPr>
              <a:t>:</a:t>
            </a:r>
            <a:br>
              <a:rPr kumimoji="0" lang="fr-FR" sz="2000" b="1" i="0" u="none" strike="noStrike" kern="1200" cap="none" spc="0" normalizeH="0" baseline="0" noProof="0" dirty="0" smtClean="0">
                <a:ln>
                  <a:noFill/>
                </a:ln>
                <a:solidFill>
                  <a:srgbClr val="FF6600"/>
                </a:solidFill>
                <a:effectLst/>
                <a:uLnTx/>
                <a:uFillTx/>
                <a:latin typeface="Calibri"/>
                <a:ea typeface="+mj-ea"/>
                <a:cs typeface="+mj-cs"/>
              </a:rPr>
            </a:br>
            <a:r>
              <a:rPr kumimoji="0" lang="fr-FR" sz="2000" b="1" i="0" u="none" strike="noStrike" kern="1200" cap="none" spc="0" normalizeH="0" baseline="0" noProof="0" dirty="0" smtClean="0">
                <a:ln>
                  <a:noFill/>
                </a:ln>
                <a:solidFill>
                  <a:sysClr val="windowText" lastClr="000000"/>
                </a:solidFill>
                <a:effectLst/>
                <a:uLnTx/>
                <a:uFillTx/>
                <a:latin typeface="Calibri"/>
                <a:ea typeface="+mj-ea"/>
                <a:cs typeface="+mj-cs"/>
              </a:rPr>
              <a:t>1) </a:t>
            </a:r>
            <a:r>
              <a:rPr kumimoji="0" lang="fr-FR" sz="2000" b="1" i="0" u="none" strike="noStrike" kern="1200" cap="none" spc="0" normalizeH="0" baseline="0" noProof="0" dirty="0" err="1" smtClean="0">
                <a:ln>
                  <a:noFill/>
                </a:ln>
                <a:solidFill>
                  <a:sysClr val="windowText" lastClr="000000"/>
                </a:solidFill>
                <a:effectLst/>
                <a:uLnTx/>
                <a:uFillTx/>
                <a:latin typeface="Calibri"/>
                <a:ea typeface="+mj-ea"/>
                <a:cs typeface="+mj-cs"/>
              </a:rPr>
              <a:t>from</a:t>
            </a:r>
            <a:r>
              <a:rPr kumimoji="0" lang="fr-FR" sz="20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fr-FR" sz="2000" b="1" i="0" u="none" strike="noStrike" kern="1200" cap="none" spc="0" normalizeH="0" baseline="0" noProof="0" dirty="0" smtClean="0">
                <a:ln>
                  <a:noFill/>
                </a:ln>
                <a:solidFill>
                  <a:srgbClr val="FF0000"/>
                </a:solidFill>
                <a:effectLst/>
                <a:uLnTx/>
                <a:uFillTx/>
                <a:latin typeface="Calibri"/>
                <a:ea typeface="+mj-ea"/>
                <a:cs typeface="+mj-cs"/>
              </a:rPr>
              <a:t>LAU2 </a:t>
            </a:r>
            <a:r>
              <a:rPr kumimoji="0" lang="fr-FR" sz="2000" b="1" i="0" u="none" strike="noStrike" kern="1200" cap="none" spc="0" normalizeH="0" baseline="0" noProof="0" dirty="0" smtClean="0">
                <a:ln>
                  <a:noFill/>
                </a:ln>
                <a:solidFill>
                  <a:sysClr val="windowText" lastClr="000000"/>
                </a:solidFill>
                <a:effectLst/>
                <a:uLnTx/>
                <a:uFillTx/>
                <a:latin typeface="Calibri"/>
                <a:ea typeface="+mj-ea"/>
                <a:cs typeface="+mj-cs"/>
              </a:rPr>
              <a:t>(</a:t>
            </a:r>
            <a:r>
              <a:rPr kumimoji="0" lang="fr-FR" sz="2000" b="1" i="0" u="none" strike="noStrike" kern="1200" cap="none" spc="0" normalizeH="0" baseline="0" noProof="0" dirty="0" err="1" smtClean="0">
                <a:ln>
                  <a:noFill/>
                </a:ln>
                <a:solidFill>
                  <a:sysClr val="windowText" lastClr="000000"/>
                </a:solidFill>
                <a:effectLst/>
                <a:uLnTx/>
                <a:uFillTx/>
                <a:latin typeface="Calibri"/>
                <a:ea typeface="+mj-ea"/>
                <a:cs typeface="+mj-cs"/>
              </a:rPr>
              <a:t>richness</a:t>
            </a:r>
            <a:r>
              <a:rPr kumimoji="0" lang="fr-FR" sz="2000" b="1" i="0" u="none" strike="noStrike" kern="1200" cap="none" spc="0" normalizeH="0" baseline="0" noProof="0" dirty="0" smtClean="0">
                <a:ln>
                  <a:noFill/>
                </a:ln>
                <a:solidFill>
                  <a:sysClr val="windowText" lastClr="000000"/>
                </a:solidFill>
                <a:effectLst/>
                <a:uLnTx/>
                <a:uFillTx/>
                <a:latin typeface="Calibri"/>
                <a:ea typeface="+mj-ea"/>
                <a:cs typeface="+mj-cs"/>
              </a:rPr>
              <a:t> of socio-</a:t>
            </a:r>
            <a:r>
              <a:rPr kumimoji="0" lang="fr-FR" sz="2000" b="1" i="0" u="none" strike="noStrike" kern="1200" cap="none" spc="0" normalizeH="0" baseline="0" noProof="0" dirty="0" err="1" smtClean="0">
                <a:ln>
                  <a:noFill/>
                </a:ln>
                <a:solidFill>
                  <a:sysClr val="windowText" lastClr="000000"/>
                </a:solidFill>
                <a:effectLst/>
                <a:uLnTx/>
                <a:uFillTx/>
                <a:latin typeface="Calibri"/>
                <a:ea typeface="+mj-ea"/>
                <a:cs typeface="+mj-cs"/>
              </a:rPr>
              <a:t>demographic</a:t>
            </a:r>
            <a:r>
              <a:rPr kumimoji="0" lang="fr-FR" sz="2000" b="1" i="0" u="none" strike="noStrike" kern="1200" cap="none" spc="0" normalizeH="0" baseline="0" noProof="0" dirty="0" smtClean="0">
                <a:ln>
                  <a:noFill/>
                </a:ln>
                <a:solidFill>
                  <a:sysClr val="windowText" lastClr="000000"/>
                </a:solidFill>
                <a:effectLst/>
                <a:uLnTx/>
                <a:uFillTx/>
                <a:latin typeface="Calibri"/>
                <a:ea typeface="+mj-ea"/>
                <a:cs typeface="+mj-cs"/>
              </a:rPr>
              <a:t> data): </a:t>
            </a:r>
            <a:r>
              <a:rPr kumimoji="0" lang="fr-FR" sz="1800" b="1" i="0" u="none" strike="noStrike" kern="1200" cap="none" spc="0" normalizeH="0" baseline="0" noProof="0" dirty="0" err="1" smtClean="0">
                <a:ln>
                  <a:noFill/>
                </a:ln>
                <a:solidFill>
                  <a:sysClr val="windowText" lastClr="000000"/>
                </a:solidFill>
                <a:effectLst/>
                <a:uLnTx/>
                <a:uFillTx/>
                <a:latin typeface="Calibri"/>
                <a:ea typeface="+mj-ea"/>
                <a:cs typeface="+mj-cs"/>
              </a:rPr>
              <a:t>diffential</a:t>
            </a:r>
            <a:r>
              <a:rPr kumimoji="0" lang="fr-FR" sz="18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fr-FR" sz="1800" b="1" i="0" u="none" strike="noStrike" kern="1200" cap="none" spc="0" normalizeH="0" baseline="0" noProof="0" dirty="0" err="1" smtClean="0">
                <a:ln>
                  <a:noFill/>
                </a:ln>
                <a:solidFill>
                  <a:sysClr val="windowText" lastClr="000000"/>
                </a:solidFill>
                <a:effectLst/>
                <a:uLnTx/>
                <a:uFillTx/>
                <a:latin typeface="Calibri"/>
                <a:ea typeface="+mj-ea"/>
                <a:cs typeface="+mj-cs"/>
              </a:rPr>
              <a:t>accessibility</a:t>
            </a:r>
            <a:r>
              <a:rPr kumimoji="0" lang="fr-FR" sz="1800" b="1" i="0" u="none" strike="noStrike" kern="1200" cap="none" spc="0" normalizeH="0" baseline="0" noProof="0" dirty="0" smtClean="0">
                <a:ln>
                  <a:noFill/>
                </a:ln>
                <a:solidFill>
                  <a:sysClr val="windowText" lastClr="000000"/>
                </a:solidFill>
                <a:effectLst/>
                <a:uLnTx/>
                <a:uFillTx/>
                <a:latin typeface="Calibri"/>
                <a:ea typeface="+mj-ea"/>
                <a:cs typeface="+mj-cs"/>
              </a:rPr>
              <a:t> of </a:t>
            </a:r>
            <a:r>
              <a:rPr kumimoji="0" lang="fr-FR" sz="1800" b="1" i="0" u="none" strike="noStrike" kern="1200" cap="none" spc="0" normalizeH="0" baseline="0" noProof="0" dirty="0" err="1" smtClean="0">
                <a:ln>
                  <a:noFill/>
                </a:ln>
                <a:solidFill>
                  <a:sysClr val="windowText" lastClr="000000"/>
                </a:solidFill>
                <a:effectLst/>
                <a:uLnTx/>
                <a:uFillTx/>
                <a:latin typeface="Calibri"/>
                <a:ea typeface="+mj-ea"/>
                <a:cs typeface="+mj-cs"/>
              </a:rPr>
              <a:t>blue</a:t>
            </a:r>
            <a:r>
              <a:rPr kumimoji="0" lang="fr-FR" sz="18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fr-FR" sz="1800" b="1" i="0" u="none" strike="noStrike" kern="1200" cap="none" spc="0" normalizeH="0" baseline="0" noProof="0" dirty="0" err="1" smtClean="0">
                <a:ln>
                  <a:noFill/>
                </a:ln>
                <a:solidFill>
                  <a:sysClr val="windowText" lastClr="000000"/>
                </a:solidFill>
                <a:effectLst/>
                <a:uLnTx/>
                <a:uFillTx/>
                <a:latin typeface="Calibri"/>
                <a:ea typeface="+mj-ea"/>
                <a:cs typeface="+mj-cs"/>
              </a:rPr>
              <a:t>collars</a:t>
            </a:r>
            <a:r>
              <a:rPr kumimoji="0" lang="fr-FR" sz="1800" b="1" i="0" u="none" strike="noStrike" kern="1200" cap="none" spc="0" normalizeH="0" baseline="0" noProof="0" dirty="0" smtClean="0">
                <a:ln>
                  <a:noFill/>
                </a:ln>
                <a:solidFill>
                  <a:sysClr val="windowText" lastClr="000000"/>
                </a:solidFill>
                <a:effectLst/>
                <a:uLnTx/>
                <a:uFillTx/>
                <a:latin typeface="Calibri"/>
                <a:ea typeface="+mj-ea"/>
                <a:cs typeface="+mj-cs"/>
              </a:rPr>
              <a:t> or </a:t>
            </a:r>
            <a:r>
              <a:rPr kumimoji="0" lang="fr-FR" sz="1800" b="1" i="0" u="none" strike="noStrike" kern="1200" cap="none" spc="0" normalizeH="0" baseline="0" noProof="0" dirty="0" err="1" smtClean="0">
                <a:ln>
                  <a:noFill/>
                </a:ln>
                <a:solidFill>
                  <a:sysClr val="windowText" lastClr="000000"/>
                </a:solidFill>
                <a:effectLst/>
                <a:uLnTx/>
                <a:uFillTx/>
                <a:latin typeface="Calibri"/>
                <a:ea typeface="+mj-ea"/>
                <a:cs typeface="+mj-cs"/>
              </a:rPr>
              <a:t>executives</a:t>
            </a:r>
            <a:r>
              <a:rPr kumimoji="0" lang="fr-FR" sz="2000" b="1"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fr-FR" sz="2000" b="1"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fr-FR" sz="2000" b="1" i="0" u="none" strike="noStrike" kern="1200" cap="none" spc="0" normalizeH="0" baseline="0" noProof="0" dirty="0" smtClean="0">
                <a:ln>
                  <a:noFill/>
                </a:ln>
                <a:solidFill>
                  <a:sysClr val="windowText" lastClr="000000"/>
                </a:solidFill>
                <a:effectLst/>
                <a:uLnTx/>
                <a:uFillTx/>
                <a:latin typeface="Calibri"/>
                <a:ea typeface="+mj-ea"/>
                <a:cs typeface="+mj-cs"/>
              </a:rPr>
              <a:t>2) </a:t>
            </a:r>
            <a:r>
              <a:rPr kumimoji="0" lang="fr-FR" sz="2000" b="1" i="0" u="none" strike="noStrike" kern="1200" cap="none" spc="0" normalizeH="0" baseline="0" noProof="0" dirty="0" err="1" smtClean="0">
                <a:ln>
                  <a:noFill/>
                </a:ln>
                <a:solidFill>
                  <a:sysClr val="windowText" lastClr="000000"/>
                </a:solidFill>
                <a:effectLst/>
                <a:uLnTx/>
                <a:uFillTx/>
                <a:latin typeface="Calibri"/>
                <a:ea typeface="+mj-ea"/>
                <a:cs typeface="+mj-cs"/>
              </a:rPr>
              <a:t>from</a:t>
            </a:r>
            <a:r>
              <a:rPr kumimoji="0" lang="fr-FR" sz="20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fr-FR" sz="2000" b="1" i="0" u="none" strike="noStrike" kern="1200" cap="none" spc="0" normalizeH="0" baseline="0" noProof="0" dirty="0" err="1" smtClean="0">
                <a:ln>
                  <a:noFill/>
                </a:ln>
                <a:solidFill>
                  <a:srgbClr val="FF0000"/>
                </a:solidFill>
                <a:effectLst/>
                <a:uLnTx/>
                <a:uFillTx/>
                <a:latin typeface="Calibri"/>
                <a:ea typeface="+mj-ea"/>
                <a:cs typeface="+mj-cs"/>
              </a:rPr>
              <a:t>grid</a:t>
            </a:r>
            <a:r>
              <a:rPr kumimoji="0" lang="fr-FR" sz="2000" b="1" i="0" u="none" strike="noStrike" kern="1200" cap="none" spc="0" normalizeH="0" baseline="0" noProof="0" dirty="0" smtClean="0">
                <a:ln>
                  <a:noFill/>
                </a:ln>
                <a:solidFill>
                  <a:sysClr val="windowText" lastClr="000000"/>
                </a:solidFill>
                <a:effectLst/>
                <a:uLnTx/>
                <a:uFillTx/>
                <a:latin typeface="Calibri"/>
                <a:ea typeface="+mj-ea"/>
                <a:cs typeface="+mj-cs"/>
              </a:rPr>
              <a:t> data (fine </a:t>
            </a:r>
            <a:r>
              <a:rPr kumimoji="0" lang="fr-FR" sz="2000" b="1" i="0" u="none" strike="noStrike" kern="1200" cap="none" spc="0" normalizeH="0" baseline="0" noProof="0" dirty="0" err="1" smtClean="0">
                <a:ln>
                  <a:noFill/>
                </a:ln>
                <a:solidFill>
                  <a:sysClr val="windowText" lastClr="000000"/>
                </a:solidFill>
                <a:effectLst/>
                <a:uLnTx/>
                <a:uFillTx/>
                <a:latin typeface="Calibri"/>
                <a:ea typeface="+mj-ea"/>
                <a:cs typeface="+mj-cs"/>
              </a:rPr>
              <a:t>resolution</a:t>
            </a:r>
            <a:r>
              <a:rPr kumimoji="0" lang="fr-FR" sz="2000" b="1" i="0" u="none" strike="noStrike" kern="1200" cap="none" spc="0" normalizeH="0" baseline="0" noProof="0" dirty="0" smtClean="0">
                <a:ln>
                  <a:noFill/>
                </a:ln>
                <a:solidFill>
                  <a:sysClr val="windowText" lastClr="000000"/>
                </a:solidFill>
                <a:effectLst/>
                <a:uLnTx/>
                <a:uFillTx/>
                <a:latin typeface="Calibri"/>
                <a:ea typeface="+mj-ea"/>
                <a:cs typeface="+mj-cs"/>
              </a:rPr>
              <a:t> for environ. , </a:t>
            </a:r>
            <a:r>
              <a:rPr kumimoji="0" lang="fr-FR" sz="2000" b="1" i="0" u="none" strike="noStrike" kern="1200" cap="none" spc="0" normalizeH="0" baseline="0" noProof="0" dirty="0" err="1" smtClean="0">
                <a:ln>
                  <a:noFill/>
                </a:ln>
                <a:solidFill>
                  <a:sysClr val="windowText" lastClr="000000"/>
                </a:solidFill>
                <a:effectLst/>
                <a:uLnTx/>
                <a:uFillTx/>
                <a:latin typeface="Calibri"/>
                <a:ea typeface="+mj-ea"/>
                <a:cs typeface="+mj-cs"/>
              </a:rPr>
              <a:t>demog</a:t>
            </a:r>
            <a:r>
              <a:rPr kumimoji="0" lang="fr-FR" sz="2000" b="1" i="0" u="none" strike="noStrike" kern="1200" cap="none" spc="0" normalizeH="0" baseline="0" noProof="0" dirty="0" smtClean="0">
                <a:ln>
                  <a:noFill/>
                </a:ln>
                <a:solidFill>
                  <a:sysClr val="windowText" lastClr="000000"/>
                </a:solidFill>
                <a:effectLst/>
                <a:uLnTx/>
                <a:uFillTx/>
                <a:latin typeface="Calibri"/>
                <a:ea typeface="+mj-ea"/>
                <a:cs typeface="+mj-cs"/>
              </a:rPr>
              <a:t>. data or </a:t>
            </a:r>
            <a:r>
              <a:rPr kumimoji="0" lang="fr-FR" sz="2000" b="1" i="0" u="none" strike="noStrike" kern="1200" cap="none" spc="0" normalizeH="0" baseline="0" noProof="0" dirty="0" err="1" smtClean="0">
                <a:ln>
                  <a:noFill/>
                </a:ln>
                <a:solidFill>
                  <a:sysClr val="windowText" lastClr="000000"/>
                </a:solidFill>
                <a:effectLst/>
                <a:uLnTx/>
                <a:uFillTx/>
                <a:latin typeface="Calibri"/>
                <a:ea typeface="+mj-ea"/>
                <a:cs typeface="+mj-cs"/>
              </a:rPr>
              <a:t>other</a:t>
            </a:r>
            <a:r>
              <a:rPr kumimoji="0" lang="fr-FR" sz="20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fr-FR" sz="1800" b="1" i="0" u="none" strike="noStrike" kern="1200" cap="none" spc="0" normalizeH="0" baseline="0" noProof="0" dirty="0" err="1" smtClean="0">
                <a:ln>
                  <a:noFill/>
                </a:ln>
                <a:solidFill>
                  <a:sysClr val="windowText" lastClr="000000"/>
                </a:solidFill>
                <a:effectLst/>
                <a:uLnTx/>
                <a:uFillTx/>
                <a:latin typeface="Calibri"/>
                <a:ea typeface="+mj-ea"/>
                <a:cs typeface="+mj-cs"/>
              </a:rPr>
              <a:t>number</a:t>
            </a:r>
            <a:r>
              <a:rPr kumimoji="0" lang="fr-FR" sz="1800" b="1" i="0" u="none" strike="noStrike" kern="1200" cap="none" spc="0" normalizeH="0" baseline="0" noProof="0" dirty="0" smtClean="0">
                <a:ln>
                  <a:noFill/>
                </a:ln>
                <a:solidFill>
                  <a:sysClr val="windowText" lastClr="000000"/>
                </a:solidFill>
                <a:effectLst/>
                <a:uLnTx/>
                <a:uFillTx/>
                <a:latin typeface="Calibri"/>
                <a:ea typeface="+mj-ea"/>
                <a:cs typeface="+mj-cs"/>
              </a:rPr>
              <a:t> of </a:t>
            </a:r>
            <a:r>
              <a:rPr kumimoji="0" lang="fr-FR" sz="1800" b="1" i="0" u="none" strike="noStrike" kern="1200" cap="none" spc="0" normalizeH="0" baseline="0" noProof="0" dirty="0" smtClean="0">
                <a:ln>
                  <a:noFill/>
                </a:ln>
                <a:solidFill>
                  <a:sysClr val="windowText" lastClr="000000"/>
                </a:solidFill>
                <a:effectLst/>
                <a:uLnTx/>
                <a:uFillTx/>
                <a:latin typeface="Calibri"/>
                <a:ea typeface="+mj-ea"/>
                <a:cs typeface="+mj-cs"/>
              </a:rPr>
              <a:t>people </a:t>
            </a:r>
            <a:r>
              <a:rPr kumimoji="0" lang="fr-FR" sz="1800" b="1" i="0" u="none" strike="noStrike" kern="1200" cap="none" spc="0" normalizeH="0" baseline="0" noProof="0" dirty="0" err="1" smtClean="0">
                <a:ln>
                  <a:noFill/>
                </a:ln>
                <a:solidFill>
                  <a:sysClr val="windowText" lastClr="000000"/>
                </a:solidFill>
                <a:effectLst/>
                <a:uLnTx/>
                <a:uFillTx/>
                <a:latin typeface="Calibri"/>
                <a:ea typeface="+mj-ea"/>
                <a:cs typeface="+mj-cs"/>
              </a:rPr>
              <a:t>located</a:t>
            </a:r>
            <a:r>
              <a:rPr kumimoji="0" lang="fr-FR" sz="18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fr-FR" sz="1800" b="1" i="0" u="none" strike="noStrike" kern="1200" cap="none" spc="0" normalizeH="0" baseline="0" noProof="0" dirty="0" err="1" smtClean="0">
                <a:ln>
                  <a:noFill/>
                </a:ln>
                <a:solidFill>
                  <a:sysClr val="windowText" lastClr="000000"/>
                </a:solidFill>
                <a:effectLst/>
                <a:uLnTx/>
                <a:uFillTx/>
                <a:latin typeface="Calibri"/>
                <a:ea typeface="+mj-ea"/>
                <a:cs typeface="+mj-cs"/>
              </a:rPr>
              <a:t>at</a:t>
            </a:r>
            <a:r>
              <a:rPr kumimoji="0" lang="fr-FR" sz="18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fr-FR" sz="1800" b="1" i="0" u="none" strike="noStrike" kern="1200" cap="none" spc="0" normalizeH="0" baseline="0" noProof="0" dirty="0" err="1" smtClean="0">
                <a:ln>
                  <a:noFill/>
                </a:ln>
                <a:solidFill>
                  <a:sysClr val="windowText" lastClr="000000"/>
                </a:solidFill>
                <a:effectLst/>
                <a:uLnTx/>
                <a:uFillTx/>
                <a:latin typeface="Calibri"/>
                <a:ea typeface="+mj-ea"/>
                <a:cs typeface="+mj-cs"/>
              </a:rPr>
              <a:t>less</a:t>
            </a:r>
            <a:r>
              <a:rPr kumimoji="0" lang="fr-FR" sz="18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fr-FR" sz="1800" b="1" i="0" u="none" strike="noStrike" kern="1200" cap="none" spc="0" normalizeH="0" baseline="0" noProof="0" dirty="0" err="1" smtClean="0">
                <a:ln>
                  <a:noFill/>
                </a:ln>
                <a:solidFill>
                  <a:sysClr val="windowText" lastClr="000000"/>
                </a:solidFill>
                <a:effectLst/>
                <a:uLnTx/>
                <a:uFillTx/>
                <a:latin typeface="Calibri"/>
                <a:ea typeface="+mj-ea"/>
                <a:cs typeface="+mj-cs"/>
              </a:rPr>
              <a:t>than</a:t>
            </a:r>
            <a:r>
              <a:rPr kumimoji="0" lang="fr-FR" sz="18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fr-FR" sz="1800" b="1" i="0" u="none" strike="noStrike" kern="1200" cap="none" spc="0" normalizeH="0" baseline="0" noProof="0" dirty="0" err="1" smtClean="0">
                <a:ln>
                  <a:noFill/>
                </a:ln>
                <a:solidFill>
                  <a:sysClr val="windowText" lastClr="000000"/>
                </a:solidFill>
                <a:effectLst/>
                <a:uLnTx/>
                <a:uFillTx/>
                <a:latin typeface="Calibri"/>
                <a:ea typeface="+mj-ea"/>
                <a:cs typeface="+mj-cs"/>
              </a:rPr>
              <a:t>half</a:t>
            </a:r>
            <a:r>
              <a:rPr kumimoji="0" lang="fr-FR" sz="1800" b="1" i="0" u="none" strike="noStrike" kern="1200" cap="none" spc="0" normalizeH="0" baseline="0" noProof="0" dirty="0" smtClean="0">
                <a:ln>
                  <a:noFill/>
                </a:ln>
                <a:solidFill>
                  <a:sysClr val="windowText" lastClr="000000"/>
                </a:solidFill>
                <a:effectLst/>
                <a:uLnTx/>
                <a:uFillTx/>
                <a:latin typeface="Calibri"/>
                <a:ea typeface="+mj-ea"/>
                <a:cs typeface="+mj-cs"/>
              </a:rPr>
              <a:t> an </a:t>
            </a:r>
            <a:r>
              <a:rPr kumimoji="0" lang="fr-FR" sz="1800" b="1" i="0" u="none" strike="noStrike" kern="1200" cap="none" spc="0" normalizeH="0" baseline="0" noProof="0" dirty="0" err="1" smtClean="0">
                <a:ln>
                  <a:noFill/>
                </a:ln>
                <a:solidFill>
                  <a:sysClr val="windowText" lastClr="000000"/>
                </a:solidFill>
                <a:effectLst/>
                <a:uLnTx/>
                <a:uFillTx/>
                <a:latin typeface="Calibri"/>
                <a:ea typeface="+mj-ea"/>
                <a:cs typeface="+mj-cs"/>
              </a:rPr>
              <a:t>hour</a:t>
            </a:r>
            <a:r>
              <a:rPr kumimoji="0" lang="fr-FR" sz="1800" b="1" i="0" u="none" strike="noStrike" kern="1200" cap="none" spc="0" normalizeH="0" baseline="0" noProof="0" dirty="0" smtClean="0">
                <a:ln>
                  <a:noFill/>
                </a:ln>
                <a:solidFill>
                  <a:sysClr val="windowText" lastClr="000000"/>
                </a:solidFill>
                <a:effectLst/>
                <a:uLnTx/>
                <a:uFillTx/>
                <a:latin typeface="Calibri"/>
                <a:ea typeface="+mj-ea"/>
                <a:cs typeface="+mj-cs"/>
              </a:rPr>
              <a:t> </a:t>
            </a:r>
            <a:r>
              <a:rPr kumimoji="0" lang="fr-FR" sz="1800" b="1" i="0" u="none" strike="noStrike" kern="1200" cap="none" spc="0" normalizeH="0" baseline="0" noProof="0" dirty="0" err="1" smtClean="0">
                <a:ln>
                  <a:noFill/>
                </a:ln>
                <a:solidFill>
                  <a:sysClr val="windowText" lastClr="000000"/>
                </a:solidFill>
                <a:effectLst/>
                <a:uLnTx/>
                <a:uFillTx/>
                <a:latin typeface="Calibri"/>
                <a:ea typeface="+mj-ea"/>
                <a:cs typeface="+mj-cs"/>
              </a:rPr>
              <a:t>from</a:t>
            </a:r>
            <a:r>
              <a:rPr kumimoji="0" lang="fr-FR" sz="1800" b="1" i="0" u="none" strike="noStrike" kern="1200" cap="none" spc="0" normalizeH="0" baseline="0" noProof="0" dirty="0" smtClean="0">
                <a:ln>
                  <a:noFill/>
                </a:ln>
                <a:solidFill>
                  <a:sysClr val="windowText" lastClr="000000"/>
                </a:solidFill>
                <a:effectLst/>
                <a:uLnTx/>
                <a:uFillTx/>
                <a:latin typeface="Calibri"/>
                <a:ea typeface="+mj-ea"/>
                <a:cs typeface="+mj-cs"/>
              </a:rPr>
              <a:t> the city center…</a:t>
            </a:r>
            <a:endParaRPr kumimoji="0" lang="fr-FR" sz="2000" b="1" i="0" u="none" strike="noStrike" kern="1200" cap="none" spc="0" normalizeH="0" baseline="0" noProof="0" dirty="0" smtClean="0">
              <a:ln>
                <a:noFill/>
              </a:ln>
              <a:solidFill>
                <a:srgbClr val="FF6600"/>
              </a:solidFill>
              <a:effectLst/>
              <a:uLnTx/>
              <a:uFillTx/>
              <a:latin typeface="Calibri"/>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2">
  <a:themeElements>
    <a:clrScheme name="">
      <a:dk1>
        <a:srgbClr val="000000"/>
      </a:dk1>
      <a:lt1>
        <a:srgbClr val="FFFFFF"/>
      </a:lt1>
      <a:dk2>
        <a:srgbClr val="000000"/>
      </a:dk2>
      <a:lt2>
        <a:srgbClr val="B3B3B3"/>
      </a:lt2>
      <a:accent1>
        <a:srgbClr val="D10000"/>
      </a:accent1>
      <a:accent2>
        <a:srgbClr val="08007D"/>
      </a:accent2>
      <a:accent3>
        <a:srgbClr val="FFFFFF"/>
      </a:accent3>
      <a:accent4>
        <a:srgbClr val="000000"/>
      </a:accent4>
      <a:accent5>
        <a:srgbClr val="E5AAAA"/>
      </a:accent5>
      <a:accent6>
        <a:srgbClr val="060071"/>
      </a:accent6>
      <a:hlink>
        <a:srgbClr val="007F19"/>
      </a:hlink>
      <a:folHlink>
        <a:srgbClr val="D9D9D9"/>
      </a:folHlink>
    </a:clrScheme>
    <a:fontScheme name="Presentation2">
      <a:majorFont>
        <a:latin typeface="Verdana"/>
        <a:ea typeface=""/>
        <a:cs typeface=""/>
      </a:majorFont>
      <a:minorFont>
        <a:latin typeface="Verdan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7" rIns="92075" bIns="46037" numCol="1" anchor="ctr"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da-DK" sz="4400" b="0" i="0" u="none" strike="noStrike" cap="none" normalizeH="0" baseline="0">
            <a:ln>
              <a:noFill/>
            </a:ln>
            <a:solidFill>
              <a:schemeClr val="tx1"/>
            </a:solidFill>
            <a:effectLst/>
            <a:latin typeface="Tahoma" pitchFamily="-10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7" rIns="92075" bIns="46037" numCol="1" anchor="ctr"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da-DK" sz="4400" b="0" i="0" u="none" strike="noStrike" cap="none" normalizeH="0" baseline="0">
            <a:ln>
              <a:noFill/>
            </a:ln>
            <a:solidFill>
              <a:schemeClr val="tx1"/>
            </a:solidFill>
            <a:effectLst/>
            <a:latin typeface="Tahoma" pitchFamily="-108" charset="0"/>
          </a:defRPr>
        </a:defPPr>
      </a:lstStyle>
    </a:lnDef>
  </a:objectDefaults>
  <a:extraClrSchemeLst>
    <a:extraClrScheme>
      <a:clrScheme name="Presentation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tion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tion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tion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tion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tion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entation2 8">
        <a:dk1>
          <a:srgbClr val="000000"/>
        </a:dk1>
        <a:lt1>
          <a:srgbClr val="FFFFFF"/>
        </a:lt1>
        <a:dk2>
          <a:srgbClr val="000000"/>
        </a:dk2>
        <a:lt2>
          <a:srgbClr val="808080"/>
        </a:lt2>
        <a:accent1>
          <a:srgbClr val="CC0000"/>
        </a:accent1>
        <a:accent2>
          <a:srgbClr val="990000"/>
        </a:accent2>
        <a:accent3>
          <a:srgbClr val="FFFFFF"/>
        </a:accent3>
        <a:accent4>
          <a:srgbClr val="000000"/>
        </a:accent4>
        <a:accent5>
          <a:srgbClr val="E2AAAA"/>
        </a:accent5>
        <a:accent6>
          <a:srgbClr val="8A0000"/>
        </a:accent6>
        <a:hlink>
          <a:srgbClr val="800000"/>
        </a:hlink>
        <a:folHlink>
          <a:srgbClr val="B2B2B2"/>
        </a:folHlink>
      </a:clrScheme>
      <a:clrMap bg1="lt1" tx1="dk1" bg2="lt2" tx2="dk2" accent1="accent1" accent2="accent2" accent3="accent3" accent4="accent4" accent5="accent5" accent6="accent6" hlink="hlink" folHlink="folHlink"/>
    </a:extraClrScheme>
    <a:extraClrScheme>
      <a:clrScheme name="Presentation2 9">
        <a:dk1>
          <a:srgbClr val="000000"/>
        </a:dk1>
        <a:lt1>
          <a:srgbClr val="FFFFFF"/>
        </a:lt1>
        <a:dk2>
          <a:srgbClr val="000000"/>
        </a:dk2>
        <a:lt2>
          <a:srgbClr val="808080"/>
        </a:lt2>
        <a:accent1>
          <a:srgbClr val="DC0A01"/>
        </a:accent1>
        <a:accent2>
          <a:srgbClr val="960101"/>
        </a:accent2>
        <a:accent3>
          <a:srgbClr val="FFFFFF"/>
        </a:accent3>
        <a:accent4>
          <a:srgbClr val="000000"/>
        </a:accent4>
        <a:accent5>
          <a:srgbClr val="EBAAAA"/>
        </a:accent5>
        <a:accent6>
          <a:srgbClr val="870101"/>
        </a:accent6>
        <a:hlink>
          <a:srgbClr val="5A0101"/>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8:Applications (Mac OS 9):Microsoft Office 2001:Templates:My Templates:Presentation2.pot</Template>
  <TotalTime>16172</TotalTime>
  <Words>703</Words>
  <Application>Microsoft Office PowerPoint</Application>
  <PresentationFormat>Affichage à l'écran (4:3)</PresentationFormat>
  <Paragraphs>118</Paragraphs>
  <Slides>15</Slides>
  <Notes>8</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15</vt:i4>
      </vt:variant>
    </vt:vector>
  </HeadingPairs>
  <TitlesOfParts>
    <vt:vector size="18" baseType="lpstr">
      <vt:lpstr>Presentation2</vt:lpstr>
      <vt:lpstr>CorelDRAW</vt:lpstr>
      <vt:lpstr>Présentation Microsoft Office PowerPoint 97-2003</vt:lpstr>
      <vt:lpstr>Urban delineations and data bases in Europe, ESPON Data Base M4D</vt:lpstr>
      <vt:lpstr>Several urban DB currently available at European scale:  </vt:lpstr>
      <vt:lpstr>Diapositive 3</vt:lpstr>
      <vt:lpstr>Diapositive 4</vt:lpstr>
      <vt:lpstr>Diapositive 5</vt:lpstr>
      <vt:lpstr>Diapositive 6</vt:lpstr>
      <vt:lpstr>Diapositive 7</vt:lpstr>
      <vt:lpstr>Diapositive 8</vt:lpstr>
      <vt:lpstr>Diapositive 9</vt:lpstr>
      <vt:lpstr>Diapositive 10</vt:lpstr>
      <vt:lpstr>The ESPON Urban OLAP Cube: a tool for combining and analysing heterogeneous urban data</vt:lpstr>
      <vt:lpstr>OLAP technology</vt:lpstr>
      <vt:lpstr>OLAP Cube: A “cocktail” of data</vt:lpstr>
      <vt:lpstr>Urban OLAP Cube</vt:lpstr>
      <vt:lpstr>Thank you for your attention!</vt:lpstr>
    </vt:vector>
  </TitlesOfParts>
  <Company>Kühnel Grafisk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User</dc:creator>
  <cp:lastModifiedBy>abr</cp:lastModifiedBy>
  <cp:revision>207</cp:revision>
  <cp:lastPrinted>2000-03-09T14:25:33Z</cp:lastPrinted>
  <dcterms:created xsi:type="dcterms:W3CDTF">2008-12-06T07:11:28Z</dcterms:created>
  <dcterms:modified xsi:type="dcterms:W3CDTF">2012-06-13T07:49:00Z</dcterms:modified>
</cp:coreProperties>
</file>